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5.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38.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70.xml" ContentType="application/vnd.openxmlformats-officedocument.presentationml.slide+xml"/>
  <Override PartName="/ppt/slides/slide69.xml" ContentType="application/vnd.openxmlformats-officedocument.presentationml.slide+xml"/>
  <Override PartName="/ppt/slides/slide68.xml" ContentType="application/vnd.openxmlformats-officedocument.presentationml.slide+xml"/>
  <Override PartName="/ppt/slides/slide67.xml" ContentType="application/vnd.openxmlformats-officedocument.presentationml.slide+xml"/>
  <Override PartName="/ppt/slides/slide66.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54.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8.xml" ContentType="application/vnd.openxmlformats-officedocument.presentationml.slide+xml"/>
  <Override PartName="/ppt/slides/slide15.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20.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87" r:id="rId1"/>
  </p:sldMasterIdLst>
  <p:notesMasterIdLst>
    <p:notesMasterId r:id="rId72"/>
  </p:notesMasterIdLst>
  <p:handoutMasterIdLst>
    <p:handoutMasterId r:id="rId73"/>
  </p:handoutMasterIdLst>
  <p:sldIdLst>
    <p:sldId id="257" r:id="rId2"/>
    <p:sldId id="300" r:id="rId3"/>
    <p:sldId id="303" r:id="rId4"/>
    <p:sldId id="299" r:id="rId5"/>
    <p:sldId id="302" r:id="rId6"/>
    <p:sldId id="306" r:id="rId7"/>
    <p:sldId id="301" r:id="rId8"/>
    <p:sldId id="304" r:id="rId9"/>
    <p:sldId id="305" r:id="rId10"/>
    <p:sldId id="269" r:id="rId11"/>
    <p:sldId id="263" r:id="rId12"/>
    <p:sldId id="271" r:id="rId13"/>
    <p:sldId id="339" r:id="rId14"/>
    <p:sldId id="310" r:id="rId15"/>
    <p:sldId id="311" r:id="rId16"/>
    <p:sldId id="307" r:id="rId17"/>
    <p:sldId id="309" r:id="rId18"/>
    <p:sldId id="314" r:id="rId19"/>
    <p:sldId id="340" r:id="rId20"/>
    <p:sldId id="341" r:id="rId21"/>
    <p:sldId id="308" r:id="rId22"/>
    <p:sldId id="312" r:id="rId23"/>
    <p:sldId id="313" r:id="rId24"/>
    <p:sldId id="316" r:id="rId25"/>
    <p:sldId id="315" r:id="rId26"/>
    <p:sldId id="274" r:id="rId27"/>
    <p:sldId id="319" r:id="rId28"/>
    <p:sldId id="318" r:id="rId29"/>
    <p:sldId id="317" r:id="rId30"/>
    <p:sldId id="320" r:id="rId31"/>
    <p:sldId id="275" r:id="rId32"/>
    <p:sldId id="321" r:id="rId33"/>
    <p:sldId id="322" r:id="rId34"/>
    <p:sldId id="324" r:id="rId35"/>
    <p:sldId id="325" r:id="rId36"/>
    <p:sldId id="326" r:id="rId37"/>
    <p:sldId id="327" r:id="rId38"/>
    <p:sldId id="328" r:id="rId39"/>
    <p:sldId id="329" r:id="rId40"/>
    <p:sldId id="330" r:id="rId41"/>
    <p:sldId id="332" r:id="rId42"/>
    <p:sldId id="331" r:id="rId43"/>
    <p:sldId id="333" r:id="rId44"/>
    <p:sldId id="334" r:id="rId45"/>
    <p:sldId id="335" r:id="rId46"/>
    <p:sldId id="336" r:id="rId47"/>
    <p:sldId id="276" r:id="rId48"/>
    <p:sldId id="277" r:id="rId49"/>
    <p:sldId id="278" r:id="rId50"/>
    <p:sldId id="279" r:id="rId51"/>
    <p:sldId id="280" r:id="rId52"/>
    <p:sldId id="281" r:id="rId53"/>
    <p:sldId id="296" r:id="rId54"/>
    <p:sldId id="282" r:id="rId55"/>
    <p:sldId id="298" r:id="rId56"/>
    <p:sldId id="283" r:id="rId57"/>
    <p:sldId id="285" r:id="rId58"/>
    <p:sldId id="286" r:id="rId59"/>
    <p:sldId id="287" r:id="rId60"/>
    <p:sldId id="288" r:id="rId61"/>
    <p:sldId id="297" r:id="rId62"/>
    <p:sldId id="290" r:id="rId63"/>
    <p:sldId id="323" r:id="rId64"/>
    <p:sldId id="337" r:id="rId65"/>
    <p:sldId id="338" r:id="rId66"/>
    <p:sldId id="291" r:id="rId67"/>
    <p:sldId id="292" r:id="rId68"/>
    <p:sldId id="293" r:id="rId69"/>
    <p:sldId id="294" r:id="rId70"/>
    <p:sldId id="295" r:id="rId71"/>
  </p:sldIdLst>
  <p:sldSz cx="9144000" cy="6858000" type="screen4x3"/>
  <p:notesSz cx="7099300" cy="10234613"/>
  <p:defaultTextStyle>
    <a:defPPr>
      <a:defRPr lang="en-NZ"/>
    </a:defPPr>
    <a:lvl1pPr algn="l" rtl="0" eaLnBrk="0" fontAlgn="base" hangingPunct="0">
      <a:spcBef>
        <a:spcPct val="0"/>
      </a:spcBef>
      <a:spcAft>
        <a:spcPct val="0"/>
      </a:spcAft>
      <a:defRPr sz="3600" kern="1200">
        <a:solidFill>
          <a:schemeClr val="bg2"/>
        </a:solidFill>
        <a:latin typeface="Arial" charset="0"/>
        <a:ea typeface="+mn-ea"/>
        <a:cs typeface="+mn-cs"/>
      </a:defRPr>
    </a:lvl1pPr>
    <a:lvl2pPr marL="457200" algn="l" rtl="0" eaLnBrk="0" fontAlgn="base" hangingPunct="0">
      <a:spcBef>
        <a:spcPct val="0"/>
      </a:spcBef>
      <a:spcAft>
        <a:spcPct val="0"/>
      </a:spcAft>
      <a:defRPr sz="3600" kern="1200">
        <a:solidFill>
          <a:schemeClr val="bg2"/>
        </a:solidFill>
        <a:latin typeface="Arial" charset="0"/>
        <a:ea typeface="+mn-ea"/>
        <a:cs typeface="+mn-cs"/>
      </a:defRPr>
    </a:lvl2pPr>
    <a:lvl3pPr marL="914400" algn="l" rtl="0" eaLnBrk="0" fontAlgn="base" hangingPunct="0">
      <a:spcBef>
        <a:spcPct val="0"/>
      </a:spcBef>
      <a:spcAft>
        <a:spcPct val="0"/>
      </a:spcAft>
      <a:defRPr sz="3600" kern="1200">
        <a:solidFill>
          <a:schemeClr val="bg2"/>
        </a:solidFill>
        <a:latin typeface="Arial" charset="0"/>
        <a:ea typeface="+mn-ea"/>
        <a:cs typeface="+mn-cs"/>
      </a:defRPr>
    </a:lvl3pPr>
    <a:lvl4pPr marL="1371600" algn="l" rtl="0" eaLnBrk="0" fontAlgn="base" hangingPunct="0">
      <a:spcBef>
        <a:spcPct val="0"/>
      </a:spcBef>
      <a:spcAft>
        <a:spcPct val="0"/>
      </a:spcAft>
      <a:defRPr sz="3600" kern="1200">
        <a:solidFill>
          <a:schemeClr val="bg2"/>
        </a:solidFill>
        <a:latin typeface="Arial" charset="0"/>
        <a:ea typeface="+mn-ea"/>
        <a:cs typeface="+mn-cs"/>
      </a:defRPr>
    </a:lvl4pPr>
    <a:lvl5pPr marL="1828800" algn="l" rtl="0" eaLnBrk="0" fontAlgn="base" hangingPunct="0">
      <a:spcBef>
        <a:spcPct val="0"/>
      </a:spcBef>
      <a:spcAft>
        <a:spcPct val="0"/>
      </a:spcAft>
      <a:defRPr sz="3600" kern="1200">
        <a:solidFill>
          <a:schemeClr val="bg2"/>
        </a:solidFill>
        <a:latin typeface="Arial" charset="0"/>
        <a:ea typeface="+mn-ea"/>
        <a:cs typeface="+mn-cs"/>
      </a:defRPr>
    </a:lvl5pPr>
    <a:lvl6pPr marL="2286000" algn="l" defTabSz="914400" rtl="0" eaLnBrk="1" latinLnBrk="0" hangingPunct="1">
      <a:defRPr sz="3600" kern="1200">
        <a:solidFill>
          <a:schemeClr val="bg2"/>
        </a:solidFill>
        <a:latin typeface="Arial" charset="0"/>
        <a:ea typeface="+mn-ea"/>
        <a:cs typeface="+mn-cs"/>
      </a:defRPr>
    </a:lvl6pPr>
    <a:lvl7pPr marL="2743200" algn="l" defTabSz="914400" rtl="0" eaLnBrk="1" latinLnBrk="0" hangingPunct="1">
      <a:defRPr sz="3600" kern="1200">
        <a:solidFill>
          <a:schemeClr val="bg2"/>
        </a:solidFill>
        <a:latin typeface="Arial" charset="0"/>
        <a:ea typeface="+mn-ea"/>
        <a:cs typeface="+mn-cs"/>
      </a:defRPr>
    </a:lvl7pPr>
    <a:lvl8pPr marL="3200400" algn="l" defTabSz="914400" rtl="0" eaLnBrk="1" latinLnBrk="0" hangingPunct="1">
      <a:defRPr sz="3600" kern="1200">
        <a:solidFill>
          <a:schemeClr val="bg2"/>
        </a:solidFill>
        <a:latin typeface="Arial" charset="0"/>
        <a:ea typeface="+mn-ea"/>
        <a:cs typeface="+mn-cs"/>
      </a:defRPr>
    </a:lvl8pPr>
    <a:lvl9pPr marL="3657600" algn="l" defTabSz="914400" rtl="0" eaLnBrk="1" latinLnBrk="0" hangingPunct="1">
      <a:defRPr sz="3600" kern="1200">
        <a:solidFill>
          <a:schemeClr val="bg2"/>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7" autoAdjust="0"/>
    <p:restoredTop sz="94595" autoAdjust="0"/>
  </p:normalViewPr>
  <p:slideViewPr>
    <p:cSldViewPr>
      <p:cViewPr>
        <p:scale>
          <a:sx n="66" d="100"/>
          <a:sy n="66" d="100"/>
        </p:scale>
        <p:origin x="-2124" y="-14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0" d="100"/>
          <a:sy n="70" d="100"/>
        </p:scale>
        <p:origin x="-2814" y="-114"/>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79" Type="http://schemas.openxmlformats.org/officeDocument/2006/relationships/customXml" Target="../customXml/item2.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80"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78"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solidFill>
                  <a:schemeClr val="tx1"/>
                </a:solidFill>
                <a:latin typeface="Times" pitchFamily="18" charset="0"/>
              </a:defRPr>
            </a:lvl1pPr>
          </a:lstStyle>
          <a:p>
            <a:pPr>
              <a:defRPr/>
            </a:pPr>
            <a:endParaRPr lang="en-NZ"/>
          </a:p>
        </p:txBody>
      </p:sp>
      <p:sp>
        <p:nvSpPr>
          <p:cNvPr id="3075" name="Rectangle 3"/>
          <p:cNvSpPr>
            <a:spLocks noGrp="1" noChangeArrowheads="1"/>
          </p:cNvSpPr>
          <p:nvPr>
            <p:ph type="dt" sz="quarter"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latin typeface="Times" pitchFamily="18" charset="0"/>
              </a:defRPr>
            </a:lvl1pPr>
          </a:lstStyle>
          <a:p>
            <a:pPr>
              <a:defRPr/>
            </a:pPr>
            <a:endParaRPr lang="en-NZ"/>
          </a:p>
        </p:txBody>
      </p:sp>
      <p:sp>
        <p:nvSpPr>
          <p:cNvPr id="3076" name="Rectangle 4"/>
          <p:cNvSpPr>
            <a:spLocks noGrp="1" noChangeArrowheads="1"/>
          </p:cNvSpPr>
          <p:nvPr>
            <p:ph type="ftr" sz="quarter" idx="2"/>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solidFill>
                  <a:schemeClr val="tx1"/>
                </a:solidFill>
                <a:latin typeface="Times" pitchFamily="18" charset="0"/>
              </a:defRPr>
            </a:lvl1pPr>
          </a:lstStyle>
          <a:p>
            <a:pPr>
              <a:defRPr/>
            </a:pPr>
            <a:endParaRPr lang="en-NZ"/>
          </a:p>
        </p:txBody>
      </p:sp>
      <p:sp>
        <p:nvSpPr>
          <p:cNvPr id="3077" name="Rectangle 5"/>
          <p:cNvSpPr>
            <a:spLocks noGrp="1" noChangeArrowheads="1"/>
          </p:cNvSpPr>
          <p:nvPr>
            <p:ph type="sldNum" sz="quarter" idx="3"/>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latin typeface="Times" pitchFamily="18" charset="0"/>
              </a:defRPr>
            </a:lvl1pPr>
          </a:lstStyle>
          <a:p>
            <a:pPr>
              <a:defRPr/>
            </a:pPr>
            <a:fld id="{383DA1F8-03EB-48A4-BB8C-F650F8A82E3B}" type="slidenum">
              <a:rPr lang="en-NZ"/>
              <a:pPr>
                <a:defRPr/>
              </a:pPr>
              <a:t>‹#›</a:t>
            </a:fld>
            <a:endParaRPr lang="en-NZ"/>
          </a:p>
        </p:txBody>
      </p:sp>
    </p:spTree>
    <p:extLst>
      <p:ext uri="{BB962C8B-B14F-4D97-AF65-F5344CB8AC3E}">
        <p14:creationId xmlns:p14="http://schemas.microsoft.com/office/powerpoint/2010/main" val="460110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defRPr sz="1300">
                <a:solidFill>
                  <a:schemeClr val="tx1"/>
                </a:solidFill>
                <a:latin typeface="Times" pitchFamily="18" charset="0"/>
              </a:defRPr>
            </a:lvl1pPr>
          </a:lstStyle>
          <a:p>
            <a:pPr>
              <a:defRPr/>
            </a:pPr>
            <a:endParaRPr lang="en-NZ"/>
          </a:p>
        </p:txBody>
      </p:sp>
      <p:sp>
        <p:nvSpPr>
          <p:cNvPr id="5123" name="Rectangle 3"/>
          <p:cNvSpPr>
            <a:spLocks noGrp="1" noChangeArrowheads="1"/>
          </p:cNvSpPr>
          <p:nvPr>
            <p:ph type="dt" idx="1"/>
          </p:nvPr>
        </p:nvSpPr>
        <p:spPr bwMode="auto">
          <a:xfrm>
            <a:off x="4022937" y="0"/>
            <a:ext cx="3076363" cy="511731"/>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lvl1pPr algn="r">
              <a:defRPr sz="1300">
                <a:solidFill>
                  <a:schemeClr val="tx1"/>
                </a:solidFill>
                <a:latin typeface="Times" pitchFamily="18" charset="0"/>
              </a:defRPr>
            </a:lvl1pPr>
          </a:lstStyle>
          <a:p>
            <a:pPr>
              <a:defRPr/>
            </a:pPr>
            <a:endParaRPr lang="en-NZ"/>
          </a:p>
        </p:txBody>
      </p:sp>
      <p:sp>
        <p:nvSpPr>
          <p:cNvPr id="32772" name="Rectangle 4"/>
          <p:cNvSpPr>
            <a:spLocks noGrp="1" noRot="1" noChangeAspect="1" noChangeArrowheads="1" noTextEdit="1"/>
          </p:cNvSpPr>
          <p:nvPr>
            <p:ph type="sldImg" idx="2"/>
          </p:nvPr>
        </p:nvSpPr>
        <p:spPr bwMode="auto">
          <a:xfrm>
            <a:off x="992188" y="768350"/>
            <a:ext cx="5114925" cy="3836988"/>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46574" y="4861441"/>
            <a:ext cx="5206153" cy="4605576"/>
          </a:xfrm>
          <a:prstGeom prst="rect">
            <a:avLst/>
          </a:prstGeom>
          <a:noFill/>
          <a:ln w="9525">
            <a:noFill/>
            <a:miter lim="800000"/>
            <a:headEnd/>
            <a:tailEnd/>
          </a:ln>
          <a:effectLst/>
        </p:spPr>
        <p:txBody>
          <a:bodyPr vert="horz" wrap="square" lIns="99048" tIns="49524" rIns="99048" bIns="49524" numCol="1" anchor="t" anchorCtr="0" compatLnSpc="1">
            <a:prstTxWarp prst="textNoShape">
              <a:avLst/>
            </a:prstTxWarp>
          </a:bodyPr>
          <a:lstStyle/>
          <a:p>
            <a:pPr lvl="0"/>
            <a:r>
              <a:rPr lang="en-NZ" noProof="0" smtClean="0"/>
              <a:t>Click to edit Master text styles</a:t>
            </a:r>
          </a:p>
          <a:p>
            <a:pPr lvl="1"/>
            <a:r>
              <a:rPr lang="en-NZ" noProof="0" smtClean="0"/>
              <a:t>Second level</a:t>
            </a:r>
          </a:p>
          <a:p>
            <a:pPr lvl="2"/>
            <a:r>
              <a:rPr lang="en-NZ" noProof="0" smtClean="0"/>
              <a:t>Third level</a:t>
            </a:r>
          </a:p>
          <a:p>
            <a:pPr lvl="3"/>
            <a:r>
              <a:rPr lang="en-NZ" noProof="0" smtClean="0"/>
              <a:t>Fourth level</a:t>
            </a:r>
          </a:p>
          <a:p>
            <a:pPr lvl="4"/>
            <a:r>
              <a:rPr lang="en-NZ" noProof="0" smtClean="0"/>
              <a:t>Fifth level</a:t>
            </a:r>
          </a:p>
        </p:txBody>
      </p:sp>
      <p:sp>
        <p:nvSpPr>
          <p:cNvPr id="5126" name="Rectangle 6"/>
          <p:cNvSpPr>
            <a:spLocks noGrp="1" noChangeArrowheads="1"/>
          </p:cNvSpPr>
          <p:nvPr>
            <p:ph type="ftr" sz="quarter" idx="4"/>
          </p:nvPr>
        </p:nvSpPr>
        <p:spPr bwMode="auto">
          <a:xfrm>
            <a:off x="0"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defRPr sz="1300">
                <a:solidFill>
                  <a:schemeClr val="tx1"/>
                </a:solidFill>
                <a:latin typeface="Times" pitchFamily="18" charset="0"/>
              </a:defRPr>
            </a:lvl1pPr>
          </a:lstStyle>
          <a:p>
            <a:pPr>
              <a:defRPr/>
            </a:pPr>
            <a:endParaRPr lang="en-NZ"/>
          </a:p>
        </p:txBody>
      </p:sp>
      <p:sp>
        <p:nvSpPr>
          <p:cNvPr id="5127" name="Rectangle 7"/>
          <p:cNvSpPr>
            <a:spLocks noGrp="1" noChangeArrowheads="1"/>
          </p:cNvSpPr>
          <p:nvPr>
            <p:ph type="sldNum" sz="quarter" idx="5"/>
          </p:nvPr>
        </p:nvSpPr>
        <p:spPr bwMode="auto">
          <a:xfrm>
            <a:off x="4022937" y="9722882"/>
            <a:ext cx="3076363" cy="511731"/>
          </a:xfrm>
          <a:prstGeom prst="rect">
            <a:avLst/>
          </a:prstGeom>
          <a:noFill/>
          <a:ln w="9525">
            <a:noFill/>
            <a:miter lim="800000"/>
            <a:headEnd/>
            <a:tailEnd/>
          </a:ln>
          <a:effectLst/>
        </p:spPr>
        <p:txBody>
          <a:bodyPr vert="horz" wrap="square" lIns="99048" tIns="49524" rIns="99048" bIns="49524" numCol="1" anchor="b" anchorCtr="0" compatLnSpc="1">
            <a:prstTxWarp prst="textNoShape">
              <a:avLst/>
            </a:prstTxWarp>
          </a:bodyPr>
          <a:lstStyle>
            <a:lvl1pPr algn="r">
              <a:defRPr sz="1300">
                <a:solidFill>
                  <a:schemeClr val="tx1"/>
                </a:solidFill>
                <a:latin typeface="Times" pitchFamily="18" charset="0"/>
              </a:defRPr>
            </a:lvl1pPr>
          </a:lstStyle>
          <a:p>
            <a:pPr>
              <a:defRPr/>
            </a:pPr>
            <a:fld id="{9A2660B8-5D08-4002-9B6E-D63D5E014BEA}" type="slidenum">
              <a:rPr lang="en-NZ"/>
              <a:pPr>
                <a:defRPr/>
              </a:pPr>
              <a:t>‹#›</a:t>
            </a:fld>
            <a:endParaRPr lang="en-NZ"/>
          </a:p>
        </p:txBody>
      </p:sp>
    </p:spTree>
    <p:extLst>
      <p:ext uri="{BB962C8B-B14F-4D97-AF65-F5344CB8AC3E}">
        <p14:creationId xmlns:p14="http://schemas.microsoft.com/office/powerpoint/2010/main" val="41273043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CD406B5-6B38-4329-B165-F1CE2AF41D8B}" type="slidenum">
              <a:rPr lang="en-NZ" smtClean="0"/>
              <a:pPr/>
              <a:t>1</a:t>
            </a:fld>
            <a:endParaRPr lang="en-NZ"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cloud_cover72dpi"/>
          <p:cNvPicPr>
            <a:picLocks noChangeAspect="1" noChangeArrowheads="1"/>
          </p:cNvPicPr>
          <p:nvPr userDrawn="1"/>
        </p:nvPicPr>
        <p:blipFill>
          <a:blip r:embed="rId2"/>
          <a:srcRect/>
          <a:stretch>
            <a:fillRect/>
          </a:stretch>
        </p:blipFill>
        <p:spPr bwMode="auto">
          <a:xfrm>
            <a:off x="0" y="0"/>
            <a:ext cx="9144000" cy="5867400"/>
          </a:xfrm>
          <a:prstGeom prst="rect">
            <a:avLst/>
          </a:prstGeom>
          <a:noFill/>
          <a:ln w="9525">
            <a:noFill/>
            <a:miter lim="800000"/>
            <a:headEnd/>
            <a:tailEnd/>
          </a:ln>
        </p:spPr>
      </p:pic>
      <p:pic>
        <p:nvPicPr>
          <p:cNvPr id="5" name="Picture 9"/>
          <p:cNvPicPr>
            <a:picLocks noChangeAspect="1" noChangeArrowheads="1"/>
          </p:cNvPicPr>
          <p:nvPr userDrawn="1"/>
        </p:nvPicPr>
        <p:blipFill>
          <a:blip r:embed="rId3"/>
          <a:srcRect/>
          <a:stretch>
            <a:fillRect/>
          </a:stretch>
        </p:blipFill>
        <p:spPr bwMode="auto">
          <a:xfrm>
            <a:off x="0" y="5853113"/>
            <a:ext cx="9144000" cy="1001712"/>
          </a:xfrm>
          <a:prstGeom prst="rect">
            <a:avLst/>
          </a:prstGeom>
          <a:noFill/>
          <a:ln w="9525">
            <a:noFill/>
            <a:miter lim="800000"/>
            <a:headEnd/>
            <a:tailEnd/>
          </a:ln>
        </p:spPr>
      </p:pic>
      <p:sp>
        <p:nvSpPr>
          <p:cNvPr id="91140" name="Rectangle 4"/>
          <p:cNvSpPr>
            <a:spLocks noGrp="1" noChangeArrowheads="1"/>
          </p:cNvSpPr>
          <p:nvPr>
            <p:ph type="ctrTitle"/>
          </p:nvPr>
        </p:nvSpPr>
        <p:spPr>
          <a:xfrm>
            <a:off x="1028700" y="1676400"/>
            <a:ext cx="8115300" cy="1827213"/>
          </a:xfrm>
        </p:spPr>
        <p:txBody>
          <a:bodyPr/>
          <a:lstStyle>
            <a:lvl1pPr>
              <a:defRPr sz="4800">
                <a:solidFill>
                  <a:schemeClr val="bg1"/>
                </a:solidFill>
              </a:defRPr>
            </a:lvl1pPr>
          </a:lstStyle>
          <a:p>
            <a:r>
              <a:rPr lang="en-US"/>
              <a:t>Click to edit Master title style</a:t>
            </a:r>
            <a:endParaRPr lang="en-NZ"/>
          </a:p>
        </p:txBody>
      </p:sp>
      <p:sp>
        <p:nvSpPr>
          <p:cNvPr id="91141" name="Rectangle 5"/>
          <p:cNvSpPr>
            <a:spLocks noGrp="1" noChangeArrowheads="1"/>
          </p:cNvSpPr>
          <p:nvPr>
            <p:ph type="subTitle" idx="1"/>
          </p:nvPr>
        </p:nvSpPr>
        <p:spPr>
          <a:xfrm>
            <a:off x="1028700" y="3789363"/>
            <a:ext cx="8115300" cy="1752600"/>
          </a:xfrm>
        </p:spPr>
        <p:txBody>
          <a:bodyPr/>
          <a:lstStyle>
            <a:lvl1pPr marL="0" indent="0">
              <a:buFontTx/>
              <a:buNone/>
              <a:defRPr sz="3100">
                <a:solidFill>
                  <a:schemeClr val="bg1"/>
                </a:solidFill>
              </a:defRPr>
            </a:lvl1pPr>
          </a:lstStyle>
          <a:p>
            <a:r>
              <a:rPr lang="en-US"/>
              <a:t>Click to edit Master subtitle style</a:t>
            </a:r>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228600"/>
            <a:ext cx="1981200" cy="54864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1066800" y="228600"/>
            <a:ext cx="579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1066800" y="1412875"/>
            <a:ext cx="38862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5105400" y="1412875"/>
            <a:ext cx="38862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1066800" y="228600"/>
            <a:ext cx="7924800" cy="798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NZ" smtClean="0"/>
          </a:p>
        </p:txBody>
      </p:sp>
      <p:sp>
        <p:nvSpPr>
          <p:cNvPr id="1027" name="Rectangle 5"/>
          <p:cNvSpPr>
            <a:spLocks noGrp="1" noChangeArrowheads="1"/>
          </p:cNvSpPr>
          <p:nvPr>
            <p:ph type="body" idx="1"/>
          </p:nvPr>
        </p:nvSpPr>
        <p:spPr bwMode="auto">
          <a:xfrm>
            <a:off x="1066800" y="1412875"/>
            <a:ext cx="79248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6807" name="Line 7"/>
          <p:cNvSpPr>
            <a:spLocks noChangeShapeType="1"/>
          </p:cNvSpPr>
          <p:nvPr userDrawn="1"/>
        </p:nvSpPr>
        <p:spPr bwMode="auto">
          <a:xfrm>
            <a:off x="1141413" y="990600"/>
            <a:ext cx="8001000" cy="0"/>
          </a:xfrm>
          <a:prstGeom prst="line">
            <a:avLst/>
          </a:prstGeom>
          <a:noFill/>
          <a:ln w="28575">
            <a:solidFill>
              <a:srgbClr val="808080"/>
            </a:solidFill>
            <a:round/>
            <a:headEnd/>
            <a:tailEnd/>
          </a:ln>
          <a:effectLst/>
        </p:spPr>
        <p:txBody>
          <a:bodyPr/>
          <a:lstStyle/>
          <a:p>
            <a:pPr>
              <a:defRPr/>
            </a:pPr>
            <a:endParaRPr lang="en-NZ"/>
          </a:p>
        </p:txBody>
      </p:sp>
      <p:pic>
        <p:nvPicPr>
          <p:cNvPr id="1029" name="Picture 9" descr="base_strip"/>
          <p:cNvPicPr>
            <a:picLocks noChangeAspect="1" noChangeArrowheads="1"/>
          </p:cNvPicPr>
          <p:nvPr userDrawn="1"/>
        </p:nvPicPr>
        <p:blipFill>
          <a:blip r:embed="rId13"/>
          <a:srcRect/>
          <a:stretch>
            <a:fillRect/>
          </a:stretch>
        </p:blipFill>
        <p:spPr bwMode="auto">
          <a:xfrm>
            <a:off x="-19050" y="5854700"/>
            <a:ext cx="9182100" cy="1003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0"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l" rtl="0" eaLnBrk="0" fontAlgn="base" hangingPunct="0">
        <a:spcBef>
          <a:spcPct val="0"/>
        </a:spcBef>
        <a:spcAft>
          <a:spcPct val="0"/>
        </a:spcAft>
        <a:defRPr sz="2600">
          <a:solidFill>
            <a:schemeClr val="bg2"/>
          </a:solidFill>
          <a:latin typeface="+mj-lt"/>
          <a:ea typeface="+mj-ea"/>
          <a:cs typeface="+mj-cs"/>
        </a:defRPr>
      </a:lvl1pPr>
      <a:lvl2pPr algn="l" rtl="0" eaLnBrk="0" fontAlgn="base" hangingPunct="0">
        <a:spcBef>
          <a:spcPct val="0"/>
        </a:spcBef>
        <a:spcAft>
          <a:spcPct val="0"/>
        </a:spcAft>
        <a:defRPr sz="2600">
          <a:solidFill>
            <a:schemeClr val="bg2"/>
          </a:solidFill>
          <a:latin typeface="Arial Black" charset="0"/>
        </a:defRPr>
      </a:lvl2pPr>
      <a:lvl3pPr algn="l" rtl="0" eaLnBrk="0" fontAlgn="base" hangingPunct="0">
        <a:spcBef>
          <a:spcPct val="0"/>
        </a:spcBef>
        <a:spcAft>
          <a:spcPct val="0"/>
        </a:spcAft>
        <a:defRPr sz="2600">
          <a:solidFill>
            <a:schemeClr val="bg2"/>
          </a:solidFill>
          <a:latin typeface="Arial Black" charset="0"/>
        </a:defRPr>
      </a:lvl3pPr>
      <a:lvl4pPr algn="l" rtl="0" eaLnBrk="0" fontAlgn="base" hangingPunct="0">
        <a:spcBef>
          <a:spcPct val="0"/>
        </a:spcBef>
        <a:spcAft>
          <a:spcPct val="0"/>
        </a:spcAft>
        <a:defRPr sz="2600">
          <a:solidFill>
            <a:schemeClr val="bg2"/>
          </a:solidFill>
          <a:latin typeface="Arial Black" charset="0"/>
        </a:defRPr>
      </a:lvl4pPr>
      <a:lvl5pPr algn="l" rtl="0" eaLnBrk="0" fontAlgn="base" hangingPunct="0">
        <a:spcBef>
          <a:spcPct val="0"/>
        </a:spcBef>
        <a:spcAft>
          <a:spcPct val="0"/>
        </a:spcAft>
        <a:defRPr sz="2600">
          <a:solidFill>
            <a:schemeClr val="bg2"/>
          </a:solidFill>
          <a:latin typeface="Arial Black" charset="0"/>
        </a:defRPr>
      </a:lvl5pPr>
      <a:lvl6pPr marL="457200" algn="l" rtl="0" fontAlgn="base">
        <a:spcBef>
          <a:spcPct val="0"/>
        </a:spcBef>
        <a:spcAft>
          <a:spcPct val="0"/>
        </a:spcAft>
        <a:defRPr sz="2600">
          <a:solidFill>
            <a:schemeClr val="bg2"/>
          </a:solidFill>
          <a:latin typeface="Arial Black" charset="0"/>
        </a:defRPr>
      </a:lvl6pPr>
      <a:lvl7pPr marL="914400" algn="l" rtl="0" fontAlgn="base">
        <a:spcBef>
          <a:spcPct val="0"/>
        </a:spcBef>
        <a:spcAft>
          <a:spcPct val="0"/>
        </a:spcAft>
        <a:defRPr sz="2600">
          <a:solidFill>
            <a:schemeClr val="bg2"/>
          </a:solidFill>
          <a:latin typeface="Arial Black" charset="0"/>
        </a:defRPr>
      </a:lvl7pPr>
      <a:lvl8pPr marL="1371600" algn="l" rtl="0" fontAlgn="base">
        <a:spcBef>
          <a:spcPct val="0"/>
        </a:spcBef>
        <a:spcAft>
          <a:spcPct val="0"/>
        </a:spcAft>
        <a:defRPr sz="2600">
          <a:solidFill>
            <a:schemeClr val="bg2"/>
          </a:solidFill>
          <a:latin typeface="Arial Black" charset="0"/>
        </a:defRPr>
      </a:lvl8pPr>
      <a:lvl9pPr marL="1828800" algn="l" rtl="0" fontAlgn="base">
        <a:spcBef>
          <a:spcPct val="0"/>
        </a:spcBef>
        <a:spcAft>
          <a:spcPct val="0"/>
        </a:spcAft>
        <a:defRPr sz="2600">
          <a:solidFill>
            <a:schemeClr val="bg2"/>
          </a:solidFill>
          <a:latin typeface="Arial Black"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2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200">
          <a:solidFill>
            <a:schemeClr val="tx1"/>
          </a:solidFill>
          <a:latin typeface="+mn-lt"/>
        </a:defRPr>
      </a:lvl4pPr>
      <a:lvl5pPr marL="2057400" indent="-228600" algn="l" rtl="0" eaLnBrk="0" fontAlgn="base" hangingPunct="0">
        <a:spcBef>
          <a:spcPct val="20000"/>
        </a:spcBef>
        <a:spcAft>
          <a:spcPct val="0"/>
        </a:spcAft>
        <a:buChar char="»"/>
        <a:defRPr sz="2200">
          <a:solidFill>
            <a:schemeClr val="tx1"/>
          </a:solidFill>
          <a:latin typeface="+mn-lt"/>
        </a:defRPr>
      </a:lvl5pPr>
      <a:lvl6pPr marL="2514600" indent="-228600" algn="l" rtl="0" fontAlgn="base">
        <a:spcBef>
          <a:spcPct val="20000"/>
        </a:spcBef>
        <a:spcAft>
          <a:spcPct val="0"/>
        </a:spcAft>
        <a:buChar char="»"/>
        <a:defRPr sz="2200">
          <a:solidFill>
            <a:schemeClr val="tx1"/>
          </a:solidFill>
          <a:latin typeface="+mn-lt"/>
        </a:defRPr>
      </a:lvl6pPr>
      <a:lvl7pPr marL="2971800" indent="-228600" algn="l" rtl="0" fontAlgn="base">
        <a:spcBef>
          <a:spcPct val="20000"/>
        </a:spcBef>
        <a:spcAft>
          <a:spcPct val="0"/>
        </a:spcAft>
        <a:buChar char="»"/>
        <a:defRPr sz="2200">
          <a:solidFill>
            <a:schemeClr val="tx1"/>
          </a:solidFill>
          <a:latin typeface="+mn-lt"/>
        </a:defRPr>
      </a:lvl7pPr>
      <a:lvl8pPr marL="3429000" indent="-228600" algn="l" rtl="0" fontAlgn="base">
        <a:spcBef>
          <a:spcPct val="20000"/>
        </a:spcBef>
        <a:spcAft>
          <a:spcPct val="0"/>
        </a:spcAft>
        <a:buChar char="»"/>
        <a:defRPr sz="2200">
          <a:solidFill>
            <a:schemeClr val="tx1"/>
          </a:solidFill>
          <a:latin typeface="+mn-lt"/>
        </a:defRPr>
      </a:lvl8pPr>
      <a:lvl9pPr marL="3886200" indent="-228600" algn="l" rtl="0" fontAlgn="base">
        <a:spcBef>
          <a:spcPct val="20000"/>
        </a:spcBef>
        <a:spcAft>
          <a:spcPct val="0"/>
        </a:spcAft>
        <a:buChar char="»"/>
        <a:defRPr sz="2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1.gi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4.gif"/><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6.gi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gi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ctrTitle"/>
          </p:nvPr>
        </p:nvSpPr>
        <p:spPr>
          <a:xfrm>
            <a:off x="0" y="620688"/>
            <a:ext cx="9144000" cy="3888432"/>
          </a:xfrm>
          <a:noFill/>
        </p:spPr>
        <p:txBody>
          <a:bodyPr/>
          <a:lstStyle/>
          <a:p>
            <a:pPr algn="ctr" eaLnBrk="1" hangingPunct="1"/>
            <a:r>
              <a:rPr lang="en-US" sz="3600" dirty="0"/>
              <a:t/>
            </a:r>
            <a:br>
              <a:rPr lang="en-US" sz="3600" dirty="0"/>
            </a:br>
            <a:r>
              <a:rPr lang="en-US" sz="3600" dirty="0" smtClean="0"/>
              <a:t>Post Implementation Monitoring and Analysis</a:t>
            </a:r>
            <a:endParaRPr lang="en-NZ" sz="4400" dirty="0" smtClean="0"/>
          </a:p>
        </p:txBody>
      </p:sp>
      <p:sp>
        <p:nvSpPr>
          <p:cNvPr id="3075" name="Rectangle 9"/>
          <p:cNvSpPr>
            <a:spLocks noGrp="1" noChangeArrowheads="1"/>
          </p:cNvSpPr>
          <p:nvPr>
            <p:ph type="subTitle" idx="1"/>
          </p:nvPr>
        </p:nvSpPr>
        <p:spPr>
          <a:xfrm>
            <a:off x="1065213" y="4509119"/>
            <a:ext cx="7496175" cy="1032843"/>
          </a:xfrm>
          <a:noFill/>
        </p:spPr>
        <p:txBody>
          <a:bodyPr/>
          <a:lstStyle/>
          <a:p>
            <a:pPr eaLnBrk="1" hangingPunct="1"/>
            <a:r>
              <a:rPr lang="en-US" sz="2400" dirty="0" smtClean="0"/>
              <a:t>PBCS Workshop</a:t>
            </a:r>
            <a:endParaRPr lang="en-US" sz="2400" dirty="0"/>
          </a:p>
          <a:p>
            <a:pPr eaLnBrk="1" hangingPunct="1"/>
            <a:r>
              <a:rPr lang="en-US" sz="2400" dirty="0"/>
              <a:t>Bangkok, Thailand, </a:t>
            </a:r>
            <a:r>
              <a:rPr lang="en-US" sz="2400" dirty="0" smtClean="0"/>
              <a:t>13-14 May, </a:t>
            </a:r>
            <a:r>
              <a:rPr lang="en-NZ" sz="2400" dirty="0"/>
              <a:t>2013</a:t>
            </a:r>
            <a:endParaRPr lang="en-NZ" sz="3200" dirty="0"/>
          </a:p>
          <a:p>
            <a:pPr eaLnBrk="1" hangingPunct="1"/>
            <a:endParaRPr lang="en-NZ" sz="22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Continuous Performance Improvement</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b="1" dirty="0" smtClean="0"/>
              <a:t>Monitoring shows that the FANS1/A system is capable of meeting the RCP240 and RSP180 requirements.</a:t>
            </a:r>
          </a:p>
          <a:p>
            <a:r>
              <a:rPr lang="en-US" b="1" dirty="0" smtClean="0"/>
              <a:t>However, not all aircraft meet the requirements. </a:t>
            </a:r>
          </a:p>
          <a:p>
            <a:r>
              <a:rPr lang="en-US" b="1" dirty="0" smtClean="0"/>
              <a:t>For those aircraft not meeting the requirements  the aim is to improve their performance by:</a:t>
            </a:r>
          </a:p>
          <a:p>
            <a:pPr lvl="1"/>
            <a:r>
              <a:rPr lang="en-US" b="1" dirty="0" smtClean="0"/>
              <a:t>Identifying the performance problems by monitoring.</a:t>
            </a:r>
          </a:p>
          <a:p>
            <a:pPr lvl="1"/>
            <a:r>
              <a:rPr lang="en-US" b="1" dirty="0" smtClean="0"/>
              <a:t>Reporting performance problems through a Central Reporting Agency that has buy in from all stakeholders. </a:t>
            </a:r>
          </a:p>
          <a:p>
            <a:pPr lvl="1"/>
            <a:r>
              <a:rPr lang="en-US" b="1" dirty="0" smtClean="0"/>
              <a:t>Resolving the identified performance problems.</a:t>
            </a:r>
          </a:p>
          <a:p>
            <a:pPr lvl="1"/>
            <a:r>
              <a:rPr lang="en-US" b="1" dirty="0" smtClean="0"/>
              <a:t>Providing feedback to stakeholders.</a:t>
            </a:r>
            <a:endParaRPr lang="en-US" b="1" dirty="0"/>
          </a:p>
          <a:p>
            <a:r>
              <a:rPr lang="en-US" b="1" dirty="0"/>
              <a:t> </a:t>
            </a:r>
            <a:r>
              <a:rPr lang="en-US" b="1" dirty="0" smtClean="0"/>
              <a:t>Promote a culture of continuous performance improvement</a:t>
            </a:r>
            <a:r>
              <a:rPr lang="en-US" b="1" dirty="0"/>
              <a:t> </a:t>
            </a:r>
            <a:r>
              <a:rPr lang="en-US" b="1" dirty="0" smtClean="0"/>
              <a:t>among all stakeholders.</a:t>
            </a:r>
            <a:endParaRPr lang="en-US" b="1" dirty="0"/>
          </a:p>
          <a:p>
            <a:pPr>
              <a:buFontTx/>
              <a:buNone/>
            </a:pPr>
            <a:endParaRPr lang="en-NZ" dirty="0"/>
          </a:p>
        </p:txBody>
      </p:sp>
    </p:spTree>
    <p:extLst>
      <p:ext uri="{BB962C8B-B14F-4D97-AF65-F5344CB8AC3E}">
        <p14:creationId xmlns:p14="http://schemas.microsoft.com/office/powerpoint/2010/main" val="38542336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28600"/>
            <a:ext cx="8964488" cy="798513"/>
          </a:xfrm>
        </p:spPr>
        <p:txBody>
          <a:bodyPr/>
          <a:lstStyle/>
          <a:p>
            <a:r>
              <a:rPr lang="en-NZ" dirty="0" smtClean="0">
                <a:solidFill>
                  <a:schemeClr val="tx1"/>
                </a:solidFill>
              </a:rPr>
              <a:t>FANS1/A Data link - Performance Based System  </a:t>
            </a:r>
            <a:endParaRPr lang="en-NZ" dirty="0">
              <a:solidFill>
                <a:schemeClr val="tx1"/>
              </a:solidFill>
            </a:endParaRPr>
          </a:p>
        </p:txBody>
      </p:sp>
      <p:pic>
        <p:nvPicPr>
          <p:cNvPr id="1026" name="Picture 2"/>
          <p:cNvPicPr>
            <a:picLocks noChangeAspect="1" noChangeArrowheads="1"/>
          </p:cNvPicPr>
          <p:nvPr/>
        </p:nvPicPr>
        <p:blipFill>
          <a:blip r:embed="rId2" cstate="print"/>
          <a:srcRect t="13342" b="13342"/>
          <a:stretch>
            <a:fillRect/>
          </a:stretch>
        </p:blipFill>
        <p:spPr bwMode="auto">
          <a:xfrm>
            <a:off x="251520" y="1050909"/>
            <a:ext cx="8496944" cy="4661517"/>
          </a:xfrm>
          <a:prstGeom prst="rect">
            <a:avLst/>
          </a:prstGeom>
          <a:noFill/>
          <a:ln w="9525">
            <a:noFill/>
            <a:miter lim="800000"/>
            <a:headEnd/>
            <a:tailEnd/>
          </a:ln>
        </p:spPr>
      </p:pic>
    </p:spTree>
    <p:extLst>
      <p:ext uri="{BB962C8B-B14F-4D97-AF65-F5344CB8AC3E}">
        <p14:creationId xmlns:p14="http://schemas.microsoft.com/office/powerpoint/2010/main" val="24903897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Performance Analysis - Continuity</a:t>
            </a:r>
            <a:endParaRPr lang="en-NZ" sz="2400" dirty="0">
              <a:solidFill>
                <a:schemeClr val="tx1"/>
              </a:solidFill>
            </a:endParaRPr>
          </a:p>
        </p:txBody>
      </p:sp>
      <p:sp>
        <p:nvSpPr>
          <p:cNvPr id="89091" name="Rectangle 3"/>
          <p:cNvSpPr>
            <a:spLocks noGrp="1" noChangeArrowheads="1"/>
          </p:cNvSpPr>
          <p:nvPr>
            <p:ph type="body" idx="1"/>
          </p:nvPr>
        </p:nvSpPr>
        <p:spPr>
          <a:xfrm>
            <a:off x="21410" y="1024270"/>
            <a:ext cx="8928992" cy="4752528"/>
          </a:xfrm>
        </p:spPr>
        <p:txBody>
          <a:bodyPr/>
          <a:lstStyle/>
          <a:p>
            <a:pPr eaLnBrk="1" hangingPunct="1">
              <a:defRPr/>
            </a:pPr>
            <a:r>
              <a:rPr lang="en-US" sz="2400" b="1" dirty="0" smtClean="0"/>
              <a:t>Time </a:t>
            </a:r>
            <a:r>
              <a:rPr lang="en-US" sz="2400" b="1" dirty="0"/>
              <a:t>to complete a CPDLC transaction or deliver an ADS-C report</a:t>
            </a:r>
          </a:p>
          <a:p>
            <a:pPr eaLnBrk="1" hangingPunct="1">
              <a:defRPr/>
            </a:pPr>
            <a:r>
              <a:rPr lang="en-US" sz="2400" b="1" dirty="0" smtClean="0"/>
              <a:t>Defines </a:t>
            </a:r>
            <a:r>
              <a:rPr lang="en-US" sz="2400" b="1" dirty="0"/>
              <a:t>the percentage of transactions or reports delivered within a specified time</a:t>
            </a:r>
          </a:p>
          <a:p>
            <a:pPr eaLnBrk="1" hangingPunct="1">
              <a:buFont typeface="Arial" pitchFamily="34" charset="0"/>
              <a:buChar char="•"/>
              <a:defRPr/>
            </a:pPr>
            <a:r>
              <a:rPr lang="en-US" sz="2400" b="1" dirty="0" smtClean="0"/>
              <a:t>For </a:t>
            </a:r>
            <a:r>
              <a:rPr lang="en-US" sz="2400" b="1" dirty="0"/>
              <a:t>any transaction not completed within the specified time, the controller or system should take some action</a:t>
            </a:r>
          </a:p>
          <a:p>
            <a:pPr eaLnBrk="1" hangingPunct="1">
              <a:defRPr/>
            </a:pPr>
            <a:r>
              <a:rPr lang="en-US" sz="2400" b="1" dirty="0" smtClean="0"/>
              <a:t>Value </a:t>
            </a:r>
            <a:r>
              <a:rPr lang="en-US" sz="2400" b="1" dirty="0"/>
              <a:t>is 99.9% in current RCP/RSP specifications and the time value associated should be used to provide </a:t>
            </a:r>
            <a:r>
              <a:rPr lang="en-US" sz="2400" b="1" dirty="0" smtClean="0"/>
              <a:t>an indication </a:t>
            </a:r>
            <a:r>
              <a:rPr lang="en-US" sz="2400" b="1" dirty="0"/>
              <a:t>to system or controller when it is exceeded</a:t>
            </a:r>
          </a:p>
          <a:p>
            <a:pPr eaLnBrk="1" hangingPunct="1">
              <a:defRPr/>
            </a:pPr>
            <a:r>
              <a:rPr lang="en-US" sz="2400" b="1" dirty="0" smtClean="0"/>
              <a:t>A </a:t>
            </a:r>
            <a:r>
              <a:rPr lang="en-US" sz="2400" b="1" dirty="0"/>
              <a:t>continuity value of 95% is also specified.  This value is used in statistical measurement and no indications are provided to the system or controller.</a:t>
            </a:r>
          </a:p>
          <a:p>
            <a:endParaRPr lang="en-US" sz="2400" b="1" dirty="0" smtClean="0"/>
          </a:p>
        </p:txBody>
      </p:sp>
    </p:spTree>
    <p:extLst>
      <p:ext uri="{BB962C8B-B14F-4D97-AF65-F5344CB8AC3E}">
        <p14:creationId xmlns:p14="http://schemas.microsoft.com/office/powerpoint/2010/main" val="3151800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Performance Analysis</a:t>
            </a:r>
            <a:endParaRPr lang="en-NZ" sz="2400" dirty="0">
              <a:solidFill>
                <a:schemeClr val="tx1"/>
              </a:solidFill>
            </a:endParaRPr>
          </a:p>
        </p:txBody>
      </p:sp>
      <p:sp>
        <p:nvSpPr>
          <p:cNvPr id="89091" name="Rectangle 3"/>
          <p:cNvSpPr>
            <a:spLocks noGrp="1" noChangeArrowheads="1"/>
          </p:cNvSpPr>
          <p:nvPr>
            <p:ph type="body" idx="1"/>
          </p:nvPr>
        </p:nvSpPr>
        <p:spPr>
          <a:xfrm>
            <a:off x="21410" y="1024270"/>
            <a:ext cx="8928992" cy="4752528"/>
          </a:xfrm>
        </p:spPr>
        <p:txBody>
          <a:bodyPr/>
          <a:lstStyle/>
          <a:p>
            <a:r>
              <a:rPr lang="en-US" sz="2400" b="1" dirty="0"/>
              <a:t>CPDLC </a:t>
            </a:r>
            <a:r>
              <a:rPr lang="en-US" sz="2400" b="1" dirty="0" smtClean="0"/>
              <a:t>performance analysis </a:t>
            </a:r>
            <a:r>
              <a:rPr lang="en-US" sz="2400" b="1" dirty="0"/>
              <a:t>is based </a:t>
            </a:r>
            <a:r>
              <a:rPr lang="en-US" sz="2400" b="1" dirty="0" smtClean="0"/>
              <a:t>on an analysis of controller initiated transactions.</a:t>
            </a:r>
          </a:p>
          <a:p>
            <a:pPr lvl="1"/>
            <a:r>
              <a:rPr lang="en-US" sz="2400" b="1" dirty="0"/>
              <a:t>The analysis uses the measurement of transit and response times to a subset of CPDLC uplinks that receive a single </a:t>
            </a:r>
            <a:r>
              <a:rPr lang="en-US" sz="2400" b="1" u="sng" dirty="0"/>
              <a:t>DM 0</a:t>
            </a:r>
            <a:r>
              <a:rPr lang="en-US" sz="2400" b="1" dirty="0"/>
              <a:t> WILCO </a:t>
            </a:r>
            <a:r>
              <a:rPr lang="en-US" sz="2400" b="1" dirty="0" smtClean="0"/>
              <a:t>response.</a:t>
            </a:r>
          </a:p>
          <a:p>
            <a:pPr lvl="1"/>
            <a:r>
              <a:rPr lang="en-US" sz="2400" b="1" dirty="0"/>
              <a:t>The rationale behind this is that the </a:t>
            </a:r>
            <a:r>
              <a:rPr lang="en-US" sz="2400" b="1" u="sng" dirty="0">
                <a:effectLst>
                  <a:outerShdw blurRad="38100" dist="38100" dir="2700000" algn="tl">
                    <a:srgbClr val="000000">
                      <a:alpha val="43137"/>
                    </a:srgbClr>
                  </a:outerShdw>
                </a:effectLst>
              </a:rPr>
              <a:t>critical communications requirement</a:t>
            </a:r>
            <a:r>
              <a:rPr lang="en-US" sz="2400" b="1" dirty="0"/>
              <a:t> is provided by </a:t>
            </a:r>
            <a:r>
              <a:rPr lang="en-US" sz="2400" b="1" u="sng" dirty="0">
                <a:effectLst>
                  <a:outerShdw blurRad="38100" dist="38100" dir="2700000" algn="tl">
                    <a:srgbClr val="000000">
                      <a:alpha val="43137"/>
                    </a:srgbClr>
                  </a:outerShdw>
                </a:effectLst>
              </a:rPr>
              <a:t>intervention</a:t>
            </a:r>
            <a:r>
              <a:rPr lang="en-US" sz="2400" b="1" dirty="0"/>
              <a:t> messages when applying reduced separation standards.</a:t>
            </a:r>
            <a:r>
              <a:rPr lang="en-US" sz="2400" b="1" dirty="0" smtClean="0"/>
              <a:t> </a:t>
            </a:r>
          </a:p>
          <a:p>
            <a:pPr lvl="1"/>
            <a:r>
              <a:rPr lang="en-US" sz="2400" b="1" dirty="0"/>
              <a:t>Incorporating other message types </a:t>
            </a:r>
            <a:r>
              <a:rPr lang="en-US" sz="2400" b="1" dirty="0" smtClean="0"/>
              <a:t>will </a:t>
            </a:r>
            <a:r>
              <a:rPr lang="en-US" sz="2400" b="1" dirty="0"/>
              <a:t>skew the observed data because of the longer response times from the flight deck. </a:t>
            </a:r>
            <a:endParaRPr lang="en-US" sz="2400" b="1" dirty="0" smtClean="0"/>
          </a:p>
        </p:txBody>
      </p:sp>
    </p:spTree>
    <p:extLst>
      <p:ext uri="{BB962C8B-B14F-4D97-AF65-F5344CB8AC3E}">
        <p14:creationId xmlns:p14="http://schemas.microsoft.com/office/powerpoint/2010/main" val="3250954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2"/>
          <p:cNvGrpSpPr>
            <a:grpSpLocks/>
          </p:cNvGrpSpPr>
          <p:nvPr/>
        </p:nvGrpSpPr>
        <p:grpSpPr bwMode="auto">
          <a:xfrm flipH="1">
            <a:off x="381000" y="1497013"/>
            <a:ext cx="1371600" cy="419100"/>
            <a:chOff x="816" y="1728"/>
            <a:chExt cx="4010" cy="1202"/>
          </a:xfrm>
        </p:grpSpPr>
        <p:grpSp>
          <p:nvGrpSpPr>
            <p:cNvPr id="3644" name="Group 3"/>
            <p:cNvGrpSpPr>
              <a:grpSpLocks/>
            </p:cNvGrpSpPr>
            <p:nvPr/>
          </p:nvGrpSpPr>
          <p:grpSpPr bwMode="auto">
            <a:xfrm>
              <a:off x="816" y="1728"/>
              <a:ext cx="3905" cy="1045"/>
              <a:chOff x="816" y="1728"/>
              <a:chExt cx="3905" cy="1045"/>
            </a:xfrm>
          </p:grpSpPr>
          <p:sp>
            <p:nvSpPr>
              <p:cNvPr id="3691" name="Freeform 4"/>
              <p:cNvSpPr>
                <a:spLocks/>
              </p:cNvSpPr>
              <p:nvPr/>
            </p:nvSpPr>
            <p:spPr bwMode="auto">
              <a:xfrm>
                <a:off x="816" y="1728"/>
                <a:ext cx="3905" cy="1045"/>
              </a:xfrm>
              <a:custGeom>
                <a:avLst/>
                <a:gdLst>
                  <a:gd name="T0" fmla="*/ 3712 w 3905"/>
                  <a:gd name="T1" fmla="*/ 0 h 1045"/>
                  <a:gd name="T2" fmla="*/ 3183 w 3905"/>
                  <a:gd name="T3" fmla="*/ 612 h 1045"/>
                  <a:gd name="T4" fmla="*/ 3138 w 3905"/>
                  <a:gd name="T5" fmla="*/ 638 h 1045"/>
                  <a:gd name="T6" fmla="*/ 1502 w 3905"/>
                  <a:gd name="T7" fmla="*/ 638 h 1045"/>
                  <a:gd name="T8" fmla="*/ 375 w 3905"/>
                  <a:gd name="T9" fmla="*/ 615 h 1045"/>
                  <a:gd name="T10" fmla="*/ 322 w 3905"/>
                  <a:gd name="T11" fmla="*/ 622 h 1045"/>
                  <a:gd name="T12" fmla="*/ 270 w 3905"/>
                  <a:gd name="T13" fmla="*/ 638 h 1045"/>
                  <a:gd name="T14" fmla="*/ 228 w 3905"/>
                  <a:gd name="T15" fmla="*/ 658 h 1045"/>
                  <a:gd name="T16" fmla="*/ 182 w 3905"/>
                  <a:gd name="T17" fmla="*/ 684 h 1045"/>
                  <a:gd name="T18" fmla="*/ 147 w 3905"/>
                  <a:gd name="T19" fmla="*/ 713 h 1045"/>
                  <a:gd name="T20" fmla="*/ 112 w 3905"/>
                  <a:gd name="T21" fmla="*/ 762 h 1045"/>
                  <a:gd name="T22" fmla="*/ 77 w 3905"/>
                  <a:gd name="T23" fmla="*/ 785 h 1045"/>
                  <a:gd name="T24" fmla="*/ 46 w 3905"/>
                  <a:gd name="T25" fmla="*/ 805 h 1045"/>
                  <a:gd name="T26" fmla="*/ 21 w 3905"/>
                  <a:gd name="T27" fmla="*/ 828 h 1045"/>
                  <a:gd name="T28" fmla="*/ 7 w 3905"/>
                  <a:gd name="T29" fmla="*/ 851 h 1045"/>
                  <a:gd name="T30" fmla="*/ 0 w 3905"/>
                  <a:gd name="T31" fmla="*/ 867 h 1045"/>
                  <a:gd name="T32" fmla="*/ 4 w 3905"/>
                  <a:gd name="T33" fmla="*/ 890 h 1045"/>
                  <a:gd name="T34" fmla="*/ 14 w 3905"/>
                  <a:gd name="T35" fmla="*/ 916 h 1045"/>
                  <a:gd name="T36" fmla="*/ 46 w 3905"/>
                  <a:gd name="T37" fmla="*/ 939 h 1045"/>
                  <a:gd name="T38" fmla="*/ 102 w 3905"/>
                  <a:gd name="T39" fmla="*/ 962 h 1045"/>
                  <a:gd name="T40" fmla="*/ 165 w 3905"/>
                  <a:gd name="T41" fmla="*/ 975 h 1045"/>
                  <a:gd name="T42" fmla="*/ 245 w 3905"/>
                  <a:gd name="T43" fmla="*/ 985 h 1045"/>
                  <a:gd name="T44" fmla="*/ 343 w 3905"/>
                  <a:gd name="T45" fmla="*/ 995 h 1045"/>
                  <a:gd name="T46" fmla="*/ 693 w 3905"/>
                  <a:gd name="T47" fmla="*/ 1001 h 1045"/>
                  <a:gd name="T48" fmla="*/ 2416 w 3905"/>
                  <a:gd name="T49" fmla="*/ 1044 h 1045"/>
                  <a:gd name="T50" fmla="*/ 2861 w 3905"/>
                  <a:gd name="T51" fmla="*/ 1044 h 1045"/>
                  <a:gd name="T52" fmla="*/ 3106 w 3905"/>
                  <a:gd name="T53" fmla="*/ 1018 h 1045"/>
                  <a:gd name="T54" fmla="*/ 3246 w 3905"/>
                  <a:gd name="T55" fmla="*/ 998 h 1045"/>
                  <a:gd name="T56" fmla="*/ 3344 w 3905"/>
                  <a:gd name="T57" fmla="*/ 978 h 1045"/>
                  <a:gd name="T58" fmla="*/ 3698 w 3905"/>
                  <a:gd name="T59" fmla="*/ 877 h 1045"/>
                  <a:gd name="T60" fmla="*/ 3873 w 3905"/>
                  <a:gd name="T61" fmla="*/ 811 h 1045"/>
                  <a:gd name="T62" fmla="*/ 3792 w 3905"/>
                  <a:gd name="T63" fmla="*/ 759 h 1045"/>
                  <a:gd name="T64" fmla="*/ 3747 w 3905"/>
                  <a:gd name="T65" fmla="*/ 494 h 1045"/>
                  <a:gd name="T66" fmla="*/ 3904 w 3905"/>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5"/>
                  <a:gd name="T103" fmla="*/ 0 h 1045"/>
                  <a:gd name="T104" fmla="*/ 3905 w 3905"/>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5" h="1045">
                    <a:moveTo>
                      <a:pt x="3904" y="0"/>
                    </a:moveTo>
                    <a:lnTo>
                      <a:pt x="3712" y="0"/>
                    </a:lnTo>
                    <a:lnTo>
                      <a:pt x="3194" y="599"/>
                    </a:lnTo>
                    <a:lnTo>
                      <a:pt x="3183" y="612"/>
                    </a:lnTo>
                    <a:lnTo>
                      <a:pt x="3162" y="628"/>
                    </a:lnTo>
                    <a:lnTo>
                      <a:pt x="3138" y="638"/>
                    </a:lnTo>
                    <a:lnTo>
                      <a:pt x="2143" y="645"/>
                    </a:lnTo>
                    <a:lnTo>
                      <a:pt x="1502" y="638"/>
                    </a:lnTo>
                    <a:lnTo>
                      <a:pt x="403" y="612"/>
                    </a:lnTo>
                    <a:lnTo>
                      <a:pt x="375" y="615"/>
                    </a:lnTo>
                    <a:lnTo>
                      <a:pt x="350" y="615"/>
                    </a:lnTo>
                    <a:lnTo>
                      <a:pt x="322" y="622"/>
                    </a:lnTo>
                    <a:lnTo>
                      <a:pt x="298" y="628"/>
                    </a:lnTo>
                    <a:lnTo>
                      <a:pt x="270" y="638"/>
                    </a:lnTo>
                    <a:lnTo>
                      <a:pt x="245" y="648"/>
                    </a:lnTo>
                    <a:lnTo>
                      <a:pt x="228" y="658"/>
                    </a:lnTo>
                    <a:lnTo>
                      <a:pt x="203" y="671"/>
                    </a:lnTo>
                    <a:lnTo>
                      <a:pt x="182" y="684"/>
                    </a:lnTo>
                    <a:lnTo>
                      <a:pt x="165" y="697"/>
                    </a:lnTo>
                    <a:lnTo>
                      <a:pt x="147" y="713"/>
                    </a:lnTo>
                    <a:lnTo>
                      <a:pt x="126" y="736"/>
                    </a:lnTo>
                    <a:lnTo>
                      <a:pt x="112" y="762"/>
                    </a:lnTo>
                    <a:lnTo>
                      <a:pt x="98" y="775"/>
                    </a:lnTo>
                    <a:lnTo>
                      <a:pt x="77" y="785"/>
                    </a:lnTo>
                    <a:lnTo>
                      <a:pt x="56" y="798"/>
                    </a:lnTo>
                    <a:lnTo>
                      <a:pt x="46" y="805"/>
                    </a:lnTo>
                    <a:lnTo>
                      <a:pt x="32" y="818"/>
                    </a:lnTo>
                    <a:lnTo>
                      <a:pt x="21" y="828"/>
                    </a:lnTo>
                    <a:lnTo>
                      <a:pt x="14" y="838"/>
                    </a:lnTo>
                    <a:lnTo>
                      <a:pt x="7" y="851"/>
                    </a:lnTo>
                    <a:lnTo>
                      <a:pt x="4" y="861"/>
                    </a:lnTo>
                    <a:lnTo>
                      <a:pt x="0" y="867"/>
                    </a:lnTo>
                    <a:lnTo>
                      <a:pt x="0" y="877"/>
                    </a:lnTo>
                    <a:lnTo>
                      <a:pt x="4" y="890"/>
                    </a:lnTo>
                    <a:lnTo>
                      <a:pt x="7" y="903"/>
                    </a:lnTo>
                    <a:lnTo>
                      <a:pt x="14" y="916"/>
                    </a:lnTo>
                    <a:lnTo>
                      <a:pt x="28" y="926"/>
                    </a:lnTo>
                    <a:lnTo>
                      <a:pt x="46" y="939"/>
                    </a:lnTo>
                    <a:lnTo>
                      <a:pt x="74" y="952"/>
                    </a:lnTo>
                    <a:lnTo>
                      <a:pt x="102" y="962"/>
                    </a:lnTo>
                    <a:lnTo>
                      <a:pt x="130" y="968"/>
                    </a:lnTo>
                    <a:lnTo>
                      <a:pt x="165" y="975"/>
                    </a:lnTo>
                    <a:lnTo>
                      <a:pt x="203" y="982"/>
                    </a:lnTo>
                    <a:lnTo>
                      <a:pt x="245" y="985"/>
                    </a:lnTo>
                    <a:lnTo>
                      <a:pt x="298" y="991"/>
                    </a:lnTo>
                    <a:lnTo>
                      <a:pt x="343" y="995"/>
                    </a:lnTo>
                    <a:lnTo>
                      <a:pt x="434" y="998"/>
                    </a:lnTo>
                    <a:lnTo>
                      <a:pt x="693" y="1001"/>
                    </a:lnTo>
                    <a:lnTo>
                      <a:pt x="1257" y="1008"/>
                    </a:lnTo>
                    <a:lnTo>
                      <a:pt x="2416" y="1044"/>
                    </a:lnTo>
                    <a:lnTo>
                      <a:pt x="2472" y="1044"/>
                    </a:lnTo>
                    <a:lnTo>
                      <a:pt x="2861" y="1044"/>
                    </a:lnTo>
                    <a:lnTo>
                      <a:pt x="2949" y="1034"/>
                    </a:lnTo>
                    <a:lnTo>
                      <a:pt x="3106" y="1018"/>
                    </a:lnTo>
                    <a:lnTo>
                      <a:pt x="3187" y="1008"/>
                    </a:lnTo>
                    <a:lnTo>
                      <a:pt x="3246" y="998"/>
                    </a:lnTo>
                    <a:lnTo>
                      <a:pt x="3299" y="988"/>
                    </a:lnTo>
                    <a:lnTo>
                      <a:pt x="3344" y="978"/>
                    </a:lnTo>
                    <a:lnTo>
                      <a:pt x="3407" y="962"/>
                    </a:lnTo>
                    <a:lnTo>
                      <a:pt x="3698" y="877"/>
                    </a:lnTo>
                    <a:lnTo>
                      <a:pt x="3764" y="851"/>
                    </a:lnTo>
                    <a:lnTo>
                      <a:pt x="3873" y="811"/>
                    </a:lnTo>
                    <a:lnTo>
                      <a:pt x="3873" y="782"/>
                    </a:lnTo>
                    <a:lnTo>
                      <a:pt x="3792" y="759"/>
                    </a:lnTo>
                    <a:lnTo>
                      <a:pt x="3684" y="697"/>
                    </a:lnTo>
                    <a:lnTo>
                      <a:pt x="3747" y="494"/>
                    </a:lnTo>
                    <a:lnTo>
                      <a:pt x="3806" y="304"/>
                    </a:lnTo>
                    <a:lnTo>
                      <a:pt x="3904" y="0"/>
                    </a:lnTo>
                  </a:path>
                </a:pathLst>
              </a:custGeom>
              <a:solidFill>
                <a:srgbClr val="BFBF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92" name="Group 5"/>
              <p:cNvGrpSpPr>
                <a:grpSpLocks/>
              </p:cNvGrpSpPr>
              <p:nvPr/>
            </p:nvGrpSpPr>
            <p:grpSpPr bwMode="auto">
              <a:xfrm>
                <a:off x="1163" y="2399"/>
                <a:ext cx="2875" cy="171"/>
                <a:chOff x="1163" y="2399"/>
                <a:chExt cx="2875" cy="171"/>
              </a:xfrm>
            </p:grpSpPr>
            <p:sp>
              <p:nvSpPr>
                <p:cNvPr id="3740" name="Freeform 6"/>
                <p:cNvSpPr>
                  <a:spLocks/>
                </p:cNvSpPr>
                <p:nvPr/>
              </p:nvSpPr>
              <p:spPr bwMode="auto">
                <a:xfrm>
                  <a:off x="1163" y="2399"/>
                  <a:ext cx="71" cy="164"/>
                </a:xfrm>
                <a:custGeom>
                  <a:avLst/>
                  <a:gdLst>
                    <a:gd name="T0" fmla="*/ 70 w 71"/>
                    <a:gd name="T1" fmla="*/ 0 h 164"/>
                    <a:gd name="T2" fmla="*/ 11 w 71"/>
                    <a:gd name="T3" fmla="*/ 0 h 164"/>
                    <a:gd name="T4" fmla="*/ 7 w 71"/>
                    <a:gd name="T5" fmla="*/ 7 h 164"/>
                    <a:gd name="T6" fmla="*/ 4 w 71"/>
                    <a:gd name="T7" fmla="*/ 20 h 164"/>
                    <a:gd name="T8" fmla="*/ 4 w 71"/>
                    <a:gd name="T9" fmla="*/ 29 h 164"/>
                    <a:gd name="T10" fmla="*/ 0 w 71"/>
                    <a:gd name="T11" fmla="*/ 42 h 164"/>
                    <a:gd name="T12" fmla="*/ 4 w 71"/>
                    <a:gd name="T13" fmla="*/ 124 h 164"/>
                    <a:gd name="T14" fmla="*/ 4 w 71"/>
                    <a:gd name="T15" fmla="*/ 143 h 164"/>
                    <a:gd name="T16" fmla="*/ 11 w 71"/>
                    <a:gd name="T17" fmla="*/ 163 h 164"/>
                    <a:gd name="T18" fmla="*/ 70 w 71"/>
                    <a:gd name="T19" fmla="*/ 163 h 164"/>
                    <a:gd name="T20" fmla="*/ 67 w 71"/>
                    <a:gd name="T21" fmla="*/ 143 h 164"/>
                    <a:gd name="T22" fmla="*/ 63 w 71"/>
                    <a:gd name="T23" fmla="*/ 124 h 164"/>
                    <a:gd name="T24" fmla="*/ 63 w 71"/>
                    <a:gd name="T25" fmla="*/ 46 h 164"/>
                    <a:gd name="T26" fmla="*/ 63 w 71"/>
                    <a:gd name="T27" fmla="*/ 29 h 164"/>
                    <a:gd name="T28" fmla="*/ 67 w 71"/>
                    <a:gd name="T29" fmla="*/ 16 h 164"/>
                    <a:gd name="T30" fmla="*/ 67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1" y="0"/>
                      </a:lnTo>
                      <a:lnTo>
                        <a:pt x="7" y="7"/>
                      </a:lnTo>
                      <a:lnTo>
                        <a:pt x="4" y="20"/>
                      </a:lnTo>
                      <a:lnTo>
                        <a:pt x="4" y="29"/>
                      </a:lnTo>
                      <a:lnTo>
                        <a:pt x="0" y="42"/>
                      </a:lnTo>
                      <a:lnTo>
                        <a:pt x="4" y="124"/>
                      </a:lnTo>
                      <a:lnTo>
                        <a:pt x="4" y="143"/>
                      </a:lnTo>
                      <a:lnTo>
                        <a:pt x="11" y="163"/>
                      </a:lnTo>
                      <a:lnTo>
                        <a:pt x="70" y="163"/>
                      </a:lnTo>
                      <a:lnTo>
                        <a:pt x="67" y="143"/>
                      </a:lnTo>
                      <a:lnTo>
                        <a:pt x="63" y="124"/>
                      </a:lnTo>
                      <a:lnTo>
                        <a:pt x="63" y="46"/>
                      </a:lnTo>
                      <a:lnTo>
                        <a:pt x="63" y="29"/>
                      </a:lnTo>
                      <a:lnTo>
                        <a:pt x="67" y="16"/>
                      </a:lnTo>
                      <a:lnTo>
                        <a:pt x="67"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741" name="Freeform 7"/>
                <p:cNvSpPr>
                  <a:spLocks/>
                </p:cNvSpPr>
                <p:nvPr/>
              </p:nvSpPr>
              <p:spPr bwMode="auto">
                <a:xfrm>
                  <a:off x="1944" y="2406"/>
                  <a:ext cx="71" cy="164"/>
                </a:xfrm>
                <a:custGeom>
                  <a:avLst/>
                  <a:gdLst>
                    <a:gd name="T0" fmla="*/ 70 w 71"/>
                    <a:gd name="T1" fmla="*/ 0 h 164"/>
                    <a:gd name="T2" fmla="*/ 10 w 71"/>
                    <a:gd name="T3" fmla="*/ 0 h 164"/>
                    <a:gd name="T4" fmla="*/ 7 w 71"/>
                    <a:gd name="T5" fmla="*/ 7 h 164"/>
                    <a:gd name="T6" fmla="*/ 3 w 71"/>
                    <a:gd name="T7" fmla="*/ 20 h 164"/>
                    <a:gd name="T8" fmla="*/ 0 w 71"/>
                    <a:gd name="T9" fmla="*/ 29 h 164"/>
                    <a:gd name="T10" fmla="*/ 0 w 71"/>
                    <a:gd name="T11" fmla="*/ 42 h 164"/>
                    <a:gd name="T12" fmla="*/ 3 w 71"/>
                    <a:gd name="T13" fmla="*/ 124 h 164"/>
                    <a:gd name="T14" fmla="*/ 3 w 71"/>
                    <a:gd name="T15" fmla="*/ 143 h 164"/>
                    <a:gd name="T16" fmla="*/ 10 w 71"/>
                    <a:gd name="T17" fmla="*/ 163 h 164"/>
                    <a:gd name="T18" fmla="*/ 70 w 71"/>
                    <a:gd name="T19" fmla="*/ 163 h 164"/>
                    <a:gd name="T20" fmla="*/ 66 w 71"/>
                    <a:gd name="T21" fmla="*/ 143 h 164"/>
                    <a:gd name="T22" fmla="*/ 63 w 71"/>
                    <a:gd name="T23" fmla="*/ 127 h 164"/>
                    <a:gd name="T24" fmla="*/ 63 w 71"/>
                    <a:gd name="T25" fmla="*/ 46 h 164"/>
                    <a:gd name="T26" fmla="*/ 63 w 71"/>
                    <a:gd name="T27" fmla="*/ 29 h 164"/>
                    <a:gd name="T28" fmla="*/ 63 w 71"/>
                    <a:gd name="T29" fmla="*/ 16 h 164"/>
                    <a:gd name="T30" fmla="*/ 66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0" y="0"/>
                      </a:lnTo>
                      <a:lnTo>
                        <a:pt x="7" y="7"/>
                      </a:lnTo>
                      <a:lnTo>
                        <a:pt x="3" y="20"/>
                      </a:lnTo>
                      <a:lnTo>
                        <a:pt x="0" y="29"/>
                      </a:lnTo>
                      <a:lnTo>
                        <a:pt x="0" y="42"/>
                      </a:lnTo>
                      <a:lnTo>
                        <a:pt x="3" y="124"/>
                      </a:lnTo>
                      <a:lnTo>
                        <a:pt x="3" y="143"/>
                      </a:lnTo>
                      <a:lnTo>
                        <a:pt x="10" y="163"/>
                      </a:lnTo>
                      <a:lnTo>
                        <a:pt x="70" y="163"/>
                      </a:lnTo>
                      <a:lnTo>
                        <a:pt x="66" y="143"/>
                      </a:lnTo>
                      <a:lnTo>
                        <a:pt x="63" y="127"/>
                      </a:lnTo>
                      <a:lnTo>
                        <a:pt x="63" y="46"/>
                      </a:lnTo>
                      <a:lnTo>
                        <a:pt x="63" y="29"/>
                      </a:lnTo>
                      <a:lnTo>
                        <a:pt x="63"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742" name="Freeform 8"/>
                <p:cNvSpPr>
                  <a:spLocks/>
                </p:cNvSpPr>
                <p:nvPr/>
              </p:nvSpPr>
              <p:spPr bwMode="auto">
                <a:xfrm>
                  <a:off x="3271" y="2415"/>
                  <a:ext cx="71" cy="145"/>
                </a:xfrm>
                <a:custGeom>
                  <a:avLst/>
                  <a:gdLst>
                    <a:gd name="T0" fmla="*/ 70 w 71"/>
                    <a:gd name="T1" fmla="*/ 0 h 145"/>
                    <a:gd name="T2" fmla="*/ 10 w 71"/>
                    <a:gd name="T3" fmla="*/ 0 h 145"/>
                    <a:gd name="T4" fmla="*/ 7 w 71"/>
                    <a:gd name="T5" fmla="*/ 7 h 145"/>
                    <a:gd name="T6" fmla="*/ 3 w 71"/>
                    <a:gd name="T7" fmla="*/ 20 h 145"/>
                    <a:gd name="T8" fmla="*/ 0 w 71"/>
                    <a:gd name="T9" fmla="*/ 26 h 145"/>
                    <a:gd name="T10" fmla="*/ 0 w 71"/>
                    <a:gd name="T11" fmla="*/ 42 h 145"/>
                    <a:gd name="T12" fmla="*/ 3 w 71"/>
                    <a:gd name="T13" fmla="*/ 124 h 145"/>
                    <a:gd name="T14" fmla="*/ 3 w 71"/>
                    <a:gd name="T15" fmla="*/ 144 h 145"/>
                    <a:gd name="T16" fmla="*/ 66 w 71"/>
                    <a:gd name="T17" fmla="*/ 144 h 145"/>
                    <a:gd name="T18" fmla="*/ 63 w 71"/>
                    <a:gd name="T19" fmla="*/ 127 h 145"/>
                    <a:gd name="T20" fmla="*/ 63 w 71"/>
                    <a:gd name="T21" fmla="*/ 46 h 145"/>
                    <a:gd name="T22" fmla="*/ 63 w 71"/>
                    <a:gd name="T23" fmla="*/ 26 h 145"/>
                    <a:gd name="T24" fmla="*/ 66 w 71"/>
                    <a:gd name="T25" fmla="*/ 16 h 145"/>
                    <a:gd name="T26" fmla="*/ 66 w 71"/>
                    <a:gd name="T27" fmla="*/ 7 h 145"/>
                    <a:gd name="T28" fmla="*/ 7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70" y="0"/>
                      </a:moveTo>
                      <a:lnTo>
                        <a:pt x="10" y="0"/>
                      </a:lnTo>
                      <a:lnTo>
                        <a:pt x="7" y="7"/>
                      </a:lnTo>
                      <a:lnTo>
                        <a:pt x="3" y="20"/>
                      </a:lnTo>
                      <a:lnTo>
                        <a:pt x="0" y="26"/>
                      </a:lnTo>
                      <a:lnTo>
                        <a:pt x="0" y="42"/>
                      </a:lnTo>
                      <a:lnTo>
                        <a:pt x="3" y="124"/>
                      </a:lnTo>
                      <a:lnTo>
                        <a:pt x="3" y="144"/>
                      </a:lnTo>
                      <a:lnTo>
                        <a:pt x="66" y="144"/>
                      </a:lnTo>
                      <a:lnTo>
                        <a:pt x="63" y="127"/>
                      </a:lnTo>
                      <a:lnTo>
                        <a:pt x="63" y="46"/>
                      </a:lnTo>
                      <a:lnTo>
                        <a:pt x="63" y="26"/>
                      </a:lnTo>
                      <a:lnTo>
                        <a:pt x="66"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743" name="Freeform 9"/>
                <p:cNvSpPr>
                  <a:spLocks/>
                </p:cNvSpPr>
                <p:nvPr/>
              </p:nvSpPr>
              <p:spPr bwMode="auto">
                <a:xfrm>
                  <a:off x="3967" y="2425"/>
                  <a:ext cx="71" cy="145"/>
                </a:xfrm>
                <a:custGeom>
                  <a:avLst/>
                  <a:gdLst>
                    <a:gd name="T0" fmla="*/ 0 w 71"/>
                    <a:gd name="T1" fmla="*/ 0 h 145"/>
                    <a:gd name="T2" fmla="*/ 63 w 71"/>
                    <a:gd name="T3" fmla="*/ 0 h 145"/>
                    <a:gd name="T4" fmla="*/ 63 w 71"/>
                    <a:gd name="T5" fmla="*/ 7 h 145"/>
                    <a:gd name="T6" fmla="*/ 67 w 71"/>
                    <a:gd name="T7" fmla="*/ 16 h 145"/>
                    <a:gd name="T8" fmla="*/ 67 w 71"/>
                    <a:gd name="T9" fmla="*/ 26 h 145"/>
                    <a:gd name="T10" fmla="*/ 70 w 71"/>
                    <a:gd name="T11" fmla="*/ 42 h 145"/>
                    <a:gd name="T12" fmla="*/ 67 w 71"/>
                    <a:gd name="T13" fmla="*/ 124 h 145"/>
                    <a:gd name="T14" fmla="*/ 67 w 71"/>
                    <a:gd name="T15" fmla="*/ 144 h 145"/>
                    <a:gd name="T16" fmla="*/ 4 w 71"/>
                    <a:gd name="T17" fmla="*/ 144 h 145"/>
                    <a:gd name="T18" fmla="*/ 7 w 71"/>
                    <a:gd name="T19" fmla="*/ 124 h 145"/>
                    <a:gd name="T20" fmla="*/ 7 w 71"/>
                    <a:gd name="T21" fmla="*/ 42 h 145"/>
                    <a:gd name="T22" fmla="*/ 7 w 71"/>
                    <a:gd name="T23" fmla="*/ 26 h 145"/>
                    <a:gd name="T24" fmla="*/ 4 w 71"/>
                    <a:gd name="T25" fmla="*/ 13 h 145"/>
                    <a:gd name="T26" fmla="*/ 4 w 71"/>
                    <a:gd name="T27" fmla="*/ 7 h 145"/>
                    <a:gd name="T28" fmla="*/ 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0" y="0"/>
                      </a:moveTo>
                      <a:lnTo>
                        <a:pt x="63" y="0"/>
                      </a:lnTo>
                      <a:lnTo>
                        <a:pt x="63" y="7"/>
                      </a:lnTo>
                      <a:lnTo>
                        <a:pt x="67" y="16"/>
                      </a:lnTo>
                      <a:lnTo>
                        <a:pt x="67" y="26"/>
                      </a:lnTo>
                      <a:lnTo>
                        <a:pt x="70" y="42"/>
                      </a:lnTo>
                      <a:lnTo>
                        <a:pt x="67" y="124"/>
                      </a:lnTo>
                      <a:lnTo>
                        <a:pt x="67" y="144"/>
                      </a:lnTo>
                      <a:lnTo>
                        <a:pt x="4" y="144"/>
                      </a:lnTo>
                      <a:lnTo>
                        <a:pt x="7" y="124"/>
                      </a:lnTo>
                      <a:lnTo>
                        <a:pt x="7" y="42"/>
                      </a:lnTo>
                      <a:lnTo>
                        <a:pt x="7" y="26"/>
                      </a:lnTo>
                      <a:lnTo>
                        <a:pt x="4" y="13"/>
                      </a:lnTo>
                      <a:lnTo>
                        <a:pt x="4" y="7"/>
                      </a:lnTo>
                      <a:lnTo>
                        <a:pt x="0" y="0"/>
                      </a:lnTo>
                    </a:path>
                  </a:pathLst>
                </a:custGeom>
                <a:solidFill>
                  <a:srgbClr val="BFBFBF"/>
                </a:solidFill>
                <a:ln w="12700" cap="rnd">
                  <a:solidFill>
                    <a:srgbClr val="000000"/>
                  </a:solidFill>
                  <a:round/>
                  <a:headEnd type="none" w="sm" len="sm"/>
                  <a:tailEnd type="none" w="sm" len="sm"/>
                </a:ln>
              </p:spPr>
              <p:txBody>
                <a:bodyPr/>
                <a:lstStyle/>
                <a:p>
                  <a:endParaRPr lang="en-NZ"/>
                </a:p>
              </p:txBody>
            </p:sp>
          </p:grpSp>
          <p:grpSp>
            <p:nvGrpSpPr>
              <p:cNvPr id="3693" name="Group 10"/>
              <p:cNvGrpSpPr>
                <a:grpSpLocks/>
              </p:cNvGrpSpPr>
              <p:nvPr/>
            </p:nvGrpSpPr>
            <p:grpSpPr bwMode="auto">
              <a:xfrm>
                <a:off x="1306" y="2441"/>
                <a:ext cx="2606" cy="85"/>
                <a:chOff x="1306" y="2441"/>
                <a:chExt cx="2606" cy="85"/>
              </a:xfrm>
            </p:grpSpPr>
            <p:grpSp>
              <p:nvGrpSpPr>
                <p:cNvPr id="3694" name="Group 11"/>
                <p:cNvGrpSpPr>
                  <a:grpSpLocks/>
                </p:cNvGrpSpPr>
                <p:nvPr/>
              </p:nvGrpSpPr>
              <p:grpSpPr bwMode="auto">
                <a:xfrm>
                  <a:off x="3387" y="2484"/>
                  <a:ext cx="273" cy="39"/>
                  <a:chOff x="3387" y="2484"/>
                  <a:chExt cx="273" cy="39"/>
                </a:xfrm>
              </p:grpSpPr>
              <p:sp>
                <p:nvSpPr>
                  <p:cNvPr id="3733" name="Oval 12"/>
                  <p:cNvSpPr>
                    <a:spLocks noChangeArrowheads="1"/>
                  </p:cNvSpPr>
                  <p:nvPr/>
                </p:nvSpPr>
                <p:spPr bwMode="auto">
                  <a:xfrm>
                    <a:off x="3387" y="248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4" name="Oval 13"/>
                  <p:cNvSpPr>
                    <a:spLocks noChangeArrowheads="1"/>
                  </p:cNvSpPr>
                  <p:nvPr/>
                </p:nvSpPr>
                <p:spPr bwMode="auto">
                  <a:xfrm>
                    <a:off x="3426" y="248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5" name="Oval 14"/>
                  <p:cNvSpPr>
                    <a:spLocks noChangeArrowheads="1"/>
                  </p:cNvSpPr>
                  <p:nvPr/>
                </p:nvSpPr>
                <p:spPr bwMode="auto">
                  <a:xfrm>
                    <a:off x="3468" y="2484"/>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6" name="Oval 15"/>
                  <p:cNvSpPr>
                    <a:spLocks noChangeArrowheads="1"/>
                  </p:cNvSpPr>
                  <p:nvPr/>
                </p:nvSpPr>
                <p:spPr bwMode="auto">
                  <a:xfrm>
                    <a:off x="3513"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7" name="Oval 16"/>
                  <p:cNvSpPr>
                    <a:spLocks noChangeArrowheads="1"/>
                  </p:cNvSpPr>
                  <p:nvPr/>
                </p:nvSpPr>
                <p:spPr bwMode="auto">
                  <a:xfrm>
                    <a:off x="3555"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8" name="Oval 17"/>
                  <p:cNvSpPr>
                    <a:spLocks noChangeArrowheads="1"/>
                  </p:cNvSpPr>
                  <p:nvPr/>
                </p:nvSpPr>
                <p:spPr bwMode="auto">
                  <a:xfrm>
                    <a:off x="3597" y="248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9" name="Oval 18"/>
                  <p:cNvSpPr>
                    <a:spLocks noChangeArrowheads="1"/>
                  </p:cNvSpPr>
                  <p:nvPr/>
                </p:nvSpPr>
                <p:spPr bwMode="auto">
                  <a:xfrm>
                    <a:off x="3643" y="248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695" name="Group 19"/>
                <p:cNvGrpSpPr>
                  <a:grpSpLocks/>
                </p:cNvGrpSpPr>
                <p:nvPr/>
              </p:nvGrpSpPr>
              <p:grpSpPr bwMode="auto">
                <a:xfrm>
                  <a:off x="1306" y="2441"/>
                  <a:ext cx="1040" cy="59"/>
                  <a:chOff x="1306" y="2441"/>
                  <a:chExt cx="1040" cy="59"/>
                </a:xfrm>
              </p:grpSpPr>
              <p:grpSp>
                <p:nvGrpSpPr>
                  <p:cNvPr id="3710" name="Group 20"/>
                  <p:cNvGrpSpPr>
                    <a:grpSpLocks/>
                  </p:cNvGrpSpPr>
                  <p:nvPr/>
                </p:nvGrpSpPr>
                <p:grpSpPr bwMode="auto">
                  <a:xfrm>
                    <a:off x="1306" y="2441"/>
                    <a:ext cx="284" cy="43"/>
                    <a:chOff x="1306" y="2441"/>
                    <a:chExt cx="284" cy="43"/>
                  </a:xfrm>
                </p:grpSpPr>
                <p:sp>
                  <p:nvSpPr>
                    <p:cNvPr id="3726" name="Oval 21"/>
                    <p:cNvSpPr>
                      <a:spLocks noChangeArrowheads="1"/>
                    </p:cNvSpPr>
                    <p:nvPr/>
                  </p:nvSpPr>
                  <p:spPr bwMode="auto">
                    <a:xfrm>
                      <a:off x="1306" y="2441"/>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7" name="Oval 22"/>
                    <p:cNvSpPr>
                      <a:spLocks noChangeArrowheads="1"/>
                    </p:cNvSpPr>
                    <p:nvPr/>
                  </p:nvSpPr>
                  <p:spPr bwMode="auto">
                    <a:xfrm>
                      <a:off x="1348" y="2441"/>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8" name="Oval 23"/>
                    <p:cNvSpPr>
                      <a:spLocks noChangeArrowheads="1"/>
                    </p:cNvSpPr>
                    <p:nvPr/>
                  </p:nvSpPr>
                  <p:spPr bwMode="auto">
                    <a:xfrm>
                      <a:off x="1394" y="2444"/>
                      <a:ext cx="14"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9" name="Oval 24"/>
                    <p:cNvSpPr>
                      <a:spLocks noChangeArrowheads="1"/>
                    </p:cNvSpPr>
                    <p:nvPr/>
                  </p:nvSpPr>
                  <p:spPr bwMode="auto">
                    <a:xfrm>
                      <a:off x="1439" y="2444"/>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0" name="Oval 25"/>
                    <p:cNvSpPr>
                      <a:spLocks noChangeArrowheads="1"/>
                    </p:cNvSpPr>
                    <p:nvPr/>
                  </p:nvSpPr>
                  <p:spPr bwMode="auto">
                    <a:xfrm>
                      <a:off x="1485" y="2444"/>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1" name="Oval 26"/>
                    <p:cNvSpPr>
                      <a:spLocks noChangeArrowheads="1"/>
                    </p:cNvSpPr>
                    <p:nvPr/>
                  </p:nvSpPr>
                  <p:spPr bwMode="auto">
                    <a:xfrm>
                      <a:off x="1530" y="2444"/>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32" name="Oval 27"/>
                    <p:cNvSpPr>
                      <a:spLocks noChangeArrowheads="1"/>
                    </p:cNvSpPr>
                    <p:nvPr/>
                  </p:nvSpPr>
                  <p:spPr bwMode="auto">
                    <a:xfrm>
                      <a:off x="1572"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711" name="Group 28"/>
                  <p:cNvGrpSpPr>
                    <a:grpSpLocks/>
                  </p:cNvGrpSpPr>
                  <p:nvPr/>
                </p:nvGrpSpPr>
                <p:grpSpPr bwMode="auto">
                  <a:xfrm>
                    <a:off x="1618" y="2448"/>
                    <a:ext cx="283" cy="42"/>
                    <a:chOff x="1618" y="2448"/>
                    <a:chExt cx="283" cy="42"/>
                  </a:xfrm>
                </p:grpSpPr>
                <p:sp>
                  <p:nvSpPr>
                    <p:cNvPr id="3719" name="Oval 29"/>
                    <p:cNvSpPr>
                      <a:spLocks noChangeArrowheads="1"/>
                    </p:cNvSpPr>
                    <p:nvPr/>
                  </p:nvSpPr>
                  <p:spPr bwMode="auto">
                    <a:xfrm>
                      <a:off x="1618" y="2448"/>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0" name="Oval 30"/>
                    <p:cNvSpPr>
                      <a:spLocks noChangeArrowheads="1"/>
                    </p:cNvSpPr>
                    <p:nvPr/>
                  </p:nvSpPr>
                  <p:spPr bwMode="auto">
                    <a:xfrm>
                      <a:off x="1663"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1" name="Oval 31"/>
                    <p:cNvSpPr>
                      <a:spLocks noChangeArrowheads="1"/>
                    </p:cNvSpPr>
                    <p:nvPr/>
                  </p:nvSpPr>
                  <p:spPr bwMode="auto">
                    <a:xfrm>
                      <a:off x="1705" y="2448"/>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2" name="Oval 32"/>
                    <p:cNvSpPr>
                      <a:spLocks noChangeArrowheads="1"/>
                    </p:cNvSpPr>
                    <p:nvPr/>
                  </p:nvSpPr>
                  <p:spPr bwMode="auto">
                    <a:xfrm>
                      <a:off x="1754" y="245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3" name="Oval 33"/>
                    <p:cNvSpPr>
                      <a:spLocks noChangeArrowheads="1"/>
                    </p:cNvSpPr>
                    <p:nvPr/>
                  </p:nvSpPr>
                  <p:spPr bwMode="auto">
                    <a:xfrm>
                      <a:off x="1796" y="245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4" name="Oval 34"/>
                    <p:cNvSpPr>
                      <a:spLocks noChangeArrowheads="1"/>
                    </p:cNvSpPr>
                    <p:nvPr/>
                  </p:nvSpPr>
                  <p:spPr bwMode="auto">
                    <a:xfrm>
                      <a:off x="1842" y="2451"/>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25" name="Oval 35"/>
                    <p:cNvSpPr>
                      <a:spLocks noChangeArrowheads="1"/>
                    </p:cNvSpPr>
                    <p:nvPr/>
                  </p:nvSpPr>
                  <p:spPr bwMode="auto">
                    <a:xfrm>
                      <a:off x="1887" y="245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712" name="Group 36"/>
                  <p:cNvGrpSpPr>
                    <a:grpSpLocks/>
                  </p:cNvGrpSpPr>
                  <p:nvPr/>
                </p:nvGrpSpPr>
                <p:grpSpPr bwMode="auto">
                  <a:xfrm>
                    <a:off x="2062" y="2457"/>
                    <a:ext cx="284" cy="43"/>
                    <a:chOff x="2062" y="2457"/>
                    <a:chExt cx="284" cy="43"/>
                  </a:xfrm>
                </p:grpSpPr>
                <p:sp>
                  <p:nvSpPr>
                    <p:cNvPr id="3713" name="Oval 37"/>
                    <p:cNvSpPr>
                      <a:spLocks noChangeArrowheads="1"/>
                    </p:cNvSpPr>
                    <p:nvPr/>
                  </p:nvSpPr>
                  <p:spPr bwMode="auto">
                    <a:xfrm>
                      <a:off x="2062" y="245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14" name="Oval 38"/>
                    <p:cNvSpPr>
                      <a:spLocks noChangeArrowheads="1"/>
                    </p:cNvSpPr>
                    <p:nvPr/>
                  </p:nvSpPr>
                  <p:spPr bwMode="auto">
                    <a:xfrm>
                      <a:off x="2104"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15" name="Oval 39"/>
                    <p:cNvSpPr>
                      <a:spLocks noChangeArrowheads="1"/>
                    </p:cNvSpPr>
                    <p:nvPr/>
                  </p:nvSpPr>
                  <p:spPr bwMode="auto">
                    <a:xfrm>
                      <a:off x="2146"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16" name="Oval 40"/>
                    <p:cNvSpPr>
                      <a:spLocks noChangeArrowheads="1"/>
                    </p:cNvSpPr>
                    <p:nvPr/>
                  </p:nvSpPr>
                  <p:spPr bwMode="auto">
                    <a:xfrm>
                      <a:off x="2192" y="245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17" name="Oval 41"/>
                    <p:cNvSpPr>
                      <a:spLocks noChangeArrowheads="1"/>
                    </p:cNvSpPr>
                    <p:nvPr/>
                  </p:nvSpPr>
                  <p:spPr bwMode="auto">
                    <a:xfrm>
                      <a:off x="2234" y="2460"/>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18" name="Oval 42"/>
                    <p:cNvSpPr>
                      <a:spLocks noChangeArrowheads="1"/>
                    </p:cNvSpPr>
                    <p:nvPr/>
                  </p:nvSpPr>
                  <p:spPr bwMode="auto">
                    <a:xfrm>
                      <a:off x="2328"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nvGrpSpPr>
                <p:cNvPr id="3696" name="Group 43"/>
                <p:cNvGrpSpPr>
                  <a:grpSpLocks/>
                </p:cNvGrpSpPr>
                <p:nvPr/>
              </p:nvGrpSpPr>
              <p:grpSpPr bwMode="auto">
                <a:xfrm>
                  <a:off x="2406" y="2461"/>
                  <a:ext cx="228" cy="39"/>
                  <a:chOff x="2406" y="2461"/>
                  <a:chExt cx="228" cy="39"/>
                </a:xfrm>
              </p:grpSpPr>
              <p:sp>
                <p:nvSpPr>
                  <p:cNvPr id="3704" name="Oval 44"/>
                  <p:cNvSpPr>
                    <a:spLocks noChangeArrowheads="1"/>
                  </p:cNvSpPr>
                  <p:nvPr/>
                </p:nvSpPr>
                <p:spPr bwMode="auto">
                  <a:xfrm>
                    <a:off x="2406"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5" name="Oval 45"/>
                  <p:cNvSpPr>
                    <a:spLocks noChangeArrowheads="1"/>
                  </p:cNvSpPr>
                  <p:nvPr/>
                </p:nvSpPr>
                <p:spPr bwMode="auto">
                  <a:xfrm>
                    <a:off x="2452" y="246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6" name="Oval 46"/>
                  <p:cNvSpPr>
                    <a:spLocks noChangeArrowheads="1"/>
                  </p:cNvSpPr>
                  <p:nvPr/>
                </p:nvSpPr>
                <p:spPr bwMode="auto">
                  <a:xfrm>
                    <a:off x="2494" y="246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7" name="Oval 47"/>
                  <p:cNvSpPr>
                    <a:spLocks noChangeArrowheads="1"/>
                  </p:cNvSpPr>
                  <p:nvPr/>
                </p:nvSpPr>
                <p:spPr bwMode="auto">
                  <a:xfrm>
                    <a:off x="2532"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8" name="Oval 48"/>
                  <p:cNvSpPr>
                    <a:spLocks noChangeArrowheads="1"/>
                  </p:cNvSpPr>
                  <p:nvPr/>
                </p:nvSpPr>
                <p:spPr bwMode="auto">
                  <a:xfrm>
                    <a:off x="2574"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9" name="Oval 49"/>
                  <p:cNvSpPr>
                    <a:spLocks noChangeArrowheads="1"/>
                  </p:cNvSpPr>
                  <p:nvPr/>
                </p:nvSpPr>
                <p:spPr bwMode="auto">
                  <a:xfrm>
                    <a:off x="2616"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697" name="Group 50"/>
                <p:cNvGrpSpPr>
                  <a:grpSpLocks/>
                </p:cNvGrpSpPr>
                <p:nvPr/>
              </p:nvGrpSpPr>
              <p:grpSpPr bwMode="auto">
                <a:xfrm>
                  <a:off x="3684" y="2487"/>
                  <a:ext cx="228" cy="39"/>
                  <a:chOff x="3684" y="2487"/>
                  <a:chExt cx="228" cy="39"/>
                </a:xfrm>
              </p:grpSpPr>
              <p:sp>
                <p:nvSpPr>
                  <p:cNvPr id="3698" name="Oval 51"/>
                  <p:cNvSpPr>
                    <a:spLocks noChangeArrowheads="1"/>
                  </p:cNvSpPr>
                  <p:nvPr/>
                </p:nvSpPr>
                <p:spPr bwMode="auto">
                  <a:xfrm>
                    <a:off x="3684"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99" name="Oval 52"/>
                  <p:cNvSpPr>
                    <a:spLocks noChangeArrowheads="1"/>
                  </p:cNvSpPr>
                  <p:nvPr/>
                </p:nvSpPr>
                <p:spPr bwMode="auto">
                  <a:xfrm>
                    <a:off x="3726"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0" name="Oval 53"/>
                  <p:cNvSpPr>
                    <a:spLocks noChangeArrowheads="1"/>
                  </p:cNvSpPr>
                  <p:nvPr/>
                </p:nvSpPr>
                <p:spPr bwMode="auto">
                  <a:xfrm>
                    <a:off x="3768"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1" name="Oval 54"/>
                  <p:cNvSpPr>
                    <a:spLocks noChangeArrowheads="1"/>
                  </p:cNvSpPr>
                  <p:nvPr/>
                </p:nvSpPr>
                <p:spPr bwMode="auto">
                  <a:xfrm>
                    <a:off x="3810"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2" name="Oval 55"/>
                  <p:cNvSpPr>
                    <a:spLocks noChangeArrowheads="1"/>
                  </p:cNvSpPr>
                  <p:nvPr/>
                </p:nvSpPr>
                <p:spPr bwMode="auto">
                  <a:xfrm>
                    <a:off x="3852"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703" name="Oval 56"/>
                  <p:cNvSpPr>
                    <a:spLocks noChangeArrowheads="1"/>
                  </p:cNvSpPr>
                  <p:nvPr/>
                </p:nvSpPr>
                <p:spPr bwMode="auto">
                  <a:xfrm>
                    <a:off x="3894"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sp>
          <p:nvSpPr>
            <p:cNvPr id="3645" name="Freeform 57"/>
            <p:cNvSpPr>
              <a:spLocks/>
            </p:cNvSpPr>
            <p:nvPr/>
          </p:nvSpPr>
          <p:spPr bwMode="auto">
            <a:xfrm>
              <a:off x="816" y="2098"/>
              <a:ext cx="3789" cy="587"/>
            </a:xfrm>
            <a:custGeom>
              <a:avLst/>
              <a:gdLst>
                <a:gd name="T0" fmla="*/ 3788 w 3789"/>
                <a:gd name="T1" fmla="*/ 0 h 587"/>
                <a:gd name="T2" fmla="*/ 3473 w 3789"/>
                <a:gd name="T3" fmla="*/ 350 h 587"/>
                <a:gd name="T4" fmla="*/ 3442 w 3789"/>
                <a:gd name="T5" fmla="*/ 383 h 587"/>
                <a:gd name="T6" fmla="*/ 3431 w 3789"/>
                <a:gd name="T7" fmla="*/ 393 h 587"/>
                <a:gd name="T8" fmla="*/ 3424 w 3789"/>
                <a:gd name="T9" fmla="*/ 399 h 587"/>
                <a:gd name="T10" fmla="*/ 3410 w 3789"/>
                <a:gd name="T11" fmla="*/ 409 h 587"/>
                <a:gd name="T12" fmla="*/ 3400 w 3789"/>
                <a:gd name="T13" fmla="*/ 416 h 587"/>
                <a:gd name="T14" fmla="*/ 3386 w 3789"/>
                <a:gd name="T15" fmla="*/ 422 h 587"/>
                <a:gd name="T16" fmla="*/ 3368 w 3789"/>
                <a:gd name="T17" fmla="*/ 429 h 587"/>
                <a:gd name="T18" fmla="*/ 3351 w 3789"/>
                <a:gd name="T19" fmla="*/ 435 h 587"/>
                <a:gd name="T20" fmla="*/ 3333 w 3789"/>
                <a:gd name="T21" fmla="*/ 442 h 587"/>
                <a:gd name="T22" fmla="*/ 3309 w 3789"/>
                <a:gd name="T23" fmla="*/ 442 h 587"/>
                <a:gd name="T24" fmla="*/ 3277 w 3789"/>
                <a:gd name="T25" fmla="*/ 448 h 587"/>
                <a:gd name="T26" fmla="*/ 343 w 3789"/>
                <a:gd name="T27" fmla="*/ 429 h 587"/>
                <a:gd name="T28" fmla="*/ 277 w 3789"/>
                <a:gd name="T29" fmla="*/ 422 h 587"/>
                <a:gd name="T30" fmla="*/ 196 w 3789"/>
                <a:gd name="T31" fmla="*/ 416 h 587"/>
                <a:gd name="T32" fmla="*/ 95 w 3789"/>
                <a:gd name="T33" fmla="*/ 409 h 587"/>
                <a:gd name="T34" fmla="*/ 77 w 3789"/>
                <a:gd name="T35" fmla="*/ 419 h 587"/>
                <a:gd name="T36" fmla="*/ 63 w 3789"/>
                <a:gd name="T37" fmla="*/ 425 h 587"/>
                <a:gd name="T38" fmla="*/ 49 w 3789"/>
                <a:gd name="T39" fmla="*/ 438 h 587"/>
                <a:gd name="T40" fmla="*/ 35 w 3789"/>
                <a:gd name="T41" fmla="*/ 448 h 587"/>
                <a:gd name="T42" fmla="*/ 21 w 3789"/>
                <a:gd name="T43" fmla="*/ 458 h 587"/>
                <a:gd name="T44" fmla="*/ 14 w 3789"/>
                <a:gd name="T45" fmla="*/ 471 h 587"/>
                <a:gd name="T46" fmla="*/ 4 w 3789"/>
                <a:gd name="T47" fmla="*/ 488 h 587"/>
                <a:gd name="T48" fmla="*/ 4 w 3789"/>
                <a:gd name="T49" fmla="*/ 497 h 587"/>
                <a:gd name="T50" fmla="*/ 0 w 3789"/>
                <a:gd name="T51" fmla="*/ 507 h 587"/>
                <a:gd name="T52" fmla="*/ 4 w 3789"/>
                <a:gd name="T53" fmla="*/ 527 h 587"/>
                <a:gd name="T54" fmla="*/ 7 w 3789"/>
                <a:gd name="T55" fmla="*/ 537 h 587"/>
                <a:gd name="T56" fmla="*/ 18 w 3789"/>
                <a:gd name="T57" fmla="*/ 546 h 587"/>
                <a:gd name="T58" fmla="*/ 35 w 3789"/>
                <a:gd name="T59" fmla="*/ 563 h 587"/>
                <a:gd name="T60" fmla="*/ 46 w 3789"/>
                <a:gd name="T61" fmla="*/ 573 h 587"/>
                <a:gd name="T62" fmla="*/ 63 w 3789"/>
                <a:gd name="T63" fmla="*/ 576 h 587"/>
                <a:gd name="T64" fmla="*/ 84 w 3789"/>
                <a:gd name="T65" fmla="*/ 586 h 587"/>
                <a:gd name="T66" fmla="*/ 91 w 3789"/>
                <a:gd name="T67" fmla="*/ 566 h 587"/>
                <a:gd name="T68" fmla="*/ 95 w 3789"/>
                <a:gd name="T69" fmla="*/ 553 h 587"/>
                <a:gd name="T70" fmla="*/ 105 w 3789"/>
                <a:gd name="T71" fmla="*/ 537 h 587"/>
                <a:gd name="T72" fmla="*/ 116 w 3789"/>
                <a:gd name="T73" fmla="*/ 527 h 587"/>
                <a:gd name="T74" fmla="*/ 126 w 3789"/>
                <a:gd name="T75" fmla="*/ 517 h 587"/>
                <a:gd name="T76" fmla="*/ 140 w 3789"/>
                <a:gd name="T77" fmla="*/ 501 h 587"/>
                <a:gd name="T78" fmla="*/ 154 w 3789"/>
                <a:gd name="T79" fmla="*/ 491 h 587"/>
                <a:gd name="T80" fmla="*/ 168 w 3789"/>
                <a:gd name="T81" fmla="*/ 481 h 587"/>
                <a:gd name="T82" fmla="*/ 186 w 3789"/>
                <a:gd name="T83" fmla="*/ 471 h 587"/>
                <a:gd name="T84" fmla="*/ 203 w 3789"/>
                <a:gd name="T85" fmla="*/ 465 h 587"/>
                <a:gd name="T86" fmla="*/ 224 w 3789"/>
                <a:gd name="T87" fmla="*/ 455 h 587"/>
                <a:gd name="T88" fmla="*/ 252 w 3789"/>
                <a:gd name="T89" fmla="*/ 452 h 587"/>
                <a:gd name="T90" fmla="*/ 305 w 3789"/>
                <a:gd name="T91" fmla="*/ 455 h 587"/>
                <a:gd name="T92" fmla="*/ 340 w 3789"/>
                <a:gd name="T93" fmla="*/ 461 h 587"/>
                <a:gd name="T94" fmla="*/ 375 w 3789"/>
                <a:gd name="T95" fmla="*/ 461 h 587"/>
                <a:gd name="T96" fmla="*/ 3281 w 3789"/>
                <a:gd name="T97" fmla="*/ 488 h 587"/>
                <a:gd name="T98" fmla="*/ 3309 w 3789"/>
                <a:gd name="T99" fmla="*/ 488 h 587"/>
                <a:gd name="T100" fmla="*/ 3340 w 3789"/>
                <a:gd name="T101" fmla="*/ 484 h 587"/>
                <a:gd name="T102" fmla="*/ 3368 w 3789"/>
                <a:gd name="T103" fmla="*/ 481 h 587"/>
                <a:gd name="T104" fmla="*/ 3386 w 3789"/>
                <a:gd name="T105" fmla="*/ 481 h 587"/>
                <a:gd name="T106" fmla="*/ 3403 w 3789"/>
                <a:gd name="T107" fmla="*/ 478 h 587"/>
                <a:gd name="T108" fmla="*/ 3428 w 3789"/>
                <a:gd name="T109" fmla="*/ 474 h 587"/>
                <a:gd name="T110" fmla="*/ 3445 w 3789"/>
                <a:gd name="T111" fmla="*/ 468 h 587"/>
                <a:gd name="T112" fmla="*/ 3463 w 3789"/>
                <a:gd name="T113" fmla="*/ 461 h 587"/>
                <a:gd name="T114" fmla="*/ 3743 w 3789"/>
                <a:gd name="T115" fmla="*/ 147 h 587"/>
                <a:gd name="T116" fmla="*/ 3788 w 3789"/>
                <a:gd name="T117" fmla="*/ 0 h 5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9"/>
                <a:gd name="T178" fmla="*/ 0 h 587"/>
                <a:gd name="T179" fmla="*/ 3789 w 3789"/>
                <a:gd name="T180" fmla="*/ 587 h 5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9" h="587">
                  <a:moveTo>
                    <a:pt x="3788" y="0"/>
                  </a:moveTo>
                  <a:lnTo>
                    <a:pt x="3473" y="350"/>
                  </a:lnTo>
                  <a:lnTo>
                    <a:pt x="3442" y="383"/>
                  </a:lnTo>
                  <a:lnTo>
                    <a:pt x="3431" y="393"/>
                  </a:lnTo>
                  <a:lnTo>
                    <a:pt x="3424" y="399"/>
                  </a:lnTo>
                  <a:lnTo>
                    <a:pt x="3410" y="409"/>
                  </a:lnTo>
                  <a:lnTo>
                    <a:pt x="3400" y="416"/>
                  </a:lnTo>
                  <a:lnTo>
                    <a:pt x="3386" y="422"/>
                  </a:lnTo>
                  <a:lnTo>
                    <a:pt x="3368" y="429"/>
                  </a:lnTo>
                  <a:lnTo>
                    <a:pt x="3351" y="435"/>
                  </a:lnTo>
                  <a:lnTo>
                    <a:pt x="3333" y="442"/>
                  </a:lnTo>
                  <a:lnTo>
                    <a:pt x="3309" y="442"/>
                  </a:lnTo>
                  <a:lnTo>
                    <a:pt x="3277" y="448"/>
                  </a:lnTo>
                  <a:lnTo>
                    <a:pt x="343" y="429"/>
                  </a:lnTo>
                  <a:lnTo>
                    <a:pt x="277" y="422"/>
                  </a:lnTo>
                  <a:lnTo>
                    <a:pt x="196" y="416"/>
                  </a:lnTo>
                  <a:lnTo>
                    <a:pt x="95" y="409"/>
                  </a:lnTo>
                  <a:lnTo>
                    <a:pt x="77" y="419"/>
                  </a:lnTo>
                  <a:lnTo>
                    <a:pt x="63" y="425"/>
                  </a:lnTo>
                  <a:lnTo>
                    <a:pt x="49" y="438"/>
                  </a:lnTo>
                  <a:lnTo>
                    <a:pt x="35" y="448"/>
                  </a:lnTo>
                  <a:lnTo>
                    <a:pt x="21" y="458"/>
                  </a:lnTo>
                  <a:lnTo>
                    <a:pt x="14" y="471"/>
                  </a:lnTo>
                  <a:lnTo>
                    <a:pt x="4" y="488"/>
                  </a:lnTo>
                  <a:lnTo>
                    <a:pt x="4" y="497"/>
                  </a:lnTo>
                  <a:lnTo>
                    <a:pt x="0" y="507"/>
                  </a:lnTo>
                  <a:lnTo>
                    <a:pt x="4" y="527"/>
                  </a:lnTo>
                  <a:lnTo>
                    <a:pt x="7" y="537"/>
                  </a:lnTo>
                  <a:lnTo>
                    <a:pt x="18" y="546"/>
                  </a:lnTo>
                  <a:lnTo>
                    <a:pt x="35" y="563"/>
                  </a:lnTo>
                  <a:lnTo>
                    <a:pt x="46" y="573"/>
                  </a:lnTo>
                  <a:lnTo>
                    <a:pt x="63" y="576"/>
                  </a:lnTo>
                  <a:lnTo>
                    <a:pt x="84" y="586"/>
                  </a:lnTo>
                  <a:lnTo>
                    <a:pt x="91" y="566"/>
                  </a:lnTo>
                  <a:lnTo>
                    <a:pt x="95" y="553"/>
                  </a:lnTo>
                  <a:lnTo>
                    <a:pt x="105" y="537"/>
                  </a:lnTo>
                  <a:lnTo>
                    <a:pt x="116" y="527"/>
                  </a:lnTo>
                  <a:lnTo>
                    <a:pt x="126" y="517"/>
                  </a:lnTo>
                  <a:lnTo>
                    <a:pt x="140" y="501"/>
                  </a:lnTo>
                  <a:lnTo>
                    <a:pt x="154" y="491"/>
                  </a:lnTo>
                  <a:lnTo>
                    <a:pt x="168" y="481"/>
                  </a:lnTo>
                  <a:lnTo>
                    <a:pt x="186" y="471"/>
                  </a:lnTo>
                  <a:lnTo>
                    <a:pt x="203" y="465"/>
                  </a:lnTo>
                  <a:lnTo>
                    <a:pt x="224" y="455"/>
                  </a:lnTo>
                  <a:lnTo>
                    <a:pt x="252" y="452"/>
                  </a:lnTo>
                  <a:lnTo>
                    <a:pt x="305" y="455"/>
                  </a:lnTo>
                  <a:lnTo>
                    <a:pt x="340" y="461"/>
                  </a:lnTo>
                  <a:lnTo>
                    <a:pt x="375" y="461"/>
                  </a:lnTo>
                  <a:lnTo>
                    <a:pt x="3281" y="488"/>
                  </a:lnTo>
                  <a:lnTo>
                    <a:pt x="3309" y="488"/>
                  </a:lnTo>
                  <a:lnTo>
                    <a:pt x="3340" y="484"/>
                  </a:lnTo>
                  <a:lnTo>
                    <a:pt x="3368" y="481"/>
                  </a:lnTo>
                  <a:lnTo>
                    <a:pt x="3386" y="481"/>
                  </a:lnTo>
                  <a:lnTo>
                    <a:pt x="3403" y="478"/>
                  </a:lnTo>
                  <a:lnTo>
                    <a:pt x="3428" y="474"/>
                  </a:lnTo>
                  <a:lnTo>
                    <a:pt x="3445" y="468"/>
                  </a:lnTo>
                  <a:lnTo>
                    <a:pt x="3463" y="461"/>
                  </a:lnTo>
                  <a:lnTo>
                    <a:pt x="3743" y="147"/>
                  </a:lnTo>
                  <a:lnTo>
                    <a:pt x="37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46" name="Group 58"/>
            <p:cNvGrpSpPr>
              <a:grpSpLocks/>
            </p:cNvGrpSpPr>
            <p:nvPr/>
          </p:nvGrpSpPr>
          <p:grpSpPr bwMode="auto">
            <a:xfrm>
              <a:off x="928" y="2448"/>
              <a:ext cx="92" cy="40"/>
              <a:chOff x="928" y="2448"/>
              <a:chExt cx="92" cy="40"/>
            </a:xfrm>
          </p:grpSpPr>
          <p:sp>
            <p:nvSpPr>
              <p:cNvPr id="3688" name="Freeform 59"/>
              <p:cNvSpPr>
                <a:spLocks/>
              </p:cNvSpPr>
              <p:nvPr/>
            </p:nvSpPr>
            <p:spPr bwMode="auto">
              <a:xfrm>
                <a:off x="995" y="2448"/>
                <a:ext cx="25" cy="37"/>
              </a:xfrm>
              <a:custGeom>
                <a:avLst/>
                <a:gdLst>
                  <a:gd name="T0" fmla="*/ 24 w 25"/>
                  <a:gd name="T1" fmla="*/ 0 h 37"/>
                  <a:gd name="T2" fmla="*/ 14 w 25"/>
                  <a:gd name="T3" fmla="*/ 0 h 37"/>
                  <a:gd name="T4" fmla="*/ 0 w 25"/>
                  <a:gd name="T5" fmla="*/ 36 h 37"/>
                  <a:gd name="T6" fmla="*/ 24 w 25"/>
                  <a:gd name="T7" fmla="*/ 36 h 37"/>
                  <a:gd name="T8" fmla="*/ 24 w 25"/>
                  <a:gd name="T9" fmla="*/ 0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24" y="0"/>
                    </a:moveTo>
                    <a:lnTo>
                      <a:pt x="14" y="0"/>
                    </a:lnTo>
                    <a:lnTo>
                      <a:pt x="0" y="36"/>
                    </a:lnTo>
                    <a:lnTo>
                      <a:pt x="24" y="36"/>
                    </a:lnTo>
                    <a:lnTo>
                      <a:pt x="2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89" name="Freeform 60"/>
              <p:cNvSpPr>
                <a:spLocks/>
              </p:cNvSpPr>
              <p:nvPr/>
            </p:nvSpPr>
            <p:spPr bwMode="auto">
              <a:xfrm>
                <a:off x="963" y="2448"/>
                <a:ext cx="32" cy="37"/>
              </a:xfrm>
              <a:custGeom>
                <a:avLst/>
                <a:gdLst>
                  <a:gd name="T0" fmla="*/ 31 w 32"/>
                  <a:gd name="T1" fmla="*/ 0 h 37"/>
                  <a:gd name="T2" fmla="*/ 14 w 32"/>
                  <a:gd name="T3" fmla="*/ 0 h 37"/>
                  <a:gd name="T4" fmla="*/ 0 w 32"/>
                  <a:gd name="T5" fmla="*/ 36 h 37"/>
                  <a:gd name="T6" fmla="*/ 17 w 32"/>
                  <a:gd name="T7" fmla="*/ 36 h 37"/>
                  <a:gd name="T8" fmla="*/ 3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31" y="0"/>
                    </a:moveTo>
                    <a:lnTo>
                      <a:pt x="14" y="0"/>
                    </a:lnTo>
                    <a:lnTo>
                      <a:pt x="0" y="36"/>
                    </a:lnTo>
                    <a:lnTo>
                      <a:pt x="17" y="36"/>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90" name="Freeform 61"/>
              <p:cNvSpPr>
                <a:spLocks/>
              </p:cNvSpPr>
              <p:nvPr/>
            </p:nvSpPr>
            <p:spPr bwMode="auto">
              <a:xfrm>
                <a:off x="928" y="2448"/>
                <a:ext cx="39" cy="40"/>
              </a:xfrm>
              <a:custGeom>
                <a:avLst/>
                <a:gdLst>
                  <a:gd name="T0" fmla="*/ 38 w 39"/>
                  <a:gd name="T1" fmla="*/ 0 h 40"/>
                  <a:gd name="T2" fmla="*/ 28 w 39"/>
                  <a:gd name="T3" fmla="*/ 0 h 40"/>
                  <a:gd name="T4" fmla="*/ 21 w 39"/>
                  <a:gd name="T5" fmla="*/ 6 h 40"/>
                  <a:gd name="T6" fmla="*/ 14 w 39"/>
                  <a:gd name="T7" fmla="*/ 13 h 40"/>
                  <a:gd name="T8" fmla="*/ 10 w 39"/>
                  <a:gd name="T9" fmla="*/ 19 h 40"/>
                  <a:gd name="T10" fmla="*/ 7 w 39"/>
                  <a:gd name="T11" fmla="*/ 26 h 40"/>
                  <a:gd name="T12" fmla="*/ 0 w 39"/>
                  <a:gd name="T13" fmla="*/ 39 h 40"/>
                  <a:gd name="T14" fmla="*/ 3 w 39"/>
                  <a:gd name="T15" fmla="*/ 39 h 40"/>
                  <a:gd name="T16" fmla="*/ 14 w 39"/>
                  <a:gd name="T17" fmla="*/ 36 h 40"/>
                  <a:gd name="T18" fmla="*/ 21 w 39"/>
                  <a:gd name="T19" fmla="*/ 36 h 40"/>
                  <a:gd name="T20" fmla="*/ 38 w 3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38" y="0"/>
                    </a:moveTo>
                    <a:lnTo>
                      <a:pt x="28" y="0"/>
                    </a:lnTo>
                    <a:lnTo>
                      <a:pt x="21" y="6"/>
                    </a:lnTo>
                    <a:lnTo>
                      <a:pt x="14" y="13"/>
                    </a:lnTo>
                    <a:lnTo>
                      <a:pt x="10" y="19"/>
                    </a:lnTo>
                    <a:lnTo>
                      <a:pt x="7" y="26"/>
                    </a:lnTo>
                    <a:lnTo>
                      <a:pt x="0" y="39"/>
                    </a:lnTo>
                    <a:lnTo>
                      <a:pt x="3" y="39"/>
                    </a:lnTo>
                    <a:lnTo>
                      <a:pt x="14" y="36"/>
                    </a:lnTo>
                    <a:lnTo>
                      <a:pt x="21" y="36"/>
                    </a:lnTo>
                    <a:lnTo>
                      <a:pt x="3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647" name="Arc 62"/>
            <p:cNvSpPr>
              <a:spLocks/>
            </p:cNvSpPr>
            <p:nvPr/>
          </p:nvSpPr>
          <p:spPr bwMode="auto">
            <a:xfrm>
              <a:off x="4690" y="2526"/>
              <a:ext cx="21" cy="23"/>
            </a:xfrm>
            <a:custGeom>
              <a:avLst/>
              <a:gdLst>
                <a:gd name="T0" fmla="*/ 6 w 38371"/>
                <a:gd name="T1" fmla="*/ 0 h 43200"/>
                <a:gd name="T2" fmla="*/ 0 w 38371"/>
                <a:gd name="T3" fmla="*/ 19 h 43200"/>
                <a:gd name="T4" fmla="*/ 9 w 38371"/>
                <a:gd name="T5" fmla="*/ 12 h 43200"/>
                <a:gd name="T6" fmla="*/ 0 60000 65536"/>
                <a:gd name="T7" fmla="*/ 0 60000 65536"/>
                <a:gd name="T8" fmla="*/ 0 60000 65536"/>
                <a:gd name="T9" fmla="*/ 0 w 38371"/>
                <a:gd name="T10" fmla="*/ 0 h 43200"/>
                <a:gd name="T11" fmla="*/ 38371 w 38371"/>
                <a:gd name="T12" fmla="*/ 43200 h 43200"/>
              </a:gdLst>
              <a:ahLst/>
              <a:cxnLst>
                <a:cxn ang="T6">
                  <a:pos x="T0" y="T1"/>
                </a:cxn>
                <a:cxn ang="T7">
                  <a:pos x="T2" y="T3"/>
                </a:cxn>
                <a:cxn ang="T8">
                  <a:pos x="T4" y="T5"/>
                </a:cxn>
              </a:cxnLst>
              <a:rect l="T9" t="T10" r="T11" b="T12"/>
              <a:pathLst>
                <a:path w="38371" h="43200" fill="none"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path>
                <a:path w="38371" h="43200" stroke="0"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lnTo>
                    <a:pt x="16771" y="21600"/>
                  </a:lnTo>
                  <a:close/>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NZ"/>
            </a:p>
          </p:txBody>
        </p:sp>
        <p:sp>
          <p:nvSpPr>
            <p:cNvPr id="3648" name="Freeform 63"/>
            <p:cNvSpPr>
              <a:spLocks/>
            </p:cNvSpPr>
            <p:nvPr/>
          </p:nvSpPr>
          <p:spPr bwMode="auto">
            <a:xfrm>
              <a:off x="2427" y="2530"/>
              <a:ext cx="431" cy="106"/>
            </a:xfrm>
            <a:custGeom>
              <a:avLst/>
              <a:gdLst>
                <a:gd name="T0" fmla="*/ 430 w 431"/>
                <a:gd name="T1" fmla="*/ 26 h 106"/>
                <a:gd name="T2" fmla="*/ 318 w 431"/>
                <a:gd name="T3" fmla="*/ 36 h 106"/>
                <a:gd name="T4" fmla="*/ 255 w 431"/>
                <a:gd name="T5" fmla="*/ 33 h 106"/>
                <a:gd name="T6" fmla="*/ 196 w 431"/>
                <a:gd name="T7" fmla="*/ 20 h 106"/>
                <a:gd name="T8" fmla="*/ 157 w 431"/>
                <a:gd name="T9" fmla="*/ 16 h 106"/>
                <a:gd name="T10" fmla="*/ 119 w 431"/>
                <a:gd name="T11" fmla="*/ 3 h 106"/>
                <a:gd name="T12" fmla="*/ 87 w 431"/>
                <a:gd name="T13" fmla="*/ 0 h 106"/>
                <a:gd name="T14" fmla="*/ 63 w 431"/>
                <a:gd name="T15" fmla="*/ 3 h 106"/>
                <a:gd name="T16" fmla="*/ 45 w 431"/>
                <a:gd name="T17" fmla="*/ 10 h 106"/>
                <a:gd name="T18" fmla="*/ 24 w 431"/>
                <a:gd name="T19" fmla="*/ 20 h 106"/>
                <a:gd name="T20" fmla="*/ 10 w 431"/>
                <a:gd name="T21" fmla="*/ 33 h 106"/>
                <a:gd name="T22" fmla="*/ 0 w 431"/>
                <a:gd name="T23" fmla="*/ 62 h 106"/>
                <a:gd name="T24" fmla="*/ 21 w 431"/>
                <a:gd name="T25" fmla="*/ 95 h 106"/>
                <a:gd name="T26" fmla="*/ 199 w 431"/>
                <a:gd name="T27" fmla="*/ 105 h 106"/>
                <a:gd name="T28" fmla="*/ 252 w 431"/>
                <a:gd name="T29" fmla="*/ 95 h 106"/>
                <a:gd name="T30" fmla="*/ 290 w 431"/>
                <a:gd name="T31" fmla="*/ 88 h 106"/>
                <a:gd name="T32" fmla="*/ 353 w 431"/>
                <a:gd name="T33" fmla="*/ 69 h 106"/>
                <a:gd name="T34" fmla="*/ 430 w 431"/>
                <a:gd name="T35" fmla="*/ 2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1"/>
                <a:gd name="T55" fmla="*/ 0 h 106"/>
                <a:gd name="T56" fmla="*/ 431 w 43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1" h="106">
                  <a:moveTo>
                    <a:pt x="430" y="26"/>
                  </a:moveTo>
                  <a:lnTo>
                    <a:pt x="318" y="36"/>
                  </a:lnTo>
                  <a:lnTo>
                    <a:pt x="255" y="33"/>
                  </a:lnTo>
                  <a:lnTo>
                    <a:pt x="196" y="20"/>
                  </a:lnTo>
                  <a:lnTo>
                    <a:pt x="157" y="16"/>
                  </a:lnTo>
                  <a:lnTo>
                    <a:pt x="119" y="3"/>
                  </a:lnTo>
                  <a:lnTo>
                    <a:pt x="87" y="0"/>
                  </a:lnTo>
                  <a:lnTo>
                    <a:pt x="63" y="3"/>
                  </a:lnTo>
                  <a:lnTo>
                    <a:pt x="45" y="10"/>
                  </a:lnTo>
                  <a:lnTo>
                    <a:pt x="24" y="20"/>
                  </a:lnTo>
                  <a:lnTo>
                    <a:pt x="10" y="33"/>
                  </a:lnTo>
                  <a:lnTo>
                    <a:pt x="0" y="62"/>
                  </a:lnTo>
                  <a:lnTo>
                    <a:pt x="21" y="95"/>
                  </a:lnTo>
                  <a:lnTo>
                    <a:pt x="199" y="105"/>
                  </a:lnTo>
                  <a:lnTo>
                    <a:pt x="252" y="95"/>
                  </a:lnTo>
                  <a:lnTo>
                    <a:pt x="290" y="88"/>
                  </a:lnTo>
                  <a:lnTo>
                    <a:pt x="353" y="69"/>
                  </a:lnTo>
                  <a:lnTo>
                    <a:pt x="430" y="26"/>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49" name="Group 64"/>
            <p:cNvGrpSpPr>
              <a:grpSpLocks/>
            </p:cNvGrpSpPr>
            <p:nvPr/>
          </p:nvGrpSpPr>
          <p:grpSpPr bwMode="auto">
            <a:xfrm>
              <a:off x="2070" y="2523"/>
              <a:ext cx="1286" cy="407"/>
              <a:chOff x="2070" y="2523"/>
              <a:chExt cx="1286" cy="407"/>
            </a:xfrm>
          </p:grpSpPr>
          <p:grpSp>
            <p:nvGrpSpPr>
              <p:cNvPr id="3664" name="Group 65"/>
              <p:cNvGrpSpPr>
                <a:grpSpLocks/>
              </p:cNvGrpSpPr>
              <p:nvPr/>
            </p:nvGrpSpPr>
            <p:grpSpPr bwMode="auto">
              <a:xfrm>
                <a:off x="2070" y="2523"/>
                <a:ext cx="1286" cy="260"/>
                <a:chOff x="2070" y="2523"/>
                <a:chExt cx="1286" cy="260"/>
              </a:xfrm>
            </p:grpSpPr>
            <p:sp>
              <p:nvSpPr>
                <p:cNvPr id="3686" name="Freeform 66"/>
                <p:cNvSpPr>
                  <a:spLocks/>
                </p:cNvSpPr>
                <p:nvPr/>
              </p:nvSpPr>
              <p:spPr bwMode="auto">
                <a:xfrm>
                  <a:off x="2070" y="2523"/>
                  <a:ext cx="1282" cy="260"/>
                </a:xfrm>
                <a:custGeom>
                  <a:avLst/>
                  <a:gdLst>
                    <a:gd name="T0" fmla="*/ 959 w 1282"/>
                    <a:gd name="T1" fmla="*/ 39 h 260"/>
                    <a:gd name="T2" fmla="*/ 1012 w 1282"/>
                    <a:gd name="T3" fmla="*/ 52 h 260"/>
                    <a:gd name="T4" fmla="*/ 1054 w 1282"/>
                    <a:gd name="T5" fmla="*/ 75 h 260"/>
                    <a:gd name="T6" fmla="*/ 1103 w 1282"/>
                    <a:gd name="T7" fmla="*/ 88 h 260"/>
                    <a:gd name="T8" fmla="*/ 1159 w 1282"/>
                    <a:gd name="T9" fmla="*/ 102 h 260"/>
                    <a:gd name="T10" fmla="*/ 1208 w 1282"/>
                    <a:gd name="T11" fmla="*/ 121 h 260"/>
                    <a:gd name="T12" fmla="*/ 1246 w 1282"/>
                    <a:gd name="T13" fmla="*/ 141 h 260"/>
                    <a:gd name="T14" fmla="*/ 1264 w 1282"/>
                    <a:gd name="T15" fmla="*/ 151 h 260"/>
                    <a:gd name="T16" fmla="*/ 1274 w 1282"/>
                    <a:gd name="T17" fmla="*/ 167 h 260"/>
                    <a:gd name="T18" fmla="*/ 1281 w 1282"/>
                    <a:gd name="T19" fmla="*/ 180 h 260"/>
                    <a:gd name="T20" fmla="*/ 1281 w 1282"/>
                    <a:gd name="T21" fmla="*/ 193 h 260"/>
                    <a:gd name="T22" fmla="*/ 1267 w 1282"/>
                    <a:gd name="T23" fmla="*/ 210 h 260"/>
                    <a:gd name="T24" fmla="*/ 1250 w 1282"/>
                    <a:gd name="T25" fmla="*/ 219 h 260"/>
                    <a:gd name="T26" fmla="*/ 1225 w 1282"/>
                    <a:gd name="T27" fmla="*/ 226 h 260"/>
                    <a:gd name="T28" fmla="*/ 1201 w 1282"/>
                    <a:gd name="T29" fmla="*/ 233 h 260"/>
                    <a:gd name="T30" fmla="*/ 1155 w 1282"/>
                    <a:gd name="T31" fmla="*/ 239 h 260"/>
                    <a:gd name="T32" fmla="*/ 1103 w 1282"/>
                    <a:gd name="T33" fmla="*/ 246 h 260"/>
                    <a:gd name="T34" fmla="*/ 1064 w 1282"/>
                    <a:gd name="T35" fmla="*/ 249 h 260"/>
                    <a:gd name="T36" fmla="*/ 928 w 1282"/>
                    <a:gd name="T37" fmla="*/ 255 h 260"/>
                    <a:gd name="T38" fmla="*/ 826 w 1282"/>
                    <a:gd name="T39" fmla="*/ 255 h 260"/>
                    <a:gd name="T40" fmla="*/ 683 w 1282"/>
                    <a:gd name="T41" fmla="*/ 259 h 260"/>
                    <a:gd name="T42" fmla="*/ 553 w 1282"/>
                    <a:gd name="T43" fmla="*/ 255 h 260"/>
                    <a:gd name="T44" fmla="*/ 252 w 1282"/>
                    <a:gd name="T45" fmla="*/ 255 h 260"/>
                    <a:gd name="T46" fmla="*/ 168 w 1282"/>
                    <a:gd name="T47" fmla="*/ 246 h 260"/>
                    <a:gd name="T48" fmla="*/ 137 w 1282"/>
                    <a:gd name="T49" fmla="*/ 239 h 260"/>
                    <a:gd name="T50" fmla="*/ 95 w 1282"/>
                    <a:gd name="T51" fmla="*/ 229 h 260"/>
                    <a:gd name="T52" fmla="*/ 60 w 1282"/>
                    <a:gd name="T53" fmla="*/ 213 h 260"/>
                    <a:gd name="T54" fmla="*/ 32 w 1282"/>
                    <a:gd name="T55" fmla="*/ 190 h 260"/>
                    <a:gd name="T56" fmla="*/ 7 w 1282"/>
                    <a:gd name="T57" fmla="*/ 167 h 260"/>
                    <a:gd name="T58" fmla="*/ 0 w 1282"/>
                    <a:gd name="T59" fmla="*/ 138 h 260"/>
                    <a:gd name="T60" fmla="*/ 7 w 1282"/>
                    <a:gd name="T61" fmla="*/ 121 h 260"/>
                    <a:gd name="T62" fmla="*/ 21 w 1282"/>
                    <a:gd name="T63" fmla="*/ 98 h 260"/>
                    <a:gd name="T64" fmla="*/ 53 w 1282"/>
                    <a:gd name="T65" fmla="*/ 75 h 260"/>
                    <a:gd name="T66" fmla="*/ 81 w 1282"/>
                    <a:gd name="T67" fmla="*/ 62 h 260"/>
                    <a:gd name="T68" fmla="*/ 116 w 1282"/>
                    <a:gd name="T69" fmla="*/ 46 h 260"/>
                    <a:gd name="T70" fmla="*/ 158 w 1282"/>
                    <a:gd name="T71" fmla="*/ 36 h 260"/>
                    <a:gd name="T72" fmla="*/ 200 w 1282"/>
                    <a:gd name="T73" fmla="*/ 29 h 260"/>
                    <a:gd name="T74" fmla="*/ 228 w 1282"/>
                    <a:gd name="T75" fmla="*/ 36 h 260"/>
                    <a:gd name="T76" fmla="*/ 242 w 1282"/>
                    <a:gd name="T77" fmla="*/ 20 h 260"/>
                    <a:gd name="T78" fmla="*/ 280 w 1282"/>
                    <a:gd name="T79" fmla="*/ 10 h 260"/>
                    <a:gd name="T80" fmla="*/ 329 w 1282"/>
                    <a:gd name="T81" fmla="*/ 3 h 260"/>
                    <a:gd name="T82" fmla="*/ 392 w 1282"/>
                    <a:gd name="T83" fmla="*/ 0 h 260"/>
                    <a:gd name="T84" fmla="*/ 469 w 1282"/>
                    <a:gd name="T85" fmla="*/ 10 h 260"/>
                    <a:gd name="T86" fmla="*/ 959 w 1282"/>
                    <a:gd name="T87" fmla="*/ 39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2"/>
                    <a:gd name="T133" fmla="*/ 0 h 260"/>
                    <a:gd name="T134" fmla="*/ 1282 w 1282"/>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2" h="260">
                      <a:moveTo>
                        <a:pt x="959" y="39"/>
                      </a:moveTo>
                      <a:lnTo>
                        <a:pt x="1012" y="52"/>
                      </a:lnTo>
                      <a:lnTo>
                        <a:pt x="1054" y="75"/>
                      </a:lnTo>
                      <a:lnTo>
                        <a:pt x="1103" y="88"/>
                      </a:lnTo>
                      <a:lnTo>
                        <a:pt x="1159" y="102"/>
                      </a:lnTo>
                      <a:lnTo>
                        <a:pt x="1208" y="121"/>
                      </a:lnTo>
                      <a:lnTo>
                        <a:pt x="1246" y="141"/>
                      </a:lnTo>
                      <a:lnTo>
                        <a:pt x="1264" y="151"/>
                      </a:lnTo>
                      <a:lnTo>
                        <a:pt x="1274" y="167"/>
                      </a:lnTo>
                      <a:lnTo>
                        <a:pt x="1281" y="180"/>
                      </a:lnTo>
                      <a:lnTo>
                        <a:pt x="1281" y="193"/>
                      </a:lnTo>
                      <a:lnTo>
                        <a:pt x="1267" y="210"/>
                      </a:lnTo>
                      <a:lnTo>
                        <a:pt x="1250" y="219"/>
                      </a:lnTo>
                      <a:lnTo>
                        <a:pt x="1225" y="226"/>
                      </a:lnTo>
                      <a:lnTo>
                        <a:pt x="1201" y="233"/>
                      </a:lnTo>
                      <a:lnTo>
                        <a:pt x="1155" y="239"/>
                      </a:lnTo>
                      <a:lnTo>
                        <a:pt x="1103" y="246"/>
                      </a:lnTo>
                      <a:lnTo>
                        <a:pt x="1064" y="249"/>
                      </a:lnTo>
                      <a:lnTo>
                        <a:pt x="928" y="255"/>
                      </a:lnTo>
                      <a:lnTo>
                        <a:pt x="826" y="255"/>
                      </a:lnTo>
                      <a:lnTo>
                        <a:pt x="683" y="259"/>
                      </a:lnTo>
                      <a:lnTo>
                        <a:pt x="553" y="255"/>
                      </a:lnTo>
                      <a:lnTo>
                        <a:pt x="252" y="255"/>
                      </a:lnTo>
                      <a:lnTo>
                        <a:pt x="168" y="246"/>
                      </a:lnTo>
                      <a:lnTo>
                        <a:pt x="137" y="239"/>
                      </a:lnTo>
                      <a:lnTo>
                        <a:pt x="95" y="229"/>
                      </a:lnTo>
                      <a:lnTo>
                        <a:pt x="60" y="213"/>
                      </a:lnTo>
                      <a:lnTo>
                        <a:pt x="32" y="190"/>
                      </a:lnTo>
                      <a:lnTo>
                        <a:pt x="7" y="167"/>
                      </a:lnTo>
                      <a:lnTo>
                        <a:pt x="0" y="138"/>
                      </a:lnTo>
                      <a:lnTo>
                        <a:pt x="7" y="121"/>
                      </a:lnTo>
                      <a:lnTo>
                        <a:pt x="21" y="98"/>
                      </a:lnTo>
                      <a:lnTo>
                        <a:pt x="53" y="75"/>
                      </a:lnTo>
                      <a:lnTo>
                        <a:pt x="81" y="62"/>
                      </a:lnTo>
                      <a:lnTo>
                        <a:pt x="116" y="46"/>
                      </a:lnTo>
                      <a:lnTo>
                        <a:pt x="158" y="36"/>
                      </a:lnTo>
                      <a:lnTo>
                        <a:pt x="200" y="29"/>
                      </a:lnTo>
                      <a:lnTo>
                        <a:pt x="228" y="36"/>
                      </a:lnTo>
                      <a:lnTo>
                        <a:pt x="242" y="20"/>
                      </a:lnTo>
                      <a:lnTo>
                        <a:pt x="280" y="10"/>
                      </a:lnTo>
                      <a:lnTo>
                        <a:pt x="329" y="3"/>
                      </a:lnTo>
                      <a:lnTo>
                        <a:pt x="392" y="0"/>
                      </a:lnTo>
                      <a:lnTo>
                        <a:pt x="469" y="10"/>
                      </a:lnTo>
                      <a:lnTo>
                        <a:pt x="959" y="39"/>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87" name="Freeform 67"/>
                <p:cNvSpPr>
                  <a:spLocks/>
                </p:cNvSpPr>
                <p:nvPr/>
              </p:nvSpPr>
              <p:spPr bwMode="auto">
                <a:xfrm>
                  <a:off x="2074" y="2552"/>
                  <a:ext cx="1282" cy="231"/>
                </a:xfrm>
                <a:custGeom>
                  <a:avLst/>
                  <a:gdLst>
                    <a:gd name="T0" fmla="*/ 962 w 1282"/>
                    <a:gd name="T1" fmla="*/ 0 h 231"/>
                    <a:gd name="T2" fmla="*/ 952 w 1282"/>
                    <a:gd name="T3" fmla="*/ 20 h 231"/>
                    <a:gd name="T4" fmla="*/ 948 w 1282"/>
                    <a:gd name="T5" fmla="*/ 49 h 231"/>
                    <a:gd name="T6" fmla="*/ 945 w 1282"/>
                    <a:gd name="T7" fmla="*/ 69 h 231"/>
                    <a:gd name="T8" fmla="*/ 952 w 1282"/>
                    <a:gd name="T9" fmla="*/ 95 h 231"/>
                    <a:gd name="T10" fmla="*/ 962 w 1282"/>
                    <a:gd name="T11" fmla="*/ 121 h 231"/>
                    <a:gd name="T12" fmla="*/ 973 w 1282"/>
                    <a:gd name="T13" fmla="*/ 144 h 231"/>
                    <a:gd name="T14" fmla="*/ 987 w 1282"/>
                    <a:gd name="T15" fmla="*/ 158 h 231"/>
                    <a:gd name="T16" fmla="*/ 1029 w 1282"/>
                    <a:gd name="T17" fmla="*/ 161 h 231"/>
                    <a:gd name="T18" fmla="*/ 1067 w 1282"/>
                    <a:gd name="T19" fmla="*/ 164 h 231"/>
                    <a:gd name="T20" fmla="*/ 1106 w 1282"/>
                    <a:gd name="T21" fmla="*/ 161 h 231"/>
                    <a:gd name="T22" fmla="*/ 1130 w 1282"/>
                    <a:gd name="T23" fmla="*/ 158 h 231"/>
                    <a:gd name="T24" fmla="*/ 1183 w 1282"/>
                    <a:gd name="T25" fmla="*/ 151 h 231"/>
                    <a:gd name="T26" fmla="*/ 1211 w 1282"/>
                    <a:gd name="T27" fmla="*/ 148 h 231"/>
                    <a:gd name="T28" fmla="*/ 1239 w 1282"/>
                    <a:gd name="T29" fmla="*/ 141 h 231"/>
                    <a:gd name="T30" fmla="*/ 1274 w 1282"/>
                    <a:gd name="T31" fmla="*/ 138 h 231"/>
                    <a:gd name="T32" fmla="*/ 1277 w 1282"/>
                    <a:gd name="T33" fmla="*/ 144 h 231"/>
                    <a:gd name="T34" fmla="*/ 1281 w 1282"/>
                    <a:gd name="T35" fmla="*/ 158 h 231"/>
                    <a:gd name="T36" fmla="*/ 1281 w 1282"/>
                    <a:gd name="T37" fmla="*/ 171 h 231"/>
                    <a:gd name="T38" fmla="*/ 1277 w 1282"/>
                    <a:gd name="T39" fmla="*/ 177 h 231"/>
                    <a:gd name="T40" fmla="*/ 1270 w 1282"/>
                    <a:gd name="T41" fmla="*/ 184 h 231"/>
                    <a:gd name="T42" fmla="*/ 1256 w 1282"/>
                    <a:gd name="T43" fmla="*/ 190 h 231"/>
                    <a:gd name="T44" fmla="*/ 1232 w 1282"/>
                    <a:gd name="T45" fmla="*/ 197 h 231"/>
                    <a:gd name="T46" fmla="*/ 1204 w 1282"/>
                    <a:gd name="T47" fmla="*/ 203 h 231"/>
                    <a:gd name="T48" fmla="*/ 1162 w 1282"/>
                    <a:gd name="T49" fmla="*/ 213 h 231"/>
                    <a:gd name="T50" fmla="*/ 1113 w 1282"/>
                    <a:gd name="T51" fmla="*/ 220 h 231"/>
                    <a:gd name="T52" fmla="*/ 1060 w 1282"/>
                    <a:gd name="T53" fmla="*/ 223 h 231"/>
                    <a:gd name="T54" fmla="*/ 840 w 1282"/>
                    <a:gd name="T55" fmla="*/ 226 h 231"/>
                    <a:gd name="T56" fmla="*/ 665 w 1282"/>
                    <a:gd name="T57" fmla="*/ 230 h 231"/>
                    <a:gd name="T58" fmla="*/ 546 w 1282"/>
                    <a:gd name="T59" fmla="*/ 223 h 231"/>
                    <a:gd name="T60" fmla="*/ 255 w 1282"/>
                    <a:gd name="T61" fmla="*/ 223 h 231"/>
                    <a:gd name="T62" fmla="*/ 182 w 1282"/>
                    <a:gd name="T63" fmla="*/ 220 h 231"/>
                    <a:gd name="T64" fmla="*/ 150 w 1282"/>
                    <a:gd name="T65" fmla="*/ 213 h 231"/>
                    <a:gd name="T66" fmla="*/ 115 w 1282"/>
                    <a:gd name="T67" fmla="*/ 207 h 231"/>
                    <a:gd name="T68" fmla="*/ 87 w 1282"/>
                    <a:gd name="T69" fmla="*/ 197 h 231"/>
                    <a:gd name="T70" fmla="*/ 59 w 1282"/>
                    <a:gd name="T71" fmla="*/ 184 h 231"/>
                    <a:gd name="T72" fmla="*/ 31 w 1282"/>
                    <a:gd name="T73" fmla="*/ 167 h 231"/>
                    <a:gd name="T74" fmla="*/ 14 w 1282"/>
                    <a:gd name="T75" fmla="*/ 151 h 231"/>
                    <a:gd name="T76" fmla="*/ 0 w 1282"/>
                    <a:gd name="T77" fmla="*/ 135 h 231"/>
                    <a:gd name="T78" fmla="*/ 0 w 1282"/>
                    <a:gd name="T79" fmla="*/ 112 h 231"/>
                    <a:gd name="T80" fmla="*/ 3 w 1282"/>
                    <a:gd name="T81" fmla="*/ 92 h 231"/>
                    <a:gd name="T82" fmla="*/ 24 w 1282"/>
                    <a:gd name="T83" fmla="*/ 69 h 231"/>
                    <a:gd name="T84" fmla="*/ 35 w 1282"/>
                    <a:gd name="T85" fmla="*/ 89 h 231"/>
                    <a:gd name="T86" fmla="*/ 56 w 1282"/>
                    <a:gd name="T87" fmla="*/ 112 h 231"/>
                    <a:gd name="T88" fmla="*/ 73 w 1282"/>
                    <a:gd name="T89" fmla="*/ 118 h 231"/>
                    <a:gd name="T90" fmla="*/ 94 w 1282"/>
                    <a:gd name="T91" fmla="*/ 125 h 231"/>
                    <a:gd name="T92" fmla="*/ 140 w 1282"/>
                    <a:gd name="T93" fmla="*/ 125 h 231"/>
                    <a:gd name="T94" fmla="*/ 182 w 1282"/>
                    <a:gd name="T95" fmla="*/ 128 h 231"/>
                    <a:gd name="T96" fmla="*/ 549 w 1282"/>
                    <a:gd name="T97" fmla="*/ 82 h 231"/>
                    <a:gd name="T98" fmla="*/ 588 w 1282"/>
                    <a:gd name="T99" fmla="*/ 79 h 231"/>
                    <a:gd name="T100" fmla="*/ 647 w 1282"/>
                    <a:gd name="T101" fmla="*/ 69 h 231"/>
                    <a:gd name="T102" fmla="*/ 707 w 1282"/>
                    <a:gd name="T103" fmla="*/ 49 h 231"/>
                    <a:gd name="T104" fmla="*/ 731 w 1282"/>
                    <a:gd name="T105" fmla="*/ 36 h 231"/>
                    <a:gd name="T106" fmla="*/ 763 w 1282"/>
                    <a:gd name="T107" fmla="*/ 16 h 231"/>
                    <a:gd name="T108" fmla="*/ 766 w 1282"/>
                    <a:gd name="T109" fmla="*/ 16 h 231"/>
                    <a:gd name="T110" fmla="*/ 840 w 1282"/>
                    <a:gd name="T111" fmla="*/ 10 h 231"/>
                    <a:gd name="T112" fmla="*/ 903 w 1282"/>
                    <a:gd name="T113" fmla="*/ 3 h 231"/>
                    <a:gd name="T114" fmla="*/ 962 w 1282"/>
                    <a:gd name="T115" fmla="*/ 0 h 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2"/>
                    <a:gd name="T175" fmla="*/ 0 h 231"/>
                    <a:gd name="T176" fmla="*/ 1282 w 1282"/>
                    <a:gd name="T177" fmla="*/ 231 h 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2" h="231">
                      <a:moveTo>
                        <a:pt x="962" y="0"/>
                      </a:moveTo>
                      <a:lnTo>
                        <a:pt x="952" y="20"/>
                      </a:lnTo>
                      <a:lnTo>
                        <a:pt x="948" y="49"/>
                      </a:lnTo>
                      <a:lnTo>
                        <a:pt x="945" y="69"/>
                      </a:lnTo>
                      <a:lnTo>
                        <a:pt x="952" y="95"/>
                      </a:lnTo>
                      <a:lnTo>
                        <a:pt x="962" y="121"/>
                      </a:lnTo>
                      <a:lnTo>
                        <a:pt x="973" y="144"/>
                      </a:lnTo>
                      <a:lnTo>
                        <a:pt x="987" y="158"/>
                      </a:lnTo>
                      <a:lnTo>
                        <a:pt x="1029" y="161"/>
                      </a:lnTo>
                      <a:lnTo>
                        <a:pt x="1067" y="164"/>
                      </a:lnTo>
                      <a:lnTo>
                        <a:pt x="1106" y="161"/>
                      </a:lnTo>
                      <a:lnTo>
                        <a:pt x="1130" y="158"/>
                      </a:lnTo>
                      <a:lnTo>
                        <a:pt x="1183" y="151"/>
                      </a:lnTo>
                      <a:lnTo>
                        <a:pt x="1211" y="148"/>
                      </a:lnTo>
                      <a:lnTo>
                        <a:pt x="1239" y="141"/>
                      </a:lnTo>
                      <a:lnTo>
                        <a:pt x="1274" y="138"/>
                      </a:lnTo>
                      <a:lnTo>
                        <a:pt x="1277" y="144"/>
                      </a:lnTo>
                      <a:lnTo>
                        <a:pt x="1281" y="158"/>
                      </a:lnTo>
                      <a:lnTo>
                        <a:pt x="1281" y="171"/>
                      </a:lnTo>
                      <a:lnTo>
                        <a:pt x="1277" y="177"/>
                      </a:lnTo>
                      <a:lnTo>
                        <a:pt x="1270" y="184"/>
                      </a:lnTo>
                      <a:lnTo>
                        <a:pt x="1256" y="190"/>
                      </a:lnTo>
                      <a:lnTo>
                        <a:pt x="1232" y="197"/>
                      </a:lnTo>
                      <a:lnTo>
                        <a:pt x="1204" y="203"/>
                      </a:lnTo>
                      <a:lnTo>
                        <a:pt x="1162" y="213"/>
                      </a:lnTo>
                      <a:lnTo>
                        <a:pt x="1113" y="220"/>
                      </a:lnTo>
                      <a:lnTo>
                        <a:pt x="1060" y="223"/>
                      </a:lnTo>
                      <a:lnTo>
                        <a:pt x="840" y="226"/>
                      </a:lnTo>
                      <a:lnTo>
                        <a:pt x="665" y="230"/>
                      </a:lnTo>
                      <a:lnTo>
                        <a:pt x="546" y="223"/>
                      </a:lnTo>
                      <a:lnTo>
                        <a:pt x="255" y="223"/>
                      </a:lnTo>
                      <a:lnTo>
                        <a:pt x="182" y="220"/>
                      </a:lnTo>
                      <a:lnTo>
                        <a:pt x="150" y="213"/>
                      </a:lnTo>
                      <a:lnTo>
                        <a:pt x="115" y="207"/>
                      </a:lnTo>
                      <a:lnTo>
                        <a:pt x="87" y="197"/>
                      </a:lnTo>
                      <a:lnTo>
                        <a:pt x="59" y="184"/>
                      </a:lnTo>
                      <a:lnTo>
                        <a:pt x="31" y="167"/>
                      </a:lnTo>
                      <a:lnTo>
                        <a:pt x="14" y="151"/>
                      </a:lnTo>
                      <a:lnTo>
                        <a:pt x="0" y="135"/>
                      </a:lnTo>
                      <a:lnTo>
                        <a:pt x="0" y="112"/>
                      </a:lnTo>
                      <a:lnTo>
                        <a:pt x="3" y="92"/>
                      </a:lnTo>
                      <a:lnTo>
                        <a:pt x="24" y="69"/>
                      </a:lnTo>
                      <a:lnTo>
                        <a:pt x="35" y="89"/>
                      </a:lnTo>
                      <a:lnTo>
                        <a:pt x="56" y="112"/>
                      </a:lnTo>
                      <a:lnTo>
                        <a:pt x="73" y="118"/>
                      </a:lnTo>
                      <a:lnTo>
                        <a:pt x="94" y="125"/>
                      </a:lnTo>
                      <a:lnTo>
                        <a:pt x="140" y="125"/>
                      </a:lnTo>
                      <a:lnTo>
                        <a:pt x="182" y="128"/>
                      </a:lnTo>
                      <a:lnTo>
                        <a:pt x="549" y="82"/>
                      </a:lnTo>
                      <a:lnTo>
                        <a:pt x="588" y="79"/>
                      </a:lnTo>
                      <a:lnTo>
                        <a:pt x="647" y="69"/>
                      </a:lnTo>
                      <a:lnTo>
                        <a:pt x="707" y="49"/>
                      </a:lnTo>
                      <a:lnTo>
                        <a:pt x="731" y="36"/>
                      </a:lnTo>
                      <a:lnTo>
                        <a:pt x="763" y="16"/>
                      </a:lnTo>
                      <a:lnTo>
                        <a:pt x="766" y="16"/>
                      </a:lnTo>
                      <a:lnTo>
                        <a:pt x="840" y="10"/>
                      </a:lnTo>
                      <a:lnTo>
                        <a:pt x="903" y="3"/>
                      </a:lnTo>
                      <a:lnTo>
                        <a:pt x="962"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665" name="Group 68"/>
              <p:cNvGrpSpPr>
                <a:grpSpLocks/>
              </p:cNvGrpSpPr>
              <p:nvPr/>
            </p:nvGrpSpPr>
            <p:grpSpPr bwMode="auto">
              <a:xfrm>
                <a:off x="2249" y="2781"/>
                <a:ext cx="379" cy="149"/>
                <a:chOff x="2249" y="2781"/>
                <a:chExt cx="379" cy="149"/>
              </a:xfrm>
            </p:grpSpPr>
            <p:grpSp>
              <p:nvGrpSpPr>
                <p:cNvPr id="3679" name="Group 69"/>
                <p:cNvGrpSpPr>
                  <a:grpSpLocks/>
                </p:cNvGrpSpPr>
                <p:nvPr/>
              </p:nvGrpSpPr>
              <p:grpSpPr bwMode="auto">
                <a:xfrm>
                  <a:off x="2249" y="2781"/>
                  <a:ext cx="379" cy="149"/>
                  <a:chOff x="2249" y="2781"/>
                  <a:chExt cx="379" cy="149"/>
                </a:xfrm>
              </p:grpSpPr>
              <p:grpSp>
                <p:nvGrpSpPr>
                  <p:cNvPr id="3681" name="Group 70"/>
                  <p:cNvGrpSpPr>
                    <a:grpSpLocks/>
                  </p:cNvGrpSpPr>
                  <p:nvPr/>
                </p:nvGrpSpPr>
                <p:grpSpPr bwMode="auto">
                  <a:xfrm>
                    <a:off x="2550" y="2781"/>
                    <a:ext cx="78" cy="106"/>
                    <a:chOff x="2550" y="2781"/>
                    <a:chExt cx="78" cy="106"/>
                  </a:xfrm>
                </p:grpSpPr>
                <p:sp>
                  <p:nvSpPr>
                    <p:cNvPr id="3683" name="Freeform 71"/>
                    <p:cNvSpPr>
                      <a:spLocks/>
                    </p:cNvSpPr>
                    <p:nvPr/>
                  </p:nvSpPr>
                  <p:spPr bwMode="auto">
                    <a:xfrm>
                      <a:off x="2550" y="2781"/>
                      <a:ext cx="78" cy="106"/>
                    </a:xfrm>
                    <a:custGeom>
                      <a:avLst/>
                      <a:gdLst>
                        <a:gd name="T0" fmla="*/ 45 w 78"/>
                        <a:gd name="T1" fmla="*/ 7 h 106"/>
                        <a:gd name="T2" fmla="*/ 66 w 78"/>
                        <a:gd name="T3" fmla="*/ 13 h 106"/>
                        <a:gd name="T4" fmla="*/ 73 w 78"/>
                        <a:gd name="T5" fmla="*/ 23 h 106"/>
                        <a:gd name="T6" fmla="*/ 77 w 78"/>
                        <a:gd name="T7" fmla="*/ 36 h 106"/>
                        <a:gd name="T8" fmla="*/ 77 w 78"/>
                        <a:gd name="T9" fmla="*/ 49 h 106"/>
                        <a:gd name="T10" fmla="*/ 77 w 78"/>
                        <a:gd name="T11" fmla="*/ 65 h 106"/>
                        <a:gd name="T12" fmla="*/ 73 w 78"/>
                        <a:gd name="T13" fmla="*/ 82 h 106"/>
                        <a:gd name="T14" fmla="*/ 0 w 78"/>
                        <a:gd name="T15" fmla="*/ 105 h 106"/>
                        <a:gd name="T16" fmla="*/ 7 w 78"/>
                        <a:gd name="T17" fmla="*/ 0 h 106"/>
                        <a:gd name="T18" fmla="*/ 45 w 78"/>
                        <a:gd name="T19" fmla="*/ 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6"/>
                        <a:gd name="T32" fmla="*/ 78 w 7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6">
                          <a:moveTo>
                            <a:pt x="45" y="7"/>
                          </a:moveTo>
                          <a:lnTo>
                            <a:pt x="66" y="13"/>
                          </a:lnTo>
                          <a:lnTo>
                            <a:pt x="73" y="23"/>
                          </a:lnTo>
                          <a:lnTo>
                            <a:pt x="77" y="36"/>
                          </a:lnTo>
                          <a:lnTo>
                            <a:pt x="77" y="49"/>
                          </a:lnTo>
                          <a:lnTo>
                            <a:pt x="77" y="65"/>
                          </a:lnTo>
                          <a:lnTo>
                            <a:pt x="73" y="82"/>
                          </a:lnTo>
                          <a:lnTo>
                            <a:pt x="0" y="105"/>
                          </a:lnTo>
                          <a:lnTo>
                            <a:pt x="7" y="0"/>
                          </a:lnTo>
                          <a:lnTo>
                            <a:pt x="45" y="7"/>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84" name="Freeform 72"/>
                    <p:cNvSpPr>
                      <a:spLocks/>
                    </p:cNvSpPr>
                    <p:nvPr/>
                  </p:nvSpPr>
                  <p:spPr bwMode="auto">
                    <a:xfrm>
                      <a:off x="2553" y="2824"/>
                      <a:ext cx="74" cy="24"/>
                    </a:xfrm>
                    <a:custGeom>
                      <a:avLst/>
                      <a:gdLst>
                        <a:gd name="T0" fmla="*/ 73 w 74"/>
                        <a:gd name="T1" fmla="*/ 0 h 24"/>
                        <a:gd name="T2" fmla="*/ 3 w 74"/>
                        <a:gd name="T3" fmla="*/ 0 h 24"/>
                        <a:gd name="T4" fmla="*/ 0 w 74"/>
                        <a:gd name="T5" fmla="*/ 23 h 24"/>
                        <a:gd name="T6" fmla="*/ 73 w 74"/>
                        <a:gd name="T7" fmla="*/ 13 h 24"/>
                        <a:gd name="T8" fmla="*/ 73 w 74"/>
                        <a:gd name="T9" fmla="*/ 6 h 24"/>
                        <a:gd name="T10" fmla="*/ 73 w 74"/>
                        <a:gd name="T11" fmla="*/ 0 h 24"/>
                        <a:gd name="T12" fmla="*/ 0 60000 65536"/>
                        <a:gd name="T13" fmla="*/ 0 60000 65536"/>
                        <a:gd name="T14" fmla="*/ 0 60000 65536"/>
                        <a:gd name="T15" fmla="*/ 0 60000 65536"/>
                        <a:gd name="T16" fmla="*/ 0 60000 65536"/>
                        <a:gd name="T17" fmla="*/ 0 60000 65536"/>
                        <a:gd name="T18" fmla="*/ 0 w 74"/>
                        <a:gd name="T19" fmla="*/ 0 h 24"/>
                        <a:gd name="T20" fmla="*/ 74 w 7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4" h="24">
                          <a:moveTo>
                            <a:pt x="73" y="0"/>
                          </a:moveTo>
                          <a:lnTo>
                            <a:pt x="3" y="0"/>
                          </a:lnTo>
                          <a:lnTo>
                            <a:pt x="0" y="23"/>
                          </a:lnTo>
                          <a:lnTo>
                            <a:pt x="73" y="13"/>
                          </a:lnTo>
                          <a:lnTo>
                            <a:pt x="73" y="6"/>
                          </a:lnTo>
                          <a:lnTo>
                            <a:pt x="7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85" name="Freeform 73"/>
                    <p:cNvSpPr>
                      <a:spLocks/>
                    </p:cNvSpPr>
                    <p:nvPr/>
                  </p:nvSpPr>
                  <p:spPr bwMode="auto">
                    <a:xfrm>
                      <a:off x="2550" y="2860"/>
                      <a:ext cx="78" cy="27"/>
                    </a:xfrm>
                    <a:custGeom>
                      <a:avLst/>
                      <a:gdLst>
                        <a:gd name="T0" fmla="*/ 77 w 78"/>
                        <a:gd name="T1" fmla="*/ 0 h 27"/>
                        <a:gd name="T2" fmla="*/ 0 w 78"/>
                        <a:gd name="T3" fmla="*/ 10 h 27"/>
                        <a:gd name="T4" fmla="*/ 3 w 78"/>
                        <a:gd name="T5" fmla="*/ 19 h 27"/>
                        <a:gd name="T6" fmla="*/ 0 w 78"/>
                        <a:gd name="T7" fmla="*/ 26 h 27"/>
                        <a:gd name="T8" fmla="*/ 73 w 78"/>
                        <a:gd name="T9" fmla="*/ 10 h 27"/>
                        <a:gd name="T10" fmla="*/ 77 w 78"/>
                        <a:gd name="T11" fmla="*/ 0 h 27"/>
                        <a:gd name="T12" fmla="*/ 0 60000 65536"/>
                        <a:gd name="T13" fmla="*/ 0 60000 65536"/>
                        <a:gd name="T14" fmla="*/ 0 60000 65536"/>
                        <a:gd name="T15" fmla="*/ 0 60000 65536"/>
                        <a:gd name="T16" fmla="*/ 0 60000 65536"/>
                        <a:gd name="T17" fmla="*/ 0 60000 65536"/>
                        <a:gd name="T18" fmla="*/ 0 w 78"/>
                        <a:gd name="T19" fmla="*/ 0 h 27"/>
                        <a:gd name="T20" fmla="*/ 78 w 7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8" h="27">
                          <a:moveTo>
                            <a:pt x="77" y="0"/>
                          </a:moveTo>
                          <a:lnTo>
                            <a:pt x="0" y="10"/>
                          </a:lnTo>
                          <a:lnTo>
                            <a:pt x="3" y="19"/>
                          </a:lnTo>
                          <a:lnTo>
                            <a:pt x="0" y="26"/>
                          </a:lnTo>
                          <a:lnTo>
                            <a:pt x="73" y="10"/>
                          </a:lnTo>
                          <a:lnTo>
                            <a:pt x="77"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682" name="Freeform 74"/>
                  <p:cNvSpPr>
                    <a:spLocks/>
                  </p:cNvSpPr>
                  <p:nvPr/>
                </p:nvSpPr>
                <p:spPr bwMode="auto">
                  <a:xfrm>
                    <a:off x="2249" y="2784"/>
                    <a:ext cx="309" cy="146"/>
                  </a:xfrm>
                  <a:custGeom>
                    <a:avLst/>
                    <a:gdLst>
                      <a:gd name="T0" fmla="*/ 308 w 309"/>
                      <a:gd name="T1" fmla="*/ 0 h 146"/>
                      <a:gd name="T2" fmla="*/ 304 w 309"/>
                      <a:gd name="T3" fmla="*/ 62 h 146"/>
                      <a:gd name="T4" fmla="*/ 304 w 309"/>
                      <a:gd name="T5" fmla="*/ 86 h 146"/>
                      <a:gd name="T6" fmla="*/ 304 w 309"/>
                      <a:gd name="T7" fmla="*/ 99 h 146"/>
                      <a:gd name="T8" fmla="*/ 301 w 309"/>
                      <a:gd name="T9" fmla="*/ 112 h 146"/>
                      <a:gd name="T10" fmla="*/ 269 w 309"/>
                      <a:gd name="T11" fmla="*/ 125 h 146"/>
                      <a:gd name="T12" fmla="*/ 241 w 309"/>
                      <a:gd name="T13" fmla="*/ 132 h 146"/>
                      <a:gd name="T14" fmla="*/ 217 w 309"/>
                      <a:gd name="T15" fmla="*/ 138 h 146"/>
                      <a:gd name="T16" fmla="*/ 161 w 309"/>
                      <a:gd name="T17" fmla="*/ 145 h 146"/>
                      <a:gd name="T18" fmla="*/ 101 w 309"/>
                      <a:gd name="T19" fmla="*/ 145 h 146"/>
                      <a:gd name="T20" fmla="*/ 56 w 309"/>
                      <a:gd name="T21" fmla="*/ 138 h 146"/>
                      <a:gd name="T22" fmla="*/ 31 w 309"/>
                      <a:gd name="T23" fmla="*/ 135 h 146"/>
                      <a:gd name="T24" fmla="*/ 14 w 309"/>
                      <a:gd name="T25" fmla="*/ 128 h 146"/>
                      <a:gd name="T26" fmla="*/ 3 w 309"/>
                      <a:gd name="T27" fmla="*/ 118 h 146"/>
                      <a:gd name="T28" fmla="*/ 3 w 309"/>
                      <a:gd name="T29" fmla="*/ 102 h 146"/>
                      <a:gd name="T30" fmla="*/ 0 w 309"/>
                      <a:gd name="T31" fmla="*/ 69 h 146"/>
                      <a:gd name="T32" fmla="*/ 0 w 309"/>
                      <a:gd name="T33" fmla="*/ 33 h 146"/>
                      <a:gd name="T34" fmla="*/ 0 w 309"/>
                      <a:gd name="T35" fmla="*/ 23 h 146"/>
                      <a:gd name="T36" fmla="*/ 101 w 309"/>
                      <a:gd name="T37" fmla="*/ 36 h 146"/>
                      <a:gd name="T38" fmla="*/ 185 w 309"/>
                      <a:gd name="T39" fmla="*/ 33 h 146"/>
                      <a:gd name="T40" fmla="*/ 255 w 309"/>
                      <a:gd name="T41" fmla="*/ 20 h 146"/>
                      <a:gd name="T42" fmla="*/ 308 w 309"/>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146"/>
                      <a:gd name="T68" fmla="*/ 309 w 309"/>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146">
                        <a:moveTo>
                          <a:pt x="308" y="0"/>
                        </a:moveTo>
                        <a:lnTo>
                          <a:pt x="304" y="62"/>
                        </a:lnTo>
                        <a:lnTo>
                          <a:pt x="304" y="86"/>
                        </a:lnTo>
                        <a:lnTo>
                          <a:pt x="304" y="99"/>
                        </a:lnTo>
                        <a:lnTo>
                          <a:pt x="301" y="112"/>
                        </a:lnTo>
                        <a:lnTo>
                          <a:pt x="269" y="125"/>
                        </a:lnTo>
                        <a:lnTo>
                          <a:pt x="241" y="132"/>
                        </a:lnTo>
                        <a:lnTo>
                          <a:pt x="217" y="138"/>
                        </a:lnTo>
                        <a:lnTo>
                          <a:pt x="161" y="145"/>
                        </a:lnTo>
                        <a:lnTo>
                          <a:pt x="101" y="145"/>
                        </a:lnTo>
                        <a:lnTo>
                          <a:pt x="56" y="138"/>
                        </a:lnTo>
                        <a:lnTo>
                          <a:pt x="31" y="135"/>
                        </a:lnTo>
                        <a:lnTo>
                          <a:pt x="14" y="128"/>
                        </a:lnTo>
                        <a:lnTo>
                          <a:pt x="3" y="118"/>
                        </a:lnTo>
                        <a:lnTo>
                          <a:pt x="3" y="102"/>
                        </a:lnTo>
                        <a:lnTo>
                          <a:pt x="0" y="69"/>
                        </a:lnTo>
                        <a:lnTo>
                          <a:pt x="0" y="33"/>
                        </a:lnTo>
                        <a:lnTo>
                          <a:pt x="0" y="23"/>
                        </a:lnTo>
                        <a:lnTo>
                          <a:pt x="101" y="36"/>
                        </a:lnTo>
                        <a:lnTo>
                          <a:pt x="185" y="33"/>
                        </a:lnTo>
                        <a:lnTo>
                          <a:pt x="255" y="20"/>
                        </a:lnTo>
                        <a:lnTo>
                          <a:pt x="308"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680" name="Freeform 75"/>
                <p:cNvSpPr>
                  <a:spLocks/>
                </p:cNvSpPr>
                <p:nvPr/>
              </p:nvSpPr>
              <p:spPr bwMode="auto">
                <a:xfrm>
                  <a:off x="2249" y="2807"/>
                  <a:ext cx="309" cy="123"/>
                </a:xfrm>
                <a:custGeom>
                  <a:avLst/>
                  <a:gdLst>
                    <a:gd name="T0" fmla="*/ 31 w 309"/>
                    <a:gd name="T1" fmla="*/ 3 h 123"/>
                    <a:gd name="T2" fmla="*/ 38 w 309"/>
                    <a:gd name="T3" fmla="*/ 20 h 123"/>
                    <a:gd name="T4" fmla="*/ 45 w 309"/>
                    <a:gd name="T5" fmla="*/ 33 h 123"/>
                    <a:gd name="T6" fmla="*/ 56 w 309"/>
                    <a:gd name="T7" fmla="*/ 49 h 123"/>
                    <a:gd name="T8" fmla="*/ 63 w 309"/>
                    <a:gd name="T9" fmla="*/ 59 h 123"/>
                    <a:gd name="T10" fmla="*/ 77 w 309"/>
                    <a:gd name="T11" fmla="*/ 72 h 123"/>
                    <a:gd name="T12" fmla="*/ 91 w 309"/>
                    <a:gd name="T13" fmla="*/ 82 h 123"/>
                    <a:gd name="T14" fmla="*/ 108 w 309"/>
                    <a:gd name="T15" fmla="*/ 89 h 123"/>
                    <a:gd name="T16" fmla="*/ 136 w 309"/>
                    <a:gd name="T17" fmla="*/ 92 h 123"/>
                    <a:gd name="T18" fmla="*/ 175 w 309"/>
                    <a:gd name="T19" fmla="*/ 92 h 123"/>
                    <a:gd name="T20" fmla="*/ 238 w 309"/>
                    <a:gd name="T21" fmla="*/ 89 h 123"/>
                    <a:gd name="T22" fmla="*/ 308 w 309"/>
                    <a:gd name="T23" fmla="*/ 79 h 123"/>
                    <a:gd name="T24" fmla="*/ 304 w 309"/>
                    <a:gd name="T25" fmla="*/ 92 h 123"/>
                    <a:gd name="T26" fmla="*/ 276 w 309"/>
                    <a:gd name="T27" fmla="*/ 99 h 123"/>
                    <a:gd name="T28" fmla="*/ 252 w 309"/>
                    <a:gd name="T29" fmla="*/ 109 h 123"/>
                    <a:gd name="T30" fmla="*/ 231 w 309"/>
                    <a:gd name="T31" fmla="*/ 112 h 123"/>
                    <a:gd name="T32" fmla="*/ 206 w 309"/>
                    <a:gd name="T33" fmla="*/ 115 h 123"/>
                    <a:gd name="T34" fmla="*/ 178 w 309"/>
                    <a:gd name="T35" fmla="*/ 118 h 123"/>
                    <a:gd name="T36" fmla="*/ 140 w 309"/>
                    <a:gd name="T37" fmla="*/ 122 h 123"/>
                    <a:gd name="T38" fmla="*/ 101 w 309"/>
                    <a:gd name="T39" fmla="*/ 122 h 123"/>
                    <a:gd name="T40" fmla="*/ 80 w 309"/>
                    <a:gd name="T41" fmla="*/ 118 h 123"/>
                    <a:gd name="T42" fmla="*/ 56 w 309"/>
                    <a:gd name="T43" fmla="*/ 115 h 123"/>
                    <a:gd name="T44" fmla="*/ 35 w 309"/>
                    <a:gd name="T45" fmla="*/ 109 h 123"/>
                    <a:gd name="T46" fmla="*/ 21 w 309"/>
                    <a:gd name="T47" fmla="*/ 105 h 123"/>
                    <a:gd name="T48" fmla="*/ 7 w 309"/>
                    <a:gd name="T49" fmla="*/ 99 h 123"/>
                    <a:gd name="T50" fmla="*/ 3 w 309"/>
                    <a:gd name="T51" fmla="*/ 89 h 123"/>
                    <a:gd name="T52" fmla="*/ 3 w 309"/>
                    <a:gd name="T53" fmla="*/ 79 h 123"/>
                    <a:gd name="T54" fmla="*/ 0 w 309"/>
                    <a:gd name="T55" fmla="*/ 0 h 123"/>
                    <a:gd name="T56" fmla="*/ 31 w 309"/>
                    <a:gd name="T57" fmla="*/ 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23"/>
                    <a:gd name="T89" fmla="*/ 309 w 30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23">
                      <a:moveTo>
                        <a:pt x="31" y="3"/>
                      </a:moveTo>
                      <a:lnTo>
                        <a:pt x="38" y="20"/>
                      </a:lnTo>
                      <a:lnTo>
                        <a:pt x="45" y="33"/>
                      </a:lnTo>
                      <a:lnTo>
                        <a:pt x="56" y="49"/>
                      </a:lnTo>
                      <a:lnTo>
                        <a:pt x="63" y="59"/>
                      </a:lnTo>
                      <a:lnTo>
                        <a:pt x="77" y="72"/>
                      </a:lnTo>
                      <a:lnTo>
                        <a:pt x="91" y="82"/>
                      </a:lnTo>
                      <a:lnTo>
                        <a:pt x="108" y="89"/>
                      </a:lnTo>
                      <a:lnTo>
                        <a:pt x="136" y="92"/>
                      </a:lnTo>
                      <a:lnTo>
                        <a:pt x="175" y="92"/>
                      </a:lnTo>
                      <a:lnTo>
                        <a:pt x="238" y="89"/>
                      </a:lnTo>
                      <a:lnTo>
                        <a:pt x="308" y="79"/>
                      </a:lnTo>
                      <a:lnTo>
                        <a:pt x="304" y="92"/>
                      </a:lnTo>
                      <a:lnTo>
                        <a:pt x="276" y="99"/>
                      </a:lnTo>
                      <a:lnTo>
                        <a:pt x="252" y="109"/>
                      </a:lnTo>
                      <a:lnTo>
                        <a:pt x="231" y="112"/>
                      </a:lnTo>
                      <a:lnTo>
                        <a:pt x="206" y="115"/>
                      </a:lnTo>
                      <a:lnTo>
                        <a:pt x="178" y="118"/>
                      </a:lnTo>
                      <a:lnTo>
                        <a:pt x="140" y="122"/>
                      </a:lnTo>
                      <a:lnTo>
                        <a:pt x="101" y="122"/>
                      </a:lnTo>
                      <a:lnTo>
                        <a:pt x="80" y="118"/>
                      </a:lnTo>
                      <a:lnTo>
                        <a:pt x="56" y="115"/>
                      </a:lnTo>
                      <a:lnTo>
                        <a:pt x="35" y="109"/>
                      </a:lnTo>
                      <a:lnTo>
                        <a:pt x="21" y="105"/>
                      </a:lnTo>
                      <a:lnTo>
                        <a:pt x="7" y="99"/>
                      </a:lnTo>
                      <a:lnTo>
                        <a:pt x="3" y="89"/>
                      </a:lnTo>
                      <a:lnTo>
                        <a:pt x="3" y="79"/>
                      </a:lnTo>
                      <a:lnTo>
                        <a:pt x="0" y="0"/>
                      </a:lnTo>
                      <a:lnTo>
                        <a:pt x="31" y="3"/>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666" name="Group 76"/>
              <p:cNvGrpSpPr>
                <a:grpSpLocks/>
              </p:cNvGrpSpPr>
              <p:nvPr/>
            </p:nvGrpSpPr>
            <p:grpSpPr bwMode="auto">
              <a:xfrm>
                <a:off x="2207" y="2562"/>
                <a:ext cx="459" cy="259"/>
                <a:chOff x="2207" y="2562"/>
                <a:chExt cx="459" cy="259"/>
              </a:xfrm>
            </p:grpSpPr>
            <p:grpSp>
              <p:nvGrpSpPr>
                <p:cNvPr id="3667" name="Group 77"/>
                <p:cNvGrpSpPr>
                  <a:grpSpLocks/>
                </p:cNvGrpSpPr>
                <p:nvPr/>
              </p:nvGrpSpPr>
              <p:grpSpPr bwMode="auto">
                <a:xfrm>
                  <a:off x="2578" y="2621"/>
                  <a:ext cx="88" cy="146"/>
                  <a:chOff x="2578" y="2621"/>
                  <a:chExt cx="88" cy="146"/>
                </a:xfrm>
              </p:grpSpPr>
              <p:sp>
                <p:nvSpPr>
                  <p:cNvPr id="3675" name="Freeform 78"/>
                  <p:cNvSpPr>
                    <a:spLocks/>
                  </p:cNvSpPr>
                  <p:nvPr/>
                </p:nvSpPr>
                <p:spPr bwMode="auto">
                  <a:xfrm>
                    <a:off x="2578" y="2621"/>
                    <a:ext cx="88" cy="146"/>
                  </a:xfrm>
                  <a:custGeom>
                    <a:avLst/>
                    <a:gdLst>
                      <a:gd name="T0" fmla="*/ 80 w 88"/>
                      <a:gd name="T1" fmla="*/ 33 h 146"/>
                      <a:gd name="T2" fmla="*/ 77 w 88"/>
                      <a:gd name="T3" fmla="*/ 23 h 146"/>
                      <a:gd name="T4" fmla="*/ 7 w 88"/>
                      <a:gd name="T5" fmla="*/ 0 h 146"/>
                      <a:gd name="T6" fmla="*/ 0 w 88"/>
                      <a:gd name="T7" fmla="*/ 145 h 146"/>
                      <a:gd name="T8" fmla="*/ 84 w 88"/>
                      <a:gd name="T9" fmla="*/ 109 h 146"/>
                      <a:gd name="T10" fmla="*/ 87 w 88"/>
                      <a:gd name="T11" fmla="*/ 82 h 146"/>
                      <a:gd name="T12" fmla="*/ 87 w 88"/>
                      <a:gd name="T13" fmla="*/ 69 h 146"/>
                      <a:gd name="T14" fmla="*/ 84 w 88"/>
                      <a:gd name="T15" fmla="*/ 49 h 146"/>
                      <a:gd name="T16" fmla="*/ 80 w 88"/>
                      <a:gd name="T17" fmla="*/ 33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46"/>
                      <a:gd name="T29" fmla="*/ 88 w 8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46">
                        <a:moveTo>
                          <a:pt x="80" y="33"/>
                        </a:moveTo>
                        <a:lnTo>
                          <a:pt x="77" y="23"/>
                        </a:lnTo>
                        <a:lnTo>
                          <a:pt x="7" y="0"/>
                        </a:lnTo>
                        <a:lnTo>
                          <a:pt x="0" y="145"/>
                        </a:lnTo>
                        <a:lnTo>
                          <a:pt x="84" y="109"/>
                        </a:lnTo>
                        <a:lnTo>
                          <a:pt x="87" y="82"/>
                        </a:lnTo>
                        <a:lnTo>
                          <a:pt x="87" y="69"/>
                        </a:lnTo>
                        <a:lnTo>
                          <a:pt x="84" y="49"/>
                        </a:lnTo>
                        <a:lnTo>
                          <a:pt x="80" y="3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76" name="Freeform 79"/>
                  <p:cNvSpPr>
                    <a:spLocks/>
                  </p:cNvSpPr>
                  <p:nvPr/>
                </p:nvSpPr>
                <p:spPr bwMode="auto">
                  <a:xfrm>
                    <a:off x="2585" y="2651"/>
                    <a:ext cx="81" cy="86"/>
                  </a:xfrm>
                  <a:custGeom>
                    <a:avLst/>
                    <a:gdLst>
                      <a:gd name="T0" fmla="*/ 77 w 81"/>
                      <a:gd name="T1" fmla="*/ 20 h 86"/>
                      <a:gd name="T2" fmla="*/ 77 w 81"/>
                      <a:gd name="T3" fmla="*/ 13 h 86"/>
                      <a:gd name="T4" fmla="*/ 0 w 81"/>
                      <a:gd name="T5" fmla="*/ 0 h 86"/>
                      <a:gd name="T6" fmla="*/ 3 w 81"/>
                      <a:gd name="T7" fmla="*/ 39 h 86"/>
                      <a:gd name="T8" fmla="*/ 3 w 81"/>
                      <a:gd name="T9" fmla="*/ 62 h 86"/>
                      <a:gd name="T10" fmla="*/ 0 w 81"/>
                      <a:gd name="T11" fmla="*/ 85 h 86"/>
                      <a:gd name="T12" fmla="*/ 77 w 81"/>
                      <a:gd name="T13" fmla="*/ 65 h 86"/>
                      <a:gd name="T14" fmla="*/ 80 w 81"/>
                      <a:gd name="T15" fmla="*/ 52 h 86"/>
                      <a:gd name="T16" fmla="*/ 80 w 81"/>
                      <a:gd name="T17" fmla="*/ 36 h 86"/>
                      <a:gd name="T18" fmla="*/ 77 w 81"/>
                      <a:gd name="T19" fmla="*/ 2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6"/>
                      <a:gd name="T32" fmla="*/ 81 w 8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6">
                        <a:moveTo>
                          <a:pt x="77" y="20"/>
                        </a:moveTo>
                        <a:lnTo>
                          <a:pt x="77" y="13"/>
                        </a:lnTo>
                        <a:lnTo>
                          <a:pt x="0" y="0"/>
                        </a:lnTo>
                        <a:lnTo>
                          <a:pt x="3" y="39"/>
                        </a:lnTo>
                        <a:lnTo>
                          <a:pt x="3" y="62"/>
                        </a:lnTo>
                        <a:lnTo>
                          <a:pt x="0" y="85"/>
                        </a:lnTo>
                        <a:lnTo>
                          <a:pt x="77" y="65"/>
                        </a:lnTo>
                        <a:lnTo>
                          <a:pt x="80" y="52"/>
                        </a:lnTo>
                        <a:lnTo>
                          <a:pt x="80" y="36"/>
                        </a:lnTo>
                        <a:lnTo>
                          <a:pt x="77" y="2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77" name="Freeform 80"/>
                  <p:cNvSpPr>
                    <a:spLocks/>
                  </p:cNvSpPr>
                  <p:nvPr/>
                </p:nvSpPr>
                <p:spPr bwMode="auto">
                  <a:xfrm>
                    <a:off x="2585" y="2670"/>
                    <a:ext cx="81" cy="25"/>
                  </a:xfrm>
                  <a:custGeom>
                    <a:avLst/>
                    <a:gdLst>
                      <a:gd name="T0" fmla="*/ 80 w 81"/>
                      <a:gd name="T1" fmla="*/ 7 h 25"/>
                      <a:gd name="T2" fmla="*/ 0 w 81"/>
                      <a:gd name="T3" fmla="*/ 0 h 25"/>
                      <a:gd name="T4" fmla="*/ 0 w 81"/>
                      <a:gd name="T5" fmla="*/ 24 h 25"/>
                      <a:gd name="T6" fmla="*/ 80 w 81"/>
                      <a:gd name="T7" fmla="*/ 24 h 25"/>
                      <a:gd name="T8" fmla="*/ 80 w 81"/>
                      <a:gd name="T9" fmla="*/ 13 h 25"/>
                      <a:gd name="T10" fmla="*/ 80 w 81"/>
                      <a:gd name="T11" fmla="*/ 7 h 25"/>
                      <a:gd name="T12" fmla="*/ 0 60000 65536"/>
                      <a:gd name="T13" fmla="*/ 0 60000 65536"/>
                      <a:gd name="T14" fmla="*/ 0 60000 65536"/>
                      <a:gd name="T15" fmla="*/ 0 60000 65536"/>
                      <a:gd name="T16" fmla="*/ 0 60000 65536"/>
                      <a:gd name="T17" fmla="*/ 0 60000 65536"/>
                      <a:gd name="T18" fmla="*/ 0 w 81"/>
                      <a:gd name="T19" fmla="*/ 0 h 25"/>
                      <a:gd name="T20" fmla="*/ 81 w 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1" h="25">
                        <a:moveTo>
                          <a:pt x="80" y="7"/>
                        </a:moveTo>
                        <a:lnTo>
                          <a:pt x="0" y="0"/>
                        </a:lnTo>
                        <a:lnTo>
                          <a:pt x="0" y="24"/>
                        </a:lnTo>
                        <a:lnTo>
                          <a:pt x="80" y="24"/>
                        </a:lnTo>
                        <a:lnTo>
                          <a:pt x="80" y="13"/>
                        </a:lnTo>
                        <a:lnTo>
                          <a:pt x="8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78" name="Freeform 81"/>
                  <p:cNvSpPr>
                    <a:spLocks/>
                  </p:cNvSpPr>
                  <p:nvPr/>
                </p:nvSpPr>
                <p:spPr bwMode="auto">
                  <a:xfrm>
                    <a:off x="2582" y="2723"/>
                    <a:ext cx="81" cy="44"/>
                  </a:xfrm>
                  <a:custGeom>
                    <a:avLst/>
                    <a:gdLst>
                      <a:gd name="T0" fmla="*/ 80 w 81"/>
                      <a:gd name="T1" fmla="*/ 0 h 44"/>
                      <a:gd name="T2" fmla="*/ 3 w 81"/>
                      <a:gd name="T3" fmla="*/ 16 h 44"/>
                      <a:gd name="T4" fmla="*/ 0 w 81"/>
                      <a:gd name="T5" fmla="*/ 43 h 44"/>
                      <a:gd name="T6" fmla="*/ 77 w 81"/>
                      <a:gd name="T7" fmla="*/ 13 h 44"/>
                      <a:gd name="T8" fmla="*/ 80 w 81"/>
                      <a:gd name="T9" fmla="*/ 0 h 44"/>
                      <a:gd name="T10" fmla="*/ 0 60000 65536"/>
                      <a:gd name="T11" fmla="*/ 0 60000 65536"/>
                      <a:gd name="T12" fmla="*/ 0 60000 65536"/>
                      <a:gd name="T13" fmla="*/ 0 60000 65536"/>
                      <a:gd name="T14" fmla="*/ 0 60000 65536"/>
                      <a:gd name="T15" fmla="*/ 0 w 81"/>
                      <a:gd name="T16" fmla="*/ 0 h 44"/>
                      <a:gd name="T17" fmla="*/ 81 w 81"/>
                      <a:gd name="T18" fmla="*/ 44 h 44"/>
                    </a:gdLst>
                    <a:ahLst/>
                    <a:cxnLst>
                      <a:cxn ang="T10">
                        <a:pos x="T0" y="T1"/>
                      </a:cxn>
                      <a:cxn ang="T11">
                        <a:pos x="T2" y="T3"/>
                      </a:cxn>
                      <a:cxn ang="T12">
                        <a:pos x="T4" y="T5"/>
                      </a:cxn>
                      <a:cxn ang="T13">
                        <a:pos x="T6" y="T7"/>
                      </a:cxn>
                      <a:cxn ang="T14">
                        <a:pos x="T8" y="T9"/>
                      </a:cxn>
                    </a:cxnLst>
                    <a:rect l="T15" t="T16" r="T17" b="T18"/>
                    <a:pathLst>
                      <a:path w="81" h="44">
                        <a:moveTo>
                          <a:pt x="80" y="0"/>
                        </a:moveTo>
                        <a:lnTo>
                          <a:pt x="3" y="16"/>
                        </a:lnTo>
                        <a:lnTo>
                          <a:pt x="0" y="43"/>
                        </a:lnTo>
                        <a:lnTo>
                          <a:pt x="77" y="13"/>
                        </a:lnTo>
                        <a:lnTo>
                          <a:pt x="80"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668" name="Group 82"/>
                <p:cNvGrpSpPr>
                  <a:grpSpLocks/>
                </p:cNvGrpSpPr>
                <p:nvPr/>
              </p:nvGrpSpPr>
              <p:grpSpPr bwMode="auto">
                <a:xfrm>
                  <a:off x="2207" y="2562"/>
                  <a:ext cx="379" cy="259"/>
                  <a:chOff x="2207" y="2562"/>
                  <a:chExt cx="379" cy="259"/>
                </a:xfrm>
              </p:grpSpPr>
              <p:sp>
                <p:nvSpPr>
                  <p:cNvPr id="3669" name="Freeform 83"/>
                  <p:cNvSpPr>
                    <a:spLocks/>
                  </p:cNvSpPr>
                  <p:nvPr/>
                </p:nvSpPr>
                <p:spPr bwMode="auto">
                  <a:xfrm>
                    <a:off x="2207" y="2562"/>
                    <a:ext cx="379" cy="250"/>
                  </a:xfrm>
                  <a:custGeom>
                    <a:avLst/>
                    <a:gdLst>
                      <a:gd name="T0" fmla="*/ 368 w 379"/>
                      <a:gd name="T1" fmla="*/ 33 h 250"/>
                      <a:gd name="T2" fmla="*/ 347 w 379"/>
                      <a:gd name="T3" fmla="*/ 23 h 250"/>
                      <a:gd name="T4" fmla="*/ 319 w 379"/>
                      <a:gd name="T5" fmla="*/ 13 h 250"/>
                      <a:gd name="T6" fmla="*/ 291 w 379"/>
                      <a:gd name="T7" fmla="*/ 7 h 250"/>
                      <a:gd name="T8" fmla="*/ 259 w 379"/>
                      <a:gd name="T9" fmla="*/ 7 h 250"/>
                      <a:gd name="T10" fmla="*/ 207 w 379"/>
                      <a:gd name="T11" fmla="*/ 0 h 250"/>
                      <a:gd name="T12" fmla="*/ 144 w 379"/>
                      <a:gd name="T13" fmla="*/ 0 h 250"/>
                      <a:gd name="T14" fmla="*/ 74 w 379"/>
                      <a:gd name="T15" fmla="*/ 0 h 250"/>
                      <a:gd name="T16" fmla="*/ 49 w 379"/>
                      <a:gd name="T17" fmla="*/ 3 h 250"/>
                      <a:gd name="T18" fmla="*/ 28 w 379"/>
                      <a:gd name="T19" fmla="*/ 7 h 250"/>
                      <a:gd name="T20" fmla="*/ 14 w 379"/>
                      <a:gd name="T21" fmla="*/ 13 h 250"/>
                      <a:gd name="T22" fmla="*/ 7 w 379"/>
                      <a:gd name="T23" fmla="*/ 20 h 250"/>
                      <a:gd name="T24" fmla="*/ 4 w 379"/>
                      <a:gd name="T25" fmla="*/ 26 h 250"/>
                      <a:gd name="T26" fmla="*/ 0 w 379"/>
                      <a:gd name="T27" fmla="*/ 36 h 250"/>
                      <a:gd name="T28" fmla="*/ 0 w 379"/>
                      <a:gd name="T29" fmla="*/ 49 h 250"/>
                      <a:gd name="T30" fmla="*/ 4 w 379"/>
                      <a:gd name="T31" fmla="*/ 121 h 250"/>
                      <a:gd name="T32" fmla="*/ 7 w 379"/>
                      <a:gd name="T33" fmla="*/ 203 h 250"/>
                      <a:gd name="T34" fmla="*/ 7 w 379"/>
                      <a:gd name="T35" fmla="*/ 213 h 250"/>
                      <a:gd name="T36" fmla="*/ 11 w 379"/>
                      <a:gd name="T37" fmla="*/ 223 h 250"/>
                      <a:gd name="T38" fmla="*/ 18 w 379"/>
                      <a:gd name="T39" fmla="*/ 232 h 250"/>
                      <a:gd name="T40" fmla="*/ 25 w 379"/>
                      <a:gd name="T41" fmla="*/ 236 h 250"/>
                      <a:gd name="T42" fmla="*/ 46 w 379"/>
                      <a:gd name="T43" fmla="*/ 239 h 250"/>
                      <a:gd name="T44" fmla="*/ 81 w 379"/>
                      <a:gd name="T45" fmla="*/ 242 h 250"/>
                      <a:gd name="T46" fmla="*/ 112 w 379"/>
                      <a:gd name="T47" fmla="*/ 245 h 250"/>
                      <a:gd name="T48" fmla="*/ 158 w 379"/>
                      <a:gd name="T49" fmla="*/ 249 h 250"/>
                      <a:gd name="T50" fmla="*/ 193 w 379"/>
                      <a:gd name="T51" fmla="*/ 249 h 250"/>
                      <a:gd name="T52" fmla="*/ 228 w 379"/>
                      <a:gd name="T53" fmla="*/ 245 h 250"/>
                      <a:gd name="T54" fmla="*/ 256 w 379"/>
                      <a:gd name="T55" fmla="*/ 242 h 250"/>
                      <a:gd name="T56" fmla="*/ 277 w 379"/>
                      <a:gd name="T57" fmla="*/ 239 h 250"/>
                      <a:gd name="T58" fmla="*/ 298 w 379"/>
                      <a:gd name="T59" fmla="*/ 232 h 250"/>
                      <a:gd name="T60" fmla="*/ 322 w 379"/>
                      <a:gd name="T61" fmla="*/ 229 h 250"/>
                      <a:gd name="T62" fmla="*/ 350 w 379"/>
                      <a:gd name="T63" fmla="*/ 219 h 250"/>
                      <a:gd name="T64" fmla="*/ 368 w 379"/>
                      <a:gd name="T65" fmla="*/ 213 h 250"/>
                      <a:gd name="T66" fmla="*/ 371 w 379"/>
                      <a:gd name="T67" fmla="*/ 196 h 250"/>
                      <a:gd name="T68" fmla="*/ 375 w 379"/>
                      <a:gd name="T69" fmla="*/ 170 h 250"/>
                      <a:gd name="T70" fmla="*/ 378 w 379"/>
                      <a:gd name="T71" fmla="*/ 141 h 250"/>
                      <a:gd name="T72" fmla="*/ 378 w 379"/>
                      <a:gd name="T73" fmla="*/ 105 h 250"/>
                      <a:gd name="T74" fmla="*/ 375 w 379"/>
                      <a:gd name="T75" fmla="*/ 69 h 250"/>
                      <a:gd name="T76" fmla="*/ 368 w 379"/>
                      <a:gd name="T77" fmla="*/ 3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9"/>
                      <a:gd name="T118" fmla="*/ 0 h 250"/>
                      <a:gd name="T119" fmla="*/ 379 w 379"/>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9" h="250">
                        <a:moveTo>
                          <a:pt x="368" y="33"/>
                        </a:moveTo>
                        <a:lnTo>
                          <a:pt x="347" y="23"/>
                        </a:lnTo>
                        <a:lnTo>
                          <a:pt x="319" y="13"/>
                        </a:lnTo>
                        <a:lnTo>
                          <a:pt x="291" y="7"/>
                        </a:lnTo>
                        <a:lnTo>
                          <a:pt x="259" y="7"/>
                        </a:lnTo>
                        <a:lnTo>
                          <a:pt x="207" y="0"/>
                        </a:lnTo>
                        <a:lnTo>
                          <a:pt x="144" y="0"/>
                        </a:lnTo>
                        <a:lnTo>
                          <a:pt x="74" y="0"/>
                        </a:lnTo>
                        <a:lnTo>
                          <a:pt x="49" y="3"/>
                        </a:lnTo>
                        <a:lnTo>
                          <a:pt x="28" y="7"/>
                        </a:lnTo>
                        <a:lnTo>
                          <a:pt x="14" y="13"/>
                        </a:lnTo>
                        <a:lnTo>
                          <a:pt x="7" y="20"/>
                        </a:lnTo>
                        <a:lnTo>
                          <a:pt x="4" y="26"/>
                        </a:lnTo>
                        <a:lnTo>
                          <a:pt x="0" y="36"/>
                        </a:lnTo>
                        <a:lnTo>
                          <a:pt x="0" y="49"/>
                        </a:lnTo>
                        <a:lnTo>
                          <a:pt x="4" y="121"/>
                        </a:lnTo>
                        <a:lnTo>
                          <a:pt x="7" y="203"/>
                        </a:lnTo>
                        <a:lnTo>
                          <a:pt x="7" y="213"/>
                        </a:lnTo>
                        <a:lnTo>
                          <a:pt x="11" y="223"/>
                        </a:lnTo>
                        <a:lnTo>
                          <a:pt x="18" y="232"/>
                        </a:lnTo>
                        <a:lnTo>
                          <a:pt x="25" y="236"/>
                        </a:lnTo>
                        <a:lnTo>
                          <a:pt x="46" y="239"/>
                        </a:lnTo>
                        <a:lnTo>
                          <a:pt x="81" y="242"/>
                        </a:lnTo>
                        <a:lnTo>
                          <a:pt x="112" y="245"/>
                        </a:lnTo>
                        <a:lnTo>
                          <a:pt x="158" y="249"/>
                        </a:lnTo>
                        <a:lnTo>
                          <a:pt x="193" y="249"/>
                        </a:lnTo>
                        <a:lnTo>
                          <a:pt x="228" y="245"/>
                        </a:lnTo>
                        <a:lnTo>
                          <a:pt x="256" y="242"/>
                        </a:lnTo>
                        <a:lnTo>
                          <a:pt x="277" y="239"/>
                        </a:lnTo>
                        <a:lnTo>
                          <a:pt x="298" y="232"/>
                        </a:lnTo>
                        <a:lnTo>
                          <a:pt x="322" y="229"/>
                        </a:lnTo>
                        <a:lnTo>
                          <a:pt x="350" y="219"/>
                        </a:lnTo>
                        <a:lnTo>
                          <a:pt x="368" y="213"/>
                        </a:lnTo>
                        <a:lnTo>
                          <a:pt x="371" y="196"/>
                        </a:lnTo>
                        <a:lnTo>
                          <a:pt x="375" y="170"/>
                        </a:lnTo>
                        <a:lnTo>
                          <a:pt x="378" y="141"/>
                        </a:lnTo>
                        <a:lnTo>
                          <a:pt x="378" y="105"/>
                        </a:lnTo>
                        <a:lnTo>
                          <a:pt x="375" y="69"/>
                        </a:lnTo>
                        <a:lnTo>
                          <a:pt x="368" y="33"/>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70" name="Freeform 84"/>
                  <p:cNvSpPr>
                    <a:spLocks/>
                  </p:cNvSpPr>
                  <p:nvPr/>
                </p:nvSpPr>
                <p:spPr bwMode="auto">
                  <a:xfrm>
                    <a:off x="2207" y="2605"/>
                    <a:ext cx="368" cy="207"/>
                  </a:xfrm>
                  <a:custGeom>
                    <a:avLst/>
                    <a:gdLst>
                      <a:gd name="T0" fmla="*/ 367 w 368"/>
                      <a:gd name="T1" fmla="*/ 170 h 207"/>
                      <a:gd name="T2" fmla="*/ 353 w 368"/>
                      <a:gd name="T3" fmla="*/ 170 h 207"/>
                      <a:gd name="T4" fmla="*/ 325 w 368"/>
                      <a:gd name="T5" fmla="*/ 176 h 207"/>
                      <a:gd name="T6" fmla="*/ 294 w 368"/>
                      <a:gd name="T7" fmla="*/ 180 h 207"/>
                      <a:gd name="T8" fmla="*/ 262 w 368"/>
                      <a:gd name="T9" fmla="*/ 183 h 207"/>
                      <a:gd name="T10" fmla="*/ 227 w 368"/>
                      <a:gd name="T11" fmla="*/ 186 h 207"/>
                      <a:gd name="T12" fmla="*/ 178 w 368"/>
                      <a:gd name="T13" fmla="*/ 186 h 207"/>
                      <a:gd name="T14" fmla="*/ 143 w 368"/>
                      <a:gd name="T15" fmla="*/ 186 h 207"/>
                      <a:gd name="T16" fmla="*/ 115 w 368"/>
                      <a:gd name="T17" fmla="*/ 186 h 207"/>
                      <a:gd name="T18" fmla="*/ 94 w 368"/>
                      <a:gd name="T19" fmla="*/ 183 h 207"/>
                      <a:gd name="T20" fmla="*/ 80 w 368"/>
                      <a:gd name="T21" fmla="*/ 180 h 207"/>
                      <a:gd name="T22" fmla="*/ 66 w 368"/>
                      <a:gd name="T23" fmla="*/ 170 h 207"/>
                      <a:gd name="T24" fmla="*/ 52 w 368"/>
                      <a:gd name="T25" fmla="*/ 157 h 207"/>
                      <a:gd name="T26" fmla="*/ 42 w 368"/>
                      <a:gd name="T27" fmla="*/ 147 h 207"/>
                      <a:gd name="T28" fmla="*/ 35 w 368"/>
                      <a:gd name="T29" fmla="*/ 127 h 207"/>
                      <a:gd name="T30" fmla="*/ 24 w 368"/>
                      <a:gd name="T31" fmla="*/ 108 h 207"/>
                      <a:gd name="T32" fmla="*/ 17 w 368"/>
                      <a:gd name="T33" fmla="*/ 91 h 207"/>
                      <a:gd name="T34" fmla="*/ 10 w 368"/>
                      <a:gd name="T35" fmla="*/ 72 h 207"/>
                      <a:gd name="T36" fmla="*/ 7 w 368"/>
                      <a:gd name="T37" fmla="*/ 52 h 207"/>
                      <a:gd name="T38" fmla="*/ 3 w 368"/>
                      <a:gd name="T39" fmla="*/ 39 h 207"/>
                      <a:gd name="T40" fmla="*/ 0 w 368"/>
                      <a:gd name="T41" fmla="*/ 0 h 207"/>
                      <a:gd name="T42" fmla="*/ 7 w 368"/>
                      <a:gd name="T43" fmla="*/ 167 h 207"/>
                      <a:gd name="T44" fmla="*/ 7 w 368"/>
                      <a:gd name="T45" fmla="*/ 176 h 207"/>
                      <a:gd name="T46" fmla="*/ 10 w 368"/>
                      <a:gd name="T47" fmla="*/ 186 h 207"/>
                      <a:gd name="T48" fmla="*/ 17 w 368"/>
                      <a:gd name="T49" fmla="*/ 189 h 207"/>
                      <a:gd name="T50" fmla="*/ 28 w 368"/>
                      <a:gd name="T51" fmla="*/ 193 h 207"/>
                      <a:gd name="T52" fmla="*/ 45 w 368"/>
                      <a:gd name="T53" fmla="*/ 196 h 207"/>
                      <a:gd name="T54" fmla="*/ 126 w 368"/>
                      <a:gd name="T55" fmla="*/ 206 h 207"/>
                      <a:gd name="T56" fmla="*/ 168 w 368"/>
                      <a:gd name="T57" fmla="*/ 206 h 207"/>
                      <a:gd name="T58" fmla="*/ 192 w 368"/>
                      <a:gd name="T59" fmla="*/ 206 h 207"/>
                      <a:gd name="T60" fmla="*/ 227 w 368"/>
                      <a:gd name="T61" fmla="*/ 202 h 207"/>
                      <a:gd name="T62" fmla="*/ 248 w 368"/>
                      <a:gd name="T63" fmla="*/ 199 h 207"/>
                      <a:gd name="T64" fmla="*/ 273 w 368"/>
                      <a:gd name="T65" fmla="*/ 196 h 207"/>
                      <a:gd name="T66" fmla="*/ 294 w 368"/>
                      <a:gd name="T67" fmla="*/ 189 h 207"/>
                      <a:gd name="T68" fmla="*/ 318 w 368"/>
                      <a:gd name="T69" fmla="*/ 186 h 207"/>
                      <a:gd name="T70" fmla="*/ 343 w 368"/>
                      <a:gd name="T71" fmla="*/ 176 h 207"/>
                      <a:gd name="T72" fmla="*/ 367 w 368"/>
                      <a:gd name="T73" fmla="*/ 17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207"/>
                      <a:gd name="T113" fmla="*/ 368 w 368"/>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207">
                        <a:moveTo>
                          <a:pt x="367" y="170"/>
                        </a:moveTo>
                        <a:lnTo>
                          <a:pt x="353" y="170"/>
                        </a:lnTo>
                        <a:lnTo>
                          <a:pt x="325" y="176"/>
                        </a:lnTo>
                        <a:lnTo>
                          <a:pt x="294" y="180"/>
                        </a:lnTo>
                        <a:lnTo>
                          <a:pt x="262" y="183"/>
                        </a:lnTo>
                        <a:lnTo>
                          <a:pt x="227" y="186"/>
                        </a:lnTo>
                        <a:lnTo>
                          <a:pt x="178" y="186"/>
                        </a:lnTo>
                        <a:lnTo>
                          <a:pt x="143" y="186"/>
                        </a:lnTo>
                        <a:lnTo>
                          <a:pt x="115" y="186"/>
                        </a:lnTo>
                        <a:lnTo>
                          <a:pt x="94" y="183"/>
                        </a:lnTo>
                        <a:lnTo>
                          <a:pt x="80" y="180"/>
                        </a:lnTo>
                        <a:lnTo>
                          <a:pt x="66" y="170"/>
                        </a:lnTo>
                        <a:lnTo>
                          <a:pt x="52" y="157"/>
                        </a:lnTo>
                        <a:lnTo>
                          <a:pt x="42" y="147"/>
                        </a:lnTo>
                        <a:lnTo>
                          <a:pt x="35" y="127"/>
                        </a:lnTo>
                        <a:lnTo>
                          <a:pt x="24" y="108"/>
                        </a:lnTo>
                        <a:lnTo>
                          <a:pt x="17" y="91"/>
                        </a:lnTo>
                        <a:lnTo>
                          <a:pt x="10" y="72"/>
                        </a:lnTo>
                        <a:lnTo>
                          <a:pt x="7" y="52"/>
                        </a:lnTo>
                        <a:lnTo>
                          <a:pt x="3" y="39"/>
                        </a:lnTo>
                        <a:lnTo>
                          <a:pt x="0" y="0"/>
                        </a:lnTo>
                        <a:lnTo>
                          <a:pt x="7" y="167"/>
                        </a:lnTo>
                        <a:lnTo>
                          <a:pt x="7" y="176"/>
                        </a:lnTo>
                        <a:lnTo>
                          <a:pt x="10" y="186"/>
                        </a:lnTo>
                        <a:lnTo>
                          <a:pt x="17" y="189"/>
                        </a:lnTo>
                        <a:lnTo>
                          <a:pt x="28" y="193"/>
                        </a:lnTo>
                        <a:lnTo>
                          <a:pt x="45" y="196"/>
                        </a:lnTo>
                        <a:lnTo>
                          <a:pt x="126" y="206"/>
                        </a:lnTo>
                        <a:lnTo>
                          <a:pt x="168" y="206"/>
                        </a:lnTo>
                        <a:lnTo>
                          <a:pt x="192" y="206"/>
                        </a:lnTo>
                        <a:lnTo>
                          <a:pt x="227" y="202"/>
                        </a:lnTo>
                        <a:lnTo>
                          <a:pt x="248" y="199"/>
                        </a:lnTo>
                        <a:lnTo>
                          <a:pt x="273" y="196"/>
                        </a:lnTo>
                        <a:lnTo>
                          <a:pt x="294" y="189"/>
                        </a:lnTo>
                        <a:lnTo>
                          <a:pt x="318" y="186"/>
                        </a:lnTo>
                        <a:lnTo>
                          <a:pt x="343" y="176"/>
                        </a:lnTo>
                        <a:lnTo>
                          <a:pt x="367" y="17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71" name="Group 85"/>
                  <p:cNvGrpSpPr>
                    <a:grpSpLocks/>
                  </p:cNvGrpSpPr>
                  <p:nvPr/>
                </p:nvGrpSpPr>
                <p:grpSpPr bwMode="auto">
                  <a:xfrm>
                    <a:off x="2231" y="2585"/>
                    <a:ext cx="193" cy="236"/>
                    <a:chOff x="2231" y="2585"/>
                    <a:chExt cx="193" cy="236"/>
                  </a:xfrm>
                </p:grpSpPr>
                <p:sp>
                  <p:nvSpPr>
                    <p:cNvPr id="3672" name="Line 86"/>
                    <p:cNvSpPr>
                      <a:spLocks noChangeShapeType="1"/>
                    </p:cNvSpPr>
                    <p:nvPr/>
                  </p:nvSpPr>
                  <p:spPr bwMode="auto">
                    <a:xfrm>
                      <a:off x="2332" y="2585"/>
                      <a:ext cx="1"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73" name="Line 87"/>
                    <p:cNvSpPr>
                      <a:spLocks noChangeShapeType="1"/>
                    </p:cNvSpPr>
                    <p:nvPr/>
                  </p:nvSpPr>
                  <p:spPr bwMode="auto">
                    <a:xfrm>
                      <a:off x="2231" y="2595"/>
                      <a:ext cx="4" cy="2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674" name="Line 88"/>
                    <p:cNvSpPr>
                      <a:spLocks noChangeShapeType="1"/>
                    </p:cNvSpPr>
                    <p:nvPr/>
                  </p:nvSpPr>
                  <p:spPr bwMode="auto">
                    <a:xfrm>
                      <a:off x="2424" y="2585"/>
                      <a:ext cx="0" cy="2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3650" name="Group 89"/>
            <p:cNvGrpSpPr>
              <a:grpSpLocks/>
            </p:cNvGrpSpPr>
            <p:nvPr/>
          </p:nvGrpSpPr>
          <p:grpSpPr bwMode="auto">
            <a:xfrm>
              <a:off x="2532" y="1728"/>
              <a:ext cx="2294" cy="983"/>
              <a:chOff x="2532" y="1728"/>
              <a:chExt cx="2294" cy="983"/>
            </a:xfrm>
          </p:grpSpPr>
          <p:sp>
            <p:nvSpPr>
              <p:cNvPr id="3651" name="Freeform 90"/>
              <p:cNvSpPr>
                <a:spLocks/>
              </p:cNvSpPr>
              <p:nvPr/>
            </p:nvSpPr>
            <p:spPr bwMode="auto">
              <a:xfrm>
                <a:off x="3961" y="1728"/>
                <a:ext cx="760" cy="702"/>
              </a:xfrm>
              <a:custGeom>
                <a:avLst/>
                <a:gdLst>
                  <a:gd name="T0" fmla="*/ 759 w 760"/>
                  <a:gd name="T1" fmla="*/ 0 h 702"/>
                  <a:gd name="T2" fmla="*/ 570 w 760"/>
                  <a:gd name="T3" fmla="*/ 0 h 702"/>
                  <a:gd name="T4" fmla="*/ 52 w 760"/>
                  <a:gd name="T5" fmla="*/ 602 h 702"/>
                  <a:gd name="T6" fmla="*/ 31 w 760"/>
                  <a:gd name="T7" fmla="*/ 619 h 702"/>
                  <a:gd name="T8" fmla="*/ 21 w 760"/>
                  <a:gd name="T9" fmla="*/ 629 h 702"/>
                  <a:gd name="T10" fmla="*/ 0 w 760"/>
                  <a:gd name="T11" fmla="*/ 635 h 702"/>
                  <a:gd name="T12" fmla="*/ 77 w 760"/>
                  <a:gd name="T13" fmla="*/ 642 h 702"/>
                  <a:gd name="T14" fmla="*/ 164 w 760"/>
                  <a:gd name="T15" fmla="*/ 652 h 702"/>
                  <a:gd name="T16" fmla="*/ 280 w 760"/>
                  <a:gd name="T17" fmla="*/ 661 h 702"/>
                  <a:gd name="T18" fmla="*/ 416 w 760"/>
                  <a:gd name="T19" fmla="*/ 681 h 702"/>
                  <a:gd name="T20" fmla="*/ 539 w 760"/>
                  <a:gd name="T21" fmla="*/ 701 h 702"/>
                  <a:gd name="T22" fmla="*/ 759 w 760"/>
                  <a:gd name="T23" fmla="*/ 0 h 7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0"/>
                  <a:gd name="T37" fmla="*/ 0 h 702"/>
                  <a:gd name="T38" fmla="*/ 760 w 760"/>
                  <a:gd name="T39" fmla="*/ 702 h 7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0" h="702">
                    <a:moveTo>
                      <a:pt x="759" y="0"/>
                    </a:moveTo>
                    <a:lnTo>
                      <a:pt x="570" y="0"/>
                    </a:lnTo>
                    <a:lnTo>
                      <a:pt x="52" y="602"/>
                    </a:lnTo>
                    <a:lnTo>
                      <a:pt x="31" y="619"/>
                    </a:lnTo>
                    <a:lnTo>
                      <a:pt x="21" y="629"/>
                    </a:lnTo>
                    <a:lnTo>
                      <a:pt x="0" y="635"/>
                    </a:lnTo>
                    <a:lnTo>
                      <a:pt x="77" y="642"/>
                    </a:lnTo>
                    <a:lnTo>
                      <a:pt x="164" y="652"/>
                    </a:lnTo>
                    <a:lnTo>
                      <a:pt x="280" y="661"/>
                    </a:lnTo>
                    <a:lnTo>
                      <a:pt x="416" y="681"/>
                    </a:lnTo>
                    <a:lnTo>
                      <a:pt x="539" y="701"/>
                    </a:lnTo>
                    <a:lnTo>
                      <a:pt x="759"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52" name="Group 91"/>
              <p:cNvGrpSpPr>
                <a:grpSpLocks/>
              </p:cNvGrpSpPr>
              <p:nvPr/>
            </p:nvGrpSpPr>
            <p:grpSpPr bwMode="auto">
              <a:xfrm>
                <a:off x="2532" y="2157"/>
                <a:ext cx="2294" cy="554"/>
                <a:chOff x="2532" y="2157"/>
                <a:chExt cx="2294" cy="554"/>
              </a:xfrm>
            </p:grpSpPr>
            <p:sp>
              <p:nvSpPr>
                <p:cNvPr id="3653" name="Freeform 92"/>
                <p:cNvSpPr>
                  <a:spLocks/>
                </p:cNvSpPr>
                <p:nvPr/>
              </p:nvSpPr>
              <p:spPr bwMode="auto">
                <a:xfrm>
                  <a:off x="4146" y="2536"/>
                  <a:ext cx="361" cy="175"/>
                </a:xfrm>
                <a:custGeom>
                  <a:avLst/>
                  <a:gdLst>
                    <a:gd name="T0" fmla="*/ 52 w 361"/>
                    <a:gd name="T1" fmla="*/ 0 h 175"/>
                    <a:gd name="T2" fmla="*/ 56 w 361"/>
                    <a:gd name="T3" fmla="*/ 29 h 175"/>
                    <a:gd name="T4" fmla="*/ 59 w 361"/>
                    <a:gd name="T5" fmla="*/ 62 h 175"/>
                    <a:gd name="T6" fmla="*/ 52 w 361"/>
                    <a:gd name="T7" fmla="*/ 92 h 175"/>
                    <a:gd name="T8" fmla="*/ 45 w 361"/>
                    <a:gd name="T9" fmla="*/ 115 h 175"/>
                    <a:gd name="T10" fmla="*/ 35 w 361"/>
                    <a:gd name="T11" fmla="*/ 138 h 175"/>
                    <a:gd name="T12" fmla="*/ 24 w 361"/>
                    <a:gd name="T13" fmla="*/ 154 h 175"/>
                    <a:gd name="T14" fmla="*/ 14 w 361"/>
                    <a:gd name="T15" fmla="*/ 164 h 175"/>
                    <a:gd name="T16" fmla="*/ 0 w 361"/>
                    <a:gd name="T17" fmla="*/ 174 h 175"/>
                    <a:gd name="T18" fmla="*/ 63 w 361"/>
                    <a:gd name="T19" fmla="*/ 161 h 175"/>
                    <a:gd name="T20" fmla="*/ 129 w 361"/>
                    <a:gd name="T21" fmla="*/ 141 h 175"/>
                    <a:gd name="T22" fmla="*/ 231 w 361"/>
                    <a:gd name="T23" fmla="*/ 111 h 175"/>
                    <a:gd name="T24" fmla="*/ 297 w 361"/>
                    <a:gd name="T25" fmla="*/ 92 h 175"/>
                    <a:gd name="T26" fmla="*/ 322 w 361"/>
                    <a:gd name="T27" fmla="*/ 75 h 175"/>
                    <a:gd name="T28" fmla="*/ 336 w 361"/>
                    <a:gd name="T29" fmla="*/ 62 h 175"/>
                    <a:gd name="T30" fmla="*/ 343 w 361"/>
                    <a:gd name="T31" fmla="*/ 52 h 175"/>
                    <a:gd name="T32" fmla="*/ 350 w 361"/>
                    <a:gd name="T33" fmla="*/ 43 h 175"/>
                    <a:gd name="T34" fmla="*/ 360 w 361"/>
                    <a:gd name="T35" fmla="*/ 23 h 175"/>
                    <a:gd name="T36" fmla="*/ 318 w 361"/>
                    <a:gd name="T37" fmla="*/ 20 h 175"/>
                    <a:gd name="T38" fmla="*/ 220 w 361"/>
                    <a:gd name="T39" fmla="*/ 29 h 175"/>
                    <a:gd name="T40" fmla="*/ 171 w 361"/>
                    <a:gd name="T41" fmla="*/ 29 h 175"/>
                    <a:gd name="T42" fmla="*/ 129 w 361"/>
                    <a:gd name="T43" fmla="*/ 29 h 175"/>
                    <a:gd name="T44" fmla="*/ 101 w 361"/>
                    <a:gd name="T45" fmla="*/ 29 h 175"/>
                    <a:gd name="T46" fmla="*/ 91 w 361"/>
                    <a:gd name="T47" fmla="*/ 29 h 175"/>
                    <a:gd name="T48" fmla="*/ 84 w 361"/>
                    <a:gd name="T49" fmla="*/ 23 h 175"/>
                    <a:gd name="T50" fmla="*/ 73 w 361"/>
                    <a:gd name="T51" fmla="*/ 20 h 175"/>
                    <a:gd name="T52" fmla="*/ 63 w 361"/>
                    <a:gd name="T53" fmla="*/ 13 h 175"/>
                    <a:gd name="T54" fmla="*/ 52 w 361"/>
                    <a:gd name="T55" fmla="*/ 0 h 1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75"/>
                    <a:gd name="T86" fmla="*/ 361 w 361"/>
                    <a:gd name="T87" fmla="*/ 175 h 1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75">
                      <a:moveTo>
                        <a:pt x="52" y="0"/>
                      </a:moveTo>
                      <a:lnTo>
                        <a:pt x="56" y="29"/>
                      </a:lnTo>
                      <a:lnTo>
                        <a:pt x="59" y="62"/>
                      </a:lnTo>
                      <a:lnTo>
                        <a:pt x="52" y="92"/>
                      </a:lnTo>
                      <a:lnTo>
                        <a:pt x="45" y="115"/>
                      </a:lnTo>
                      <a:lnTo>
                        <a:pt x="35" y="138"/>
                      </a:lnTo>
                      <a:lnTo>
                        <a:pt x="24" y="154"/>
                      </a:lnTo>
                      <a:lnTo>
                        <a:pt x="14" y="164"/>
                      </a:lnTo>
                      <a:lnTo>
                        <a:pt x="0" y="174"/>
                      </a:lnTo>
                      <a:lnTo>
                        <a:pt x="63" y="161"/>
                      </a:lnTo>
                      <a:lnTo>
                        <a:pt x="129" y="141"/>
                      </a:lnTo>
                      <a:lnTo>
                        <a:pt x="231" y="111"/>
                      </a:lnTo>
                      <a:lnTo>
                        <a:pt x="297" y="92"/>
                      </a:lnTo>
                      <a:lnTo>
                        <a:pt x="322" y="75"/>
                      </a:lnTo>
                      <a:lnTo>
                        <a:pt x="336" y="62"/>
                      </a:lnTo>
                      <a:lnTo>
                        <a:pt x="343" y="52"/>
                      </a:lnTo>
                      <a:lnTo>
                        <a:pt x="350" y="43"/>
                      </a:lnTo>
                      <a:lnTo>
                        <a:pt x="360" y="23"/>
                      </a:lnTo>
                      <a:lnTo>
                        <a:pt x="318" y="20"/>
                      </a:lnTo>
                      <a:lnTo>
                        <a:pt x="220" y="29"/>
                      </a:lnTo>
                      <a:lnTo>
                        <a:pt x="171" y="29"/>
                      </a:lnTo>
                      <a:lnTo>
                        <a:pt x="129" y="29"/>
                      </a:lnTo>
                      <a:lnTo>
                        <a:pt x="101" y="29"/>
                      </a:lnTo>
                      <a:lnTo>
                        <a:pt x="91" y="29"/>
                      </a:lnTo>
                      <a:lnTo>
                        <a:pt x="84" y="23"/>
                      </a:lnTo>
                      <a:lnTo>
                        <a:pt x="73" y="20"/>
                      </a:lnTo>
                      <a:lnTo>
                        <a:pt x="63" y="13"/>
                      </a:lnTo>
                      <a:lnTo>
                        <a:pt x="52"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54" name="Group 93"/>
                <p:cNvGrpSpPr>
                  <a:grpSpLocks/>
                </p:cNvGrpSpPr>
                <p:nvPr/>
              </p:nvGrpSpPr>
              <p:grpSpPr bwMode="auto">
                <a:xfrm>
                  <a:off x="2532" y="2157"/>
                  <a:ext cx="2294" cy="407"/>
                  <a:chOff x="2532" y="2157"/>
                  <a:chExt cx="2294" cy="407"/>
                </a:xfrm>
              </p:grpSpPr>
              <p:sp>
                <p:nvSpPr>
                  <p:cNvPr id="3655" name="Freeform 94"/>
                  <p:cNvSpPr>
                    <a:spLocks/>
                  </p:cNvSpPr>
                  <p:nvPr/>
                </p:nvSpPr>
                <p:spPr bwMode="auto">
                  <a:xfrm>
                    <a:off x="4202" y="2357"/>
                    <a:ext cx="624" cy="200"/>
                  </a:xfrm>
                  <a:custGeom>
                    <a:avLst/>
                    <a:gdLst>
                      <a:gd name="T0" fmla="*/ 623 w 624"/>
                      <a:gd name="T1" fmla="*/ 10 h 200"/>
                      <a:gd name="T2" fmla="*/ 560 w 624"/>
                      <a:gd name="T3" fmla="*/ 3 h 200"/>
                      <a:gd name="T4" fmla="*/ 504 w 624"/>
                      <a:gd name="T5" fmla="*/ 0 h 200"/>
                      <a:gd name="T6" fmla="*/ 284 w 624"/>
                      <a:gd name="T7" fmla="*/ 75 h 200"/>
                      <a:gd name="T8" fmla="*/ 0 w 624"/>
                      <a:gd name="T9" fmla="*/ 166 h 200"/>
                      <a:gd name="T10" fmla="*/ 7 w 624"/>
                      <a:gd name="T11" fmla="*/ 176 h 200"/>
                      <a:gd name="T12" fmla="*/ 18 w 624"/>
                      <a:gd name="T13" fmla="*/ 186 h 200"/>
                      <a:gd name="T14" fmla="*/ 32 w 624"/>
                      <a:gd name="T15" fmla="*/ 192 h 200"/>
                      <a:gd name="T16" fmla="*/ 49 w 624"/>
                      <a:gd name="T17" fmla="*/ 199 h 200"/>
                      <a:gd name="T18" fmla="*/ 67 w 624"/>
                      <a:gd name="T19" fmla="*/ 199 h 200"/>
                      <a:gd name="T20" fmla="*/ 172 w 624"/>
                      <a:gd name="T21" fmla="*/ 199 h 200"/>
                      <a:gd name="T22" fmla="*/ 259 w 624"/>
                      <a:gd name="T23" fmla="*/ 189 h 200"/>
                      <a:gd name="T24" fmla="*/ 315 w 624"/>
                      <a:gd name="T25" fmla="*/ 189 h 200"/>
                      <a:gd name="T26" fmla="*/ 623 w 624"/>
                      <a:gd name="T27" fmla="*/ 10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200"/>
                      <a:gd name="T44" fmla="*/ 624 w 624"/>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200">
                        <a:moveTo>
                          <a:pt x="623" y="10"/>
                        </a:moveTo>
                        <a:lnTo>
                          <a:pt x="560" y="3"/>
                        </a:lnTo>
                        <a:lnTo>
                          <a:pt x="504" y="0"/>
                        </a:lnTo>
                        <a:lnTo>
                          <a:pt x="284" y="75"/>
                        </a:lnTo>
                        <a:lnTo>
                          <a:pt x="0" y="166"/>
                        </a:lnTo>
                        <a:lnTo>
                          <a:pt x="7" y="176"/>
                        </a:lnTo>
                        <a:lnTo>
                          <a:pt x="18" y="186"/>
                        </a:lnTo>
                        <a:lnTo>
                          <a:pt x="32" y="192"/>
                        </a:lnTo>
                        <a:lnTo>
                          <a:pt x="49" y="199"/>
                        </a:lnTo>
                        <a:lnTo>
                          <a:pt x="67" y="199"/>
                        </a:lnTo>
                        <a:lnTo>
                          <a:pt x="172" y="199"/>
                        </a:lnTo>
                        <a:lnTo>
                          <a:pt x="259" y="189"/>
                        </a:lnTo>
                        <a:lnTo>
                          <a:pt x="315" y="189"/>
                        </a:lnTo>
                        <a:lnTo>
                          <a:pt x="623" y="1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56" name="Freeform 95"/>
                  <p:cNvSpPr>
                    <a:spLocks/>
                  </p:cNvSpPr>
                  <p:nvPr/>
                </p:nvSpPr>
                <p:spPr bwMode="auto">
                  <a:xfrm>
                    <a:off x="2532" y="2157"/>
                    <a:ext cx="862" cy="407"/>
                  </a:xfrm>
                  <a:custGeom>
                    <a:avLst/>
                    <a:gdLst>
                      <a:gd name="T0" fmla="*/ 861 w 862"/>
                      <a:gd name="T1" fmla="*/ 0 h 407"/>
                      <a:gd name="T2" fmla="*/ 854 w 862"/>
                      <a:gd name="T3" fmla="*/ 0 h 407"/>
                      <a:gd name="T4" fmla="*/ 704 w 862"/>
                      <a:gd name="T5" fmla="*/ 0 h 407"/>
                      <a:gd name="T6" fmla="*/ 480 w 862"/>
                      <a:gd name="T7" fmla="*/ 131 h 407"/>
                      <a:gd name="T8" fmla="*/ 322 w 862"/>
                      <a:gd name="T9" fmla="*/ 216 h 407"/>
                      <a:gd name="T10" fmla="*/ 168 w 862"/>
                      <a:gd name="T11" fmla="*/ 298 h 407"/>
                      <a:gd name="T12" fmla="*/ 0 w 862"/>
                      <a:gd name="T13" fmla="*/ 363 h 407"/>
                      <a:gd name="T14" fmla="*/ 42 w 862"/>
                      <a:gd name="T15" fmla="*/ 376 h 407"/>
                      <a:gd name="T16" fmla="*/ 98 w 862"/>
                      <a:gd name="T17" fmla="*/ 389 h 407"/>
                      <a:gd name="T18" fmla="*/ 147 w 862"/>
                      <a:gd name="T19" fmla="*/ 396 h 407"/>
                      <a:gd name="T20" fmla="*/ 245 w 862"/>
                      <a:gd name="T21" fmla="*/ 406 h 407"/>
                      <a:gd name="T22" fmla="*/ 322 w 862"/>
                      <a:gd name="T23" fmla="*/ 399 h 407"/>
                      <a:gd name="T24" fmla="*/ 431 w 862"/>
                      <a:gd name="T25" fmla="*/ 389 h 407"/>
                      <a:gd name="T26" fmla="*/ 504 w 862"/>
                      <a:gd name="T27" fmla="*/ 383 h 407"/>
                      <a:gd name="T28" fmla="*/ 522 w 862"/>
                      <a:gd name="T29" fmla="*/ 344 h 407"/>
                      <a:gd name="T30" fmla="*/ 861 w 862"/>
                      <a:gd name="T31" fmla="*/ 0 h 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2"/>
                      <a:gd name="T49" fmla="*/ 0 h 407"/>
                      <a:gd name="T50" fmla="*/ 862 w 862"/>
                      <a:gd name="T51" fmla="*/ 407 h 4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2" h="407">
                        <a:moveTo>
                          <a:pt x="861" y="0"/>
                        </a:moveTo>
                        <a:lnTo>
                          <a:pt x="854" y="0"/>
                        </a:lnTo>
                        <a:lnTo>
                          <a:pt x="704" y="0"/>
                        </a:lnTo>
                        <a:lnTo>
                          <a:pt x="480" y="131"/>
                        </a:lnTo>
                        <a:lnTo>
                          <a:pt x="322" y="216"/>
                        </a:lnTo>
                        <a:lnTo>
                          <a:pt x="168" y="298"/>
                        </a:lnTo>
                        <a:lnTo>
                          <a:pt x="0" y="363"/>
                        </a:lnTo>
                        <a:lnTo>
                          <a:pt x="42" y="376"/>
                        </a:lnTo>
                        <a:lnTo>
                          <a:pt x="98" y="389"/>
                        </a:lnTo>
                        <a:lnTo>
                          <a:pt x="147" y="396"/>
                        </a:lnTo>
                        <a:lnTo>
                          <a:pt x="245" y="406"/>
                        </a:lnTo>
                        <a:lnTo>
                          <a:pt x="322" y="399"/>
                        </a:lnTo>
                        <a:lnTo>
                          <a:pt x="431" y="389"/>
                        </a:lnTo>
                        <a:lnTo>
                          <a:pt x="504" y="383"/>
                        </a:lnTo>
                        <a:lnTo>
                          <a:pt x="522" y="344"/>
                        </a:lnTo>
                        <a:lnTo>
                          <a:pt x="861"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657" name="Group 96"/>
                  <p:cNvGrpSpPr>
                    <a:grpSpLocks/>
                  </p:cNvGrpSpPr>
                  <p:nvPr/>
                </p:nvGrpSpPr>
                <p:grpSpPr bwMode="auto">
                  <a:xfrm>
                    <a:off x="2851" y="2379"/>
                    <a:ext cx="410" cy="126"/>
                    <a:chOff x="2851" y="2379"/>
                    <a:chExt cx="410" cy="126"/>
                  </a:xfrm>
                </p:grpSpPr>
                <p:grpSp>
                  <p:nvGrpSpPr>
                    <p:cNvPr id="3658" name="Group 97"/>
                    <p:cNvGrpSpPr>
                      <a:grpSpLocks/>
                    </p:cNvGrpSpPr>
                    <p:nvPr/>
                  </p:nvGrpSpPr>
                  <p:grpSpPr bwMode="auto">
                    <a:xfrm>
                      <a:off x="2851" y="2464"/>
                      <a:ext cx="327" cy="41"/>
                      <a:chOff x="2851" y="2464"/>
                      <a:chExt cx="327" cy="41"/>
                    </a:xfrm>
                  </p:grpSpPr>
                  <p:sp>
                    <p:nvSpPr>
                      <p:cNvPr id="3662" name="Freeform 98"/>
                      <p:cNvSpPr>
                        <a:spLocks/>
                      </p:cNvSpPr>
                      <p:nvPr/>
                    </p:nvSpPr>
                    <p:spPr bwMode="auto">
                      <a:xfrm>
                        <a:off x="2855" y="2464"/>
                        <a:ext cx="323" cy="41"/>
                      </a:xfrm>
                      <a:custGeom>
                        <a:avLst/>
                        <a:gdLst>
                          <a:gd name="T0" fmla="*/ 322 w 323"/>
                          <a:gd name="T1" fmla="*/ 20 h 41"/>
                          <a:gd name="T2" fmla="*/ 245 w 323"/>
                          <a:gd name="T3" fmla="*/ 0 h 41"/>
                          <a:gd name="T4" fmla="*/ 224 w 323"/>
                          <a:gd name="T5" fmla="*/ 7 h 41"/>
                          <a:gd name="T6" fmla="*/ 192 w 323"/>
                          <a:gd name="T7" fmla="*/ 13 h 41"/>
                          <a:gd name="T8" fmla="*/ 164 w 323"/>
                          <a:gd name="T9" fmla="*/ 17 h 41"/>
                          <a:gd name="T10" fmla="*/ 0 w 323"/>
                          <a:gd name="T11" fmla="*/ 20 h 41"/>
                          <a:gd name="T12" fmla="*/ 84 w 323"/>
                          <a:gd name="T13" fmla="*/ 33 h 41"/>
                          <a:gd name="T14" fmla="*/ 140 w 323"/>
                          <a:gd name="T15" fmla="*/ 36 h 41"/>
                          <a:gd name="T16" fmla="*/ 182 w 323"/>
                          <a:gd name="T17" fmla="*/ 40 h 41"/>
                          <a:gd name="T18" fmla="*/ 210 w 323"/>
                          <a:gd name="T19" fmla="*/ 40 h 41"/>
                          <a:gd name="T20" fmla="*/ 252 w 323"/>
                          <a:gd name="T21" fmla="*/ 36 h 41"/>
                          <a:gd name="T22" fmla="*/ 283 w 323"/>
                          <a:gd name="T23" fmla="*/ 30 h 41"/>
                          <a:gd name="T24" fmla="*/ 322 w 323"/>
                          <a:gd name="T25" fmla="*/ 2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1"/>
                          <a:gd name="T41" fmla="*/ 323 w 323"/>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1">
                            <a:moveTo>
                              <a:pt x="322" y="20"/>
                            </a:moveTo>
                            <a:lnTo>
                              <a:pt x="245" y="0"/>
                            </a:lnTo>
                            <a:lnTo>
                              <a:pt x="224" y="7"/>
                            </a:lnTo>
                            <a:lnTo>
                              <a:pt x="192" y="13"/>
                            </a:lnTo>
                            <a:lnTo>
                              <a:pt x="164" y="17"/>
                            </a:lnTo>
                            <a:lnTo>
                              <a:pt x="0" y="20"/>
                            </a:lnTo>
                            <a:lnTo>
                              <a:pt x="84" y="33"/>
                            </a:lnTo>
                            <a:lnTo>
                              <a:pt x="140" y="36"/>
                            </a:lnTo>
                            <a:lnTo>
                              <a:pt x="182" y="40"/>
                            </a:lnTo>
                            <a:lnTo>
                              <a:pt x="210" y="40"/>
                            </a:lnTo>
                            <a:lnTo>
                              <a:pt x="252" y="36"/>
                            </a:lnTo>
                            <a:lnTo>
                              <a:pt x="283" y="30"/>
                            </a:lnTo>
                            <a:lnTo>
                              <a:pt x="322" y="2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63" name="Freeform 99"/>
                      <p:cNvSpPr>
                        <a:spLocks/>
                      </p:cNvSpPr>
                      <p:nvPr/>
                    </p:nvSpPr>
                    <p:spPr bwMode="auto">
                      <a:xfrm>
                        <a:off x="2851" y="2464"/>
                        <a:ext cx="246" cy="38"/>
                      </a:xfrm>
                      <a:custGeom>
                        <a:avLst/>
                        <a:gdLst>
                          <a:gd name="T0" fmla="*/ 245 w 246"/>
                          <a:gd name="T1" fmla="*/ 0 h 38"/>
                          <a:gd name="T2" fmla="*/ 217 w 246"/>
                          <a:gd name="T3" fmla="*/ 7 h 38"/>
                          <a:gd name="T4" fmla="*/ 189 w 246"/>
                          <a:gd name="T5" fmla="*/ 13 h 38"/>
                          <a:gd name="T6" fmla="*/ 165 w 246"/>
                          <a:gd name="T7" fmla="*/ 13 h 38"/>
                          <a:gd name="T8" fmla="*/ 0 w 246"/>
                          <a:gd name="T9" fmla="*/ 20 h 38"/>
                          <a:gd name="T10" fmla="*/ 81 w 246"/>
                          <a:gd name="T11" fmla="*/ 33 h 38"/>
                          <a:gd name="T12" fmla="*/ 140 w 246"/>
                          <a:gd name="T13" fmla="*/ 37 h 38"/>
                          <a:gd name="T14" fmla="*/ 179 w 246"/>
                          <a:gd name="T15" fmla="*/ 37 h 38"/>
                          <a:gd name="T16" fmla="*/ 200 w 246"/>
                          <a:gd name="T17" fmla="*/ 37 h 38"/>
                          <a:gd name="T18" fmla="*/ 224 w 246"/>
                          <a:gd name="T19" fmla="*/ 20 h 38"/>
                          <a:gd name="T20" fmla="*/ 245 w 24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38"/>
                          <a:gd name="T35" fmla="*/ 246 w 24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38">
                            <a:moveTo>
                              <a:pt x="245" y="0"/>
                            </a:moveTo>
                            <a:lnTo>
                              <a:pt x="217" y="7"/>
                            </a:lnTo>
                            <a:lnTo>
                              <a:pt x="189" y="13"/>
                            </a:lnTo>
                            <a:lnTo>
                              <a:pt x="165" y="13"/>
                            </a:lnTo>
                            <a:lnTo>
                              <a:pt x="0" y="20"/>
                            </a:lnTo>
                            <a:lnTo>
                              <a:pt x="81" y="33"/>
                            </a:lnTo>
                            <a:lnTo>
                              <a:pt x="140" y="37"/>
                            </a:lnTo>
                            <a:lnTo>
                              <a:pt x="179" y="37"/>
                            </a:lnTo>
                            <a:lnTo>
                              <a:pt x="200" y="37"/>
                            </a:lnTo>
                            <a:lnTo>
                              <a:pt x="224" y="20"/>
                            </a:lnTo>
                            <a:lnTo>
                              <a:pt x="245"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659" name="Group 100"/>
                    <p:cNvGrpSpPr>
                      <a:grpSpLocks/>
                    </p:cNvGrpSpPr>
                    <p:nvPr/>
                  </p:nvGrpSpPr>
                  <p:grpSpPr bwMode="auto">
                    <a:xfrm>
                      <a:off x="3012" y="2379"/>
                      <a:ext cx="249" cy="34"/>
                      <a:chOff x="3012" y="2379"/>
                      <a:chExt cx="249" cy="34"/>
                    </a:xfrm>
                  </p:grpSpPr>
                  <p:sp>
                    <p:nvSpPr>
                      <p:cNvPr id="3660" name="Freeform 101"/>
                      <p:cNvSpPr>
                        <a:spLocks/>
                      </p:cNvSpPr>
                      <p:nvPr/>
                    </p:nvSpPr>
                    <p:spPr bwMode="auto">
                      <a:xfrm>
                        <a:off x="3012" y="2379"/>
                        <a:ext cx="249" cy="34"/>
                      </a:xfrm>
                      <a:custGeom>
                        <a:avLst/>
                        <a:gdLst>
                          <a:gd name="T0" fmla="*/ 175 w 249"/>
                          <a:gd name="T1" fmla="*/ 0 h 34"/>
                          <a:gd name="T2" fmla="*/ 126 w 249"/>
                          <a:gd name="T3" fmla="*/ 7 h 34"/>
                          <a:gd name="T4" fmla="*/ 87 w 249"/>
                          <a:gd name="T5" fmla="*/ 10 h 34"/>
                          <a:gd name="T6" fmla="*/ 66 w 249"/>
                          <a:gd name="T7" fmla="*/ 13 h 34"/>
                          <a:gd name="T8" fmla="*/ 42 w 249"/>
                          <a:gd name="T9" fmla="*/ 16 h 34"/>
                          <a:gd name="T10" fmla="*/ 0 w 249"/>
                          <a:gd name="T11" fmla="*/ 20 h 34"/>
                          <a:gd name="T12" fmla="*/ 52 w 249"/>
                          <a:gd name="T13" fmla="*/ 29 h 34"/>
                          <a:gd name="T14" fmla="*/ 87 w 249"/>
                          <a:gd name="T15" fmla="*/ 33 h 34"/>
                          <a:gd name="T16" fmla="*/ 122 w 249"/>
                          <a:gd name="T17" fmla="*/ 33 h 34"/>
                          <a:gd name="T18" fmla="*/ 157 w 249"/>
                          <a:gd name="T19" fmla="*/ 29 h 34"/>
                          <a:gd name="T20" fmla="*/ 192 w 249"/>
                          <a:gd name="T21" fmla="*/ 26 h 34"/>
                          <a:gd name="T22" fmla="*/ 224 w 249"/>
                          <a:gd name="T23" fmla="*/ 20 h 34"/>
                          <a:gd name="T24" fmla="*/ 248 w 249"/>
                          <a:gd name="T25" fmla="*/ 13 h 34"/>
                          <a:gd name="T26" fmla="*/ 213 w 249"/>
                          <a:gd name="T27" fmla="*/ 3 h 34"/>
                          <a:gd name="T28" fmla="*/ 175 w 249"/>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34"/>
                          <a:gd name="T47" fmla="*/ 249 w 249"/>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34">
                            <a:moveTo>
                              <a:pt x="175" y="0"/>
                            </a:moveTo>
                            <a:lnTo>
                              <a:pt x="126" y="7"/>
                            </a:lnTo>
                            <a:lnTo>
                              <a:pt x="87" y="10"/>
                            </a:lnTo>
                            <a:lnTo>
                              <a:pt x="66" y="13"/>
                            </a:lnTo>
                            <a:lnTo>
                              <a:pt x="42" y="16"/>
                            </a:lnTo>
                            <a:lnTo>
                              <a:pt x="0" y="20"/>
                            </a:lnTo>
                            <a:lnTo>
                              <a:pt x="52" y="29"/>
                            </a:lnTo>
                            <a:lnTo>
                              <a:pt x="87" y="33"/>
                            </a:lnTo>
                            <a:lnTo>
                              <a:pt x="122" y="33"/>
                            </a:lnTo>
                            <a:lnTo>
                              <a:pt x="157" y="29"/>
                            </a:lnTo>
                            <a:lnTo>
                              <a:pt x="192" y="26"/>
                            </a:lnTo>
                            <a:lnTo>
                              <a:pt x="224" y="20"/>
                            </a:lnTo>
                            <a:lnTo>
                              <a:pt x="248" y="13"/>
                            </a:lnTo>
                            <a:lnTo>
                              <a:pt x="213" y="3"/>
                            </a:lnTo>
                            <a:lnTo>
                              <a:pt x="175"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661" name="Freeform 102"/>
                      <p:cNvSpPr>
                        <a:spLocks/>
                      </p:cNvSpPr>
                      <p:nvPr/>
                    </p:nvSpPr>
                    <p:spPr bwMode="auto">
                      <a:xfrm>
                        <a:off x="3012" y="2379"/>
                        <a:ext cx="172" cy="34"/>
                      </a:xfrm>
                      <a:custGeom>
                        <a:avLst/>
                        <a:gdLst>
                          <a:gd name="T0" fmla="*/ 171 w 172"/>
                          <a:gd name="T1" fmla="*/ 0 h 34"/>
                          <a:gd name="T2" fmla="*/ 126 w 172"/>
                          <a:gd name="T3" fmla="*/ 7 h 34"/>
                          <a:gd name="T4" fmla="*/ 87 w 172"/>
                          <a:gd name="T5" fmla="*/ 10 h 34"/>
                          <a:gd name="T6" fmla="*/ 66 w 172"/>
                          <a:gd name="T7" fmla="*/ 13 h 34"/>
                          <a:gd name="T8" fmla="*/ 42 w 172"/>
                          <a:gd name="T9" fmla="*/ 16 h 34"/>
                          <a:gd name="T10" fmla="*/ 0 w 172"/>
                          <a:gd name="T11" fmla="*/ 20 h 34"/>
                          <a:gd name="T12" fmla="*/ 49 w 172"/>
                          <a:gd name="T13" fmla="*/ 29 h 34"/>
                          <a:gd name="T14" fmla="*/ 87 w 172"/>
                          <a:gd name="T15" fmla="*/ 33 h 34"/>
                          <a:gd name="T16" fmla="*/ 119 w 172"/>
                          <a:gd name="T17" fmla="*/ 29 h 34"/>
                          <a:gd name="T18" fmla="*/ 129 w 172"/>
                          <a:gd name="T19" fmla="*/ 29 h 34"/>
                          <a:gd name="T20" fmla="*/ 171 w 17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4"/>
                          <a:gd name="T35" fmla="*/ 172 w 17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4">
                            <a:moveTo>
                              <a:pt x="171" y="0"/>
                            </a:moveTo>
                            <a:lnTo>
                              <a:pt x="126" y="7"/>
                            </a:lnTo>
                            <a:lnTo>
                              <a:pt x="87" y="10"/>
                            </a:lnTo>
                            <a:lnTo>
                              <a:pt x="66" y="13"/>
                            </a:lnTo>
                            <a:lnTo>
                              <a:pt x="42" y="16"/>
                            </a:lnTo>
                            <a:lnTo>
                              <a:pt x="0" y="20"/>
                            </a:lnTo>
                            <a:lnTo>
                              <a:pt x="49" y="29"/>
                            </a:lnTo>
                            <a:lnTo>
                              <a:pt x="87" y="33"/>
                            </a:lnTo>
                            <a:lnTo>
                              <a:pt x="119" y="29"/>
                            </a:lnTo>
                            <a:lnTo>
                              <a:pt x="129" y="29"/>
                            </a:lnTo>
                            <a:lnTo>
                              <a:pt x="171"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grpSp>
          </p:grpSp>
        </p:grpSp>
      </p:grpSp>
      <p:sp>
        <p:nvSpPr>
          <p:cNvPr id="3075" name="Line 103"/>
          <p:cNvSpPr>
            <a:spLocks noChangeShapeType="1"/>
          </p:cNvSpPr>
          <p:nvPr/>
        </p:nvSpPr>
        <p:spPr bwMode="auto">
          <a:xfrm>
            <a:off x="1981200" y="1795463"/>
            <a:ext cx="533400" cy="0"/>
          </a:xfrm>
          <a:prstGeom prst="line">
            <a:avLst/>
          </a:prstGeom>
          <a:noFill/>
          <a:ln w="25400">
            <a:solidFill>
              <a:srgbClr val="808080"/>
            </a:solidFill>
            <a:prstDash val="sysDot"/>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6" name="Line 104"/>
          <p:cNvSpPr>
            <a:spLocks noChangeShapeType="1"/>
          </p:cNvSpPr>
          <p:nvPr/>
        </p:nvSpPr>
        <p:spPr bwMode="auto">
          <a:xfrm rot="-767345">
            <a:off x="4495800" y="1676400"/>
            <a:ext cx="533400" cy="0"/>
          </a:xfrm>
          <a:prstGeom prst="line">
            <a:avLst/>
          </a:prstGeom>
          <a:noFill/>
          <a:ln w="25400">
            <a:solidFill>
              <a:srgbClr val="808080"/>
            </a:solidFill>
            <a:prstDash val="sysDot"/>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77" name="Line 105"/>
          <p:cNvSpPr>
            <a:spLocks noChangeShapeType="1"/>
          </p:cNvSpPr>
          <p:nvPr/>
        </p:nvSpPr>
        <p:spPr bwMode="auto">
          <a:xfrm rot="-767345">
            <a:off x="6781800" y="1081088"/>
            <a:ext cx="533400" cy="1587"/>
          </a:xfrm>
          <a:prstGeom prst="line">
            <a:avLst/>
          </a:prstGeom>
          <a:noFill/>
          <a:ln w="25400">
            <a:solidFill>
              <a:srgbClr val="808080"/>
            </a:solidFill>
            <a:prstDash val="sysDot"/>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grpSp>
        <p:nvGrpSpPr>
          <p:cNvPr id="3078" name="Group 106"/>
          <p:cNvGrpSpPr>
            <a:grpSpLocks/>
          </p:cNvGrpSpPr>
          <p:nvPr/>
        </p:nvGrpSpPr>
        <p:grpSpPr bwMode="auto">
          <a:xfrm flipH="1">
            <a:off x="2735263" y="1497013"/>
            <a:ext cx="1371600" cy="419100"/>
            <a:chOff x="816" y="1728"/>
            <a:chExt cx="4010" cy="1202"/>
          </a:xfrm>
        </p:grpSpPr>
        <p:grpSp>
          <p:nvGrpSpPr>
            <p:cNvPr id="3544" name="Group 107"/>
            <p:cNvGrpSpPr>
              <a:grpSpLocks/>
            </p:cNvGrpSpPr>
            <p:nvPr/>
          </p:nvGrpSpPr>
          <p:grpSpPr bwMode="auto">
            <a:xfrm>
              <a:off x="816" y="1728"/>
              <a:ext cx="3905" cy="1045"/>
              <a:chOff x="816" y="1728"/>
              <a:chExt cx="3905" cy="1045"/>
            </a:xfrm>
          </p:grpSpPr>
          <p:sp>
            <p:nvSpPr>
              <p:cNvPr id="3591" name="Freeform 108"/>
              <p:cNvSpPr>
                <a:spLocks/>
              </p:cNvSpPr>
              <p:nvPr/>
            </p:nvSpPr>
            <p:spPr bwMode="auto">
              <a:xfrm>
                <a:off x="816" y="1728"/>
                <a:ext cx="3905" cy="1045"/>
              </a:xfrm>
              <a:custGeom>
                <a:avLst/>
                <a:gdLst>
                  <a:gd name="T0" fmla="*/ 3712 w 3905"/>
                  <a:gd name="T1" fmla="*/ 0 h 1045"/>
                  <a:gd name="T2" fmla="*/ 3183 w 3905"/>
                  <a:gd name="T3" fmla="*/ 612 h 1045"/>
                  <a:gd name="T4" fmla="*/ 3138 w 3905"/>
                  <a:gd name="T5" fmla="*/ 638 h 1045"/>
                  <a:gd name="T6" fmla="*/ 1502 w 3905"/>
                  <a:gd name="T7" fmla="*/ 638 h 1045"/>
                  <a:gd name="T8" fmla="*/ 375 w 3905"/>
                  <a:gd name="T9" fmla="*/ 615 h 1045"/>
                  <a:gd name="T10" fmla="*/ 322 w 3905"/>
                  <a:gd name="T11" fmla="*/ 622 h 1045"/>
                  <a:gd name="T12" fmla="*/ 270 w 3905"/>
                  <a:gd name="T13" fmla="*/ 638 h 1045"/>
                  <a:gd name="T14" fmla="*/ 228 w 3905"/>
                  <a:gd name="T15" fmla="*/ 658 h 1045"/>
                  <a:gd name="T16" fmla="*/ 182 w 3905"/>
                  <a:gd name="T17" fmla="*/ 684 h 1045"/>
                  <a:gd name="T18" fmla="*/ 147 w 3905"/>
                  <a:gd name="T19" fmla="*/ 713 h 1045"/>
                  <a:gd name="T20" fmla="*/ 112 w 3905"/>
                  <a:gd name="T21" fmla="*/ 762 h 1045"/>
                  <a:gd name="T22" fmla="*/ 77 w 3905"/>
                  <a:gd name="T23" fmla="*/ 785 h 1045"/>
                  <a:gd name="T24" fmla="*/ 46 w 3905"/>
                  <a:gd name="T25" fmla="*/ 805 h 1045"/>
                  <a:gd name="T26" fmla="*/ 21 w 3905"/>
                  <a:gd name="T27" fmla="*/ 828 h 1045"/>
                  <a:gd name="T28" fmla="*/ 7 w 3905"/>
                  <a:gd name="T29" fmla="*/ 851 h 1045"/>
                  <a:gd name="T30" fmla="*/ 0 w 3905"/>
                  <a:gd name="T31" fmla="*/ 867 h 1045"/>
                  <a:gd name="T32" fmla="*/ 4 w 3905"/>
                  <a:gd name="T33" fmla="*/ 890 h 1045"/>
                  <a:gd name="T34" fmla="*/ 14 w 3905"/>
                  <a:gd name="T35" fmla="*/ 916 h 1045"/>
                  <a:gd name="T36" fmla="*/ 46 w 3905"/>
                  <a:gd name="T37" fmla="*/ 939 h 1045"/>
                  <a:gd name="T38" fmla="*/ 102 w 3905"/>
                  <a:gd name="T39" fmla="*/ 962 h 1045"/>
                  <a:gd name="T40" fmla="*/ 165 w 3905"/>
                  <a:gd name="T41" fmla="*/ 975 h 1045"/>
                  <a:gd name="T42" fmla="*/ 245 w 3905"/>
                  <a:gd name="T43" fmla="*/ 985 h 1045"/>
                  <a:gd name="T44" fmla="*/ 343 w 3905"/>
                  <a:gd name="T45" fmla="*/ 995 h 1045"/>
                  <a:gd name="T46" fmla="*/ 693 w 3905"/>
                  <a:gd name="T47" fmla="*/ 1001 h 1045"/>
                  <a:gd name="T48" fmla="*/ 2416 w 3905"/>
                  <a:gd name="T49" fmla="*/ 1044 h 1045"/>
                  <a:gd name="T50" fmla="*/ 2861 w 3905"/>
                  <a:gd name="T51" fmla="*/ 1044 h 1045"/>
                  <a:gd name="T52" fmla="*/ 3106 w 3905"/>
                  <a:gd name="T53" fmla="*/ 1018 h 1045"/>
                  <a:gd name="T54" fmla="*/ 3246 w 3905"/>
                  <a:gd name="T55" fmla="*/ 998 h 1045"/>
                  <a:gd name="T56" fmla="*/ 3344 w 3905"/>
                  <a:gd name="T57" fmla="*/ 978 h 1045"/>
                  <a:gd name="T58" fmla="*/ 3698 w 3905"/>
                  <a:gd name="T59" fmla="*/ 877 h 1045"/>
                  <a:gd name="T60" fmla="*/ 3873 w 3905"/>
                  <a:gd name="T61" fmla="*/ 811 h 1045"/>
                  <a:gd name="T62" fmla="*/ 3792 w 3905"/>
                  <a:gd name="T63" fmla="*/ 759 h 1045"/>
                  <a:gd name="T64" fmla="*/ 3747 w 3905"/>
                  <a:gd name="T65" fmla="*/ 494 h 1045"/>
                  <a:gd name="T66" fmla="*/ 3904 w 3905"/>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5"/>
                  <a:gd name="T103" fmla="*/ 0 h 1045"/>
                  <a:gd name="T104" fmla="*/ 3905 w 3905"/>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5" h="1045">
                    <a:moveTo>
                      <a:pt x="3904" y="0"/>
                    </a:moveTo>
                    <a:lnTo>
                      <a:pt x="3712" y="0"/>
                    </a:lnTo>
                    <a:lnTo>
                      <a:pt x="3194" y="599"/>
                    </a:lnTo>
                    <a:lnTo>
                      <a:pt x="3183" y="612"/>
                    </a:lnTo>
                    <a:lnTo>
                      <a:pt x="3162" y="628"/>
                    </a:lnTo>
                    <a:lnTo>
                      <a:pt x="3138" y="638"/>
                    </a:lnTo>
                    <a:lnTo>
                      <a:pt x="2143" y="645"/>
                    </a:lnTo>
                    <a:lnTo>
                      <a:pt x="1502" y="638"/>
                    </a:lnTo>
                    <a:lnTo>
                      <a:pt x="403" y="612"/>
                    </a:lnTo>
                    <a:lnTo>
                      <a:pt x="375" y="615"/>
                    </a:lnTo>
                    <a:lnTo>
                      <a:pt x="350" y="615"/>
                    </a:lnTo>
                    <a:lnTo>
                      <a:pt x="322" y="622"/>
                    </a:lnTo>
                    <a:lnTo>
                      <a:pt x="298" y="628"/>
                    </a:lnTo>
                    <a:lnTo>
                      <a:pt x="270" y="638"/>
                    </a:lnTo>
                    <a:lnTo>
                      <a:pt x="245" y="648"/>
                    </a:lnTo>
                    <a:lnTo>
                      <a:pt x="228" y="658"/>
                    </a:lnTo>
                    <a:lnTo>
                      <a:pt x="203" y="671"/>
                    </a:lnTo>
                    <a:lnTo>
                      <a:pt x="182" y="684"/>
                    </a:lnTo>
                    <a:lnTo>
                      <a:pt x="165" y="697"/>
                    </a:lnTo>
                    <a:lnTo>
                      <a:pt x="147" y="713"/>
                    </a:lnTo>
                    <a:lnTo>
                      <a:pt x="126" y="736"/>
                    </a:lnTo>
                    <a:lnTo>
                      <a:pt x="112" y="762"/>
                    </a:lnTo>
                    <a:lnTo>
                      <a:pt x="98" y="775"/>
                    </a:lnTo>
                    <a:lnTo>
                      <a:pt x="77" y="785"/>
                    </a:lnTo>
                    <a:lnTo>
                      <a:pt x="56" y="798"/>
                    </a:lnTo>
                    <a:lnTo>
                      <a:pt x="46" y="805"/>
                    </a:lnTo>
                    <a:lnTo>
                      <a:pt x="32" y="818"/>
                    </a:lnTo>
                    <a:lnTo>
                      <a:pt x="21" y="828"/>
                    </a:lnTo>
                    <a:lnTo>
                      <a:pt x="14" y="838"/>
                    </a:lnTo>
                    <a:lnTo>
                      <a:pt x="7" y="851"/>
                    </a:lnTo>
                    <a:lnTo>
                      <a:pt x="4" y="861"/>
                    </a:lnTo>
                    <a:lnTo>
                      <a:pt x="0" y="867"/>
                    </a:lnTo>
                    <a:lnTo>
                      <a:pt x="0" y="877"/>
                    </a:lnTo>
                    <a:lnTo>
                      <a:pt x="4" y="890"/>
                    </a:lnTo>
                    <a:lnTo>
                      <a:pt x="7" y="903"/>
                    </a:lnTo>
                    <a:lnTo>
                      <a:pt x="14" y="916"/>
                    </a:lnTo>
                    <a:lnTo>
                      <a:pt x="28" y="926"/>
                    </a:lnTo>
                    <a:lnTo>
                      <a:pt x="46" y="939"/>
                    </a:lnTo>
                    <a:lnTo>
                      <a:pt x="74" y="952"/>
                    </a:lnTo>
                    <a:lnTo>
                      <a:pt x="102" y="962"/>
                    </a:lnTo>
                    <a:lnTo>
                      <a:pt x="130" y="968"/>
                    </a:lnTo>
                    <a:lnTo>
                      <a:pt x="165" y="975"/>
                    </a:lnTo>
                    <a:lnTo>
                      <a:pt x="203" y="982"/>
                    </a:lnTo>
                    <a:lnTo>
                      <a:pt x="245" y="985"/>
                    </a:lnTo>
                    <a:lnTo>
                      <a:pt x="298" y="991"/>
                    </a:lnTo>
                    <a:lnTo>
                      <a:pt x="343" y="995"/>
                    </a:lnTo>
                    <a:lnTo>
                      <a:pt x="434" y="998"/>
                    </a:lnTo>
                    <a:lnTo>
                      <a:pt x="693" y="1001"/>
                    </a:lnTo>
                    <a:lnTo>
                      <a:pt x="1257" y="1008"/>
                    </a:lnTo>
                    <a:lnTo>
                      <a:pt x="2416" y="1044"/>
                    </a:lnTo>
                    <a:lnTo>
                      <a:pt x="2472" y="1044"/>
                    </a:lnTo>
                    <a:lnTo>
                      <a:pt x="2861" y="1044"/>
                    </a:lnTo>
                    <a:lnTo>
                      <a:pt x="2949" y="1034"/>
                    </a:lnTo>
                    <a:lnTo>
                      <a:pt x="3106" y="1018"/>
                    </a:lnTo>
                    <a:lnTo>
                      <a:pt x="3187" y="1008"/>
                    </a:lnTo>
                    <a:lnTo>
                      <a:pt x="3246" y="998"/>
                    </a:lnTo>
                    <a:lnTo>
                      <a:pt x="3299" y="988"/>
                    </a:lnTo>
                    <a:lnTo>
                      <a:pt x="3344" y="978"/>
                    </a:lnTo>
                    <a:lnTo>
                      <a:pt x="3407" y="962"/>
                    </a:lnTo>
                    <a:lnTo>
                      <a:pt x="3698" y="877"/>
                    </a:lnTo>
                    <a:lnTo>
                      <a:pt x="3764" y="851"/>
                    </a:lnTo>
                    <a:lnTo>
                      <a:pt x="3873" y="811"/>
                    </a:lnTo>
                    <a:lnTo>
                      <a:pt x="3873" y="782"/>
                    </a:lnTo>
                    <a:lnTo>
                      <a:pt x="3792" y="759"/>
                    </a:lnTo>
                    <a:lnTo>
                      <a:pt x="3684" y="697"/>
                    </a:lnTo>
                    <a:lnTo>
                      <a:pt x="3747" y="494"/>
                    </a:lnTo>
                    <a:lnTo>
                      <a:pt x="3806" y="304"/>
                    </a:lnTo>
                    <a:lnTo>
                      <a:pt x="3904" y="0"/>
                    </a:lnTo>
                  </a:path>
                </a:pathLst>
              </a:custGeom>
              <a:solidFill>
                <a:srgbClr val="BFBF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92" name="Group 109"/>
              <p:cNvGrpSpPr>
                <a:grpSpLocks/>
              </p:cNvGrpSpPr>
              <p:nvPr/>
            </p:nvGrpSpPr>
            <p:grpSpPr bwMode="auto">
              <a:xfrm>
                <a:off x="1163" y="2399"/>
                <a:ext cx="2875" cy="171"/>
                <a:chOff x="1163" y="2399"/>
                <a:chExt cx="2875" cy="171"/>
              </a:xfrm>
            </p:grpSpPr>
            <p:sp>
              <p:nvSpPr>
                <p:cNvPr id="3640" name="Freeform 110"/>
                <p:cNvSpPr>
                  <a:spLocks/>
                </p:cNvSpPr>
                <p:nvPr/>
              </p:nvSpPr>
              <p:spPr bwMode="auto">
                <a:xfrm>
                  <a:off x="1163" y="2399"/>
                  <a:ext cx="71" cy="164"/>
                </a:xfrm>
                <a:custGeom>
                  <a:avLst/>
                  <a:gdLst>
                    <a:gd name="T0" fmla="*/ 70 w 71"/>
                    <a:gd name="T1" fmla="*/ 0 h 164"/>
                    <a:gd name="T2" fmla="*/ 11 w 71"/>
                    <a:gd name="T3" fmla="*/ 0 h 164"/>
                    <a:gd name="T4" fmla="*/ 7 w 71"/>
                    <a:gd name="T5" fmla="*/ 7 h 164"/>
                    <a:gd name="T6" fmla="*/ 4 w 71"/>
                    <a:gd name="T7" fmla="*/ 20 h 164"/>
                    <a:gd name="T8" fmla="*/ 4 w 71"/>
                    <a:gd name="T9" fmla="*/ 29 h 164"/>
                    <a:gd name="T10" fmla="*/ 0 w 71"/>
                    <a:gd name="T11" fmla="*/ 42 h 164"/>
                    <a:gd name="T12" fmla="*/ 4 w 71"/>
                    <a:gd name="T13" fmla="*/ 124 h 164"/>
                    <a:gd name="T14" fmla="*/ 4 w 71"/>
                    <a:gd name="T15" fmla="*/ 143 h 164"/>
                    <a:gd name="T16" fmla="*/ 11 w 71"/>
                    <a:gd name="T17" fmla="*/ 163 h 164"/>
                    <a:gd name="T18" fmla="*/ 70 w 71"/>
                    <a:gd name="T19" fmla="*/ 163 h 164"/>
                    <a:gd name="T20" fmla="*/ 67 w 71"/>
                    <a:gd name="T21" fmla="*/ 143 h 164"/>
                    <a:gd name="T22" fmla="*/ 63 w 71"/>
                    <a:gd name="T23" fmla="*/ 124 h 164"/>
                    <a:gd name="T24" fmla="*/ 63 w 71"/>
                    <a:gd name="T25" fmla="*/ 46 h 164"/>
                    <a:gd name="T26" fmla="*/ 63 w 71"/>
                    <a:gd name="T27" fmla="*/ 29 h 164"/>
                    <a:gd name="T28" fmla="*/ 67 w 71"/>
                    <a:gd name="T29" fmla="*/ 16 h 164"/>
                    <a:gd name="T30" fmla="*/ 67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1" y="0"/>
                      </a:lnTo>
                      <a:lnTo>
                        <a:pt x="7" y="7"/>
                      </a:lnTo>
                      <a:lnTo>
                        <a:pt x="4" y="20"/>
                      </a:lnTo>
                      <a:lnTo>
                        <a:pt x="4" y="29"/>
                      </a:lnTo>
                      <a:lnTo>
                        <a:pt x="0" y="42"/>
                      </a:lnTo>
                      <a:lnTo>
                        <a:pt x="4" y="124"/>
                      </a:lnTo>
                      <a:lnTo>
                        <a:pt x="4" y="143"/>
                      </a:lnTo>
                      <a:lnTo>
                        <a:pt x="11" y="163"/>
                      </a:lnTo>
                      <a:lnTo>
                        <a:pt x="70" y="163"/>
                      </a:lnTo>
                      <a:lnTo>
                        <a:pt x="67" y="143"/>
                      </a:lnTo>
                      <a:lnTo>
                        <a:pt x="63" y="124"/>
                      </a:lnTo>
                      <a:lnTo>
                        <a:pt x="63" y="46"/>
                      </a:lnTo>
                      <a:lnTo>
                        <a:pt x="63" y="29"/>
                      </a:lnTo>
                      <a:lnTo>
                        <a:pt x="67" y="16"/>
                      </a:lnTo>
                      <a:lnTo>
                        <a:pt x="67"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641" name="Freeform 111"/>
                <p:cNvSpPr>
                  <a:spLocks/>
                </p:cNvSpPr>
                <p:nvPr/>
              </p:nvSpPr>
              <p:spPr bwMode="auto">
                <a:xfrm>
                  <a:off x="1944" y="2406"/>
                  <a:ext cx="71" cy="164"/>
                </a:xfrm>
                <a:custGeom>
                  <a:avLst/>
                  <a:gdLst>
                    <a:gd name="T0" fmla="*/ 70 w 71"/>
                    <a:gd name="T1" fmla="*/ 0 h 164"/>
                    <a:gd name="T2" fmla="*/ 10 w 71"/>
                    <a:gd name="T3" fmla="*/ 0 h 164"/>
                    <a:gd name="T4" fmla="*/ 7 w 71"/>
                    <a:gd name="T5" fmla="*/ 7 h 164"/>
                    <a:gd name="T6" fmla="*/ 3 w 71"/>
                    <a:gd name="T7" fmla="*/ 20 h 164"/>
                    <a:gd name="T8" fmla="*/ 0 w 71"/>
                    <a:gd name="T9" fmla="*/ 29 h 164"/>
                    <a:gd name="T10" fmla="*/ 0 w 71"/>
                    <a:gd name="T11" fmla="*/ 42 h 164"/>
                    <a:gd name="T12" fmla="*/ 3 w 71"/>
                    <a:gd name="T13" fmla="*/ 124 h 164"/>
                    <a:gd name="T14" fmla="*/ 3 w 71"/>
                    <a:gd name="T15" fmla="*/ 143 h 164"/>
                    <a:gd name="T16" fmla="*/ 10 w 71"/>
                    <a:gd name="T17" fmla="*/ 163 h 164"/>
                    <a:gd name="T18" fmla="*/ 70 w 71"/>
                    <a:gd name="T19" fmla="*/ 163 h 164"/>
                    <a:gd name="T20" fmla="*/ 66 w 71"/>
                    <a:gd name="T21" fmla="*/ 143 h 164"/>
                    <a:gd name="T22" fmla="*/ 63 w 71"/>
                    <a:gd name="T23" fmla="*/ 127 h 164"/>
                    <a:gd name="T24" fmla="*/ 63 w 71"/>
                    <a:gd name="T25" fmla="*/ 46 h 164"/>
                    <a:gd name="T26" fmla="*/ 63 w 71"/>
                    <a:gd name="T27" fmla="*/ 29 h 164"/>
                    <a:gd name="T28" fmla="*/ 63 w 71"/>
                    <a:gd name="T29" fmla="*/ 16 h 164"/>
                    <a:gd name="T30" fmla="*/ 66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0" y="0"/>
                      </a:lnTo>
                      <a:lnTo>
                        <a:pt x="7" y="7"/>
                      </a:lnTo>
                      <a:lnTo>
                        <a:pt x="3" y="20"/>
                      </a:lnTo>
                      <a:lnTo>
                        <a:pt x="0" y="29"/>
                      </a:lnTo>
                      <a:lnTo>
                        <a:pt x="0" y="42"/>
                      </a:lnTo>
                      <a:lnTo>
                        <a:pt x="3" y="124"/>
                      </a:lnTo>
                      <a:lnTo>
                        <a:pt x="3" y="143"/>
                      </a:lnTo>
                      <a:lnTo>
                        <a:pt x="10" y="163"/>
                      </a:lnTo>
                      <a:lnTo>
                        <a:pt x="70" y="163"/>
                      </a:lnTo>
                      <a:lnTo>
                        <a:pt x="66" y="143"/>
                      </a:lnTo>
                      <a:lnTo>
                        <a:pt x="63" y="127"/>
                      </a:lnTo>
                      <a:lnTo>
                        <a:pt x="63" y="46"/>
                      </a:lnTo>
                      <a:lnTo>
                        <a:pt x="63" y="29"/>
                      </a:lnTo>
                      <a:lnTo>
                        <a:pt x="63"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642" name="Freeform 112"/>
                <p:cNvSpPr>
                  <a:spLocks/>
                </p:cNvSpPr>
                <p:nvPr/>
              </p:nvSpPr>
              <p:spPr bwMode="auto">
                <a:xfrm>
                  <a:off x="3271" y="2415"/>
                  <a:ext cx="71" cy="145"/>
                </a:xfrm>
                <a:custGeom>
                  <a:avLst/>
                  <a:gdLst>
                    <a:gd name="T0" fmla="*/ 70 w 71"/>
                    <a:gd name="T1" fmla="*/ 0 h 145"/>
                    <a:gd name="T2" fmla="*/ 10 w 71"/>
                    <a:gd name="T3" fmla="*/ 0 h 145"/>
                    <a:gd name="T4" fmla="*/ 7 w 71"/>
                    <a:gd name="T5" fmla="*/ 7 h 145"/>
                    <a:gd name="T6" fmla="*/ 3 w 71"/>
                    <a:gd name="T7" fmla="*/ 20 h 145"/>
                    <a:gd name="T8" fmla="*/ 0 w 71"/>
                    <a:gd name="T9" fmla="*/ 26 h 145"/>
                    <a:gd name="T10" fmla="*/ 0 w 71"/>
                    <a:gd name="T11" fmla="*/ 42 h 145"/>
                    <a:gd name="T12" fmla="*/ 3 w 71"/>
                    <a:gd name="T13" fmla="*/ 124 h 145"/>
                    <a:gd name="T14" fmla="*/ 3 w 71"/>
                    <a:gd name="T15" fmla="*/ 144 h 145"/>
                    <a:gd name="T16" fmla="*/ 66 w 71"/>
                    <a:gd name="T17" fmla="*/ 144 h 145"/>
                    <a:gd name="T18" fmla="*/ 63 w 71"/>
                    <a:gd name="T19" fmla="*/ 127 h 145"/>
                    <a:gd name="T20" fmla="*/ 63 w 71"/>
                    <a:gd name="T21" fmla="*/ 46 h 145"/>
                    <a:gd name="T22" fmla="*/ 63 w 71"/>
                    <a:gd name="T23" fmla="*/ 26 h 145"/>
                    <a:gd name="T24" fmla="*/ 66 w 71"/>
                    <a:gd name="T25" fmla="*/ 16 h 145"/>
                    <a:gd name="T26" fmla="*/ 66 w 71"/>
                    <a:gd name="T27" fmla="*/ 7 h 145"/>
                    <a:gd name="T28" fmla="*/ 7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70" y="0"/>
                      </a:moveTo>
                      <a:lnTo>
                        <a:pt x="10" y="0"/>
                      </a:lnTo>
                      <a:lnTo>
                        <a:pt x="7" y="7"/>
                      </a:lnTo>
                      <a:lnTo>
                        <a:pt x="3" y="20"/>
                      </a:lnTo>
                      <a:lnTo>
                        <a:pt x="0" y="26"/>
                      </a:lnTo>
                      <a:lnTo>
                        <a:pt x="0" y="42"/>
                      </a:lnTo>
                      <a:lnTo>
                        <a:pt x="3" y="124"/>
                      </a:lnTo>
                      <a:lnTo>
                        <a:pt x="3" y="144"/>
                      </a:lnTo>
                      <a:lnTo>
                        <a:pt x="66" y="144"/>
                      </a:lnTo>
                      <a:lnTo>
                        <a:pt x="63" y="127"/>
                      </a:lnTo>
                      <a:lnTo>
                        <a:pt x="63" y="46"/>
                      </a:lnTo>
                      <a:lnTo>
                        <a:pt x="63" y="26"/>
                      </a:lnTo>
                      <a:lnTo>
                        <a:pt x="66"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643" name="Freeform 113"/>
                <p:cNvSpPr>
                  <a:spLocks/>
                </p:cNvSpPr>
                <p:nvPr/>
              </p:nvSpPr>
              <p:spPr bwMode="auto">
                <a:xfrm>
                  <a:off x="3967" y="2425"/>
                  <a:ext cx="71" cy="145"/>
                </a:xfrm>
                <a:custGeom>
                  <a:avLst/>
                  <a:gdLst>
                    <a:gd name="T0" fmla="*/ 0 w 71"/>
                    <a:gd name="T1" fmla="*/ 0 h 145"/>
                    <a:gd name="T2" fmla="*/ 63 w 71"/>
                    <a:gd name="T3" fmla="*/ 0 h 145"/>
                    <a:gd name="T4" fmla="*/ 63 w 71"/>
                    <a:gd name="T5" fmla="*/ 7 h 145"/>
                    <a:gd name="T6" fmla="*/ 67 w 71"/>
                    <a:gd name="T7" fmla="*/ 16 h 145"/>
                    <a:gd name="T8" fmla="*/ 67 w 71"/>
                    <a:gd name="T9" fmla="*/ 26 h 145"/>
                    <a:gd name="T10" fmla="*/ 70 w 71"/>
                    <a:gd name="T11" fmla="*/ 42 h 145"/>
                    <a:gd name="T12" fmla="*/ 67 w 71"/>
                    <a:gd name="T13" fmla="*/ 124 h 145"/>
                    <a:gd name="T14" fmla="*/ 67 w 71"/>
                    <a:gd name="T15" fmla="*/ 144 h 145"/>
                    <a:gd name="T16" fmla="*/ 4 w 71"/>
                    <a:gd name="T17" fmla="*/ 144 h 145"/>
                    <a:gd name="T18" fmla="*/ 7 w 71"/>
                    <a:gd name="T19" fmla="*/ 124 h 145"/>
                    <a:gd name="T20" fmla="*/ 7 w 71"/>
                    <a:gd name="T21" fmla="*/ 42 h 145"/>
                    <a:gd name="T22" fmla="*/ 7 w 71"/>
                    <a:gd name="T23" fmla="*/ 26 h 145"/>
                    <a:gd name="T24" fmla="*/ 4 w 71"/>
                    <a:gd name="T25" fmla="*/ 13 h 145"/>
                    <a:gd name="T26" fmla="*/ 4 w 71"/>
                    <a:gd name="T27" fmla="*/ 7 h 145"/>
                    <a:gd name="T28" fmla="*/ 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0" y="0"/>
                      </a:moveTo>
                      <a:lnTo>
                        <a:pt x="63" y="0"/>
                      </a:lnTo>
                      <a:lnTo>
                        <a:pt x="63" y="7"/>
                      </a:lnTo>
                      <a:lnTo>
                        <a:pt x="67" y="16"/>
                      </a:lnTo>
                      <a:lnTo>
                        <a:pt x="67" y="26"/>
                      </a:lnTo>
                      <a:lnTo>
                        <a:pt x="70" y="42"/>
                      </a:lnTo>
                      <a:lnTo>
                        <a:pt x="67" y="124"/>
                      </a:lnTo>
                      <a:lnTo>
                        <a:pt x="67" y="144"/>
                      </a:lnTo>
                      <a:lnTo>
                        <a:pt x="4" y="144"/>
                      </a:lnTo>
                      <a:lnTo>
                        <a:pt x="7" y="124"/>
                      </a:lnTo>
                      <a:lnTo>
                        <a:pt x="7" y="42"/>
                      </a:lnTo>
                      <a:lnTo>
                        <a:pt x="7" y="26"/>
                      </a:lnTo>
                      <a:lnTo>
                        <a:pt x="4" y="13"/>
                      </a:lnTo>
                      <a:lnTo>
                        <a:pt x="4" y="7"/>
                      </a:lnTo>
                      <a:lnTo>
                        <a:pt x="0" y="0"/>
                      </a:lnTo>
                    </a:path>
                  </a:pathLst>
                </a:custGeom>
                <a:solidFill>
                  <a:srgbClr val="BFBFBF"/>
                </a:solidFill>
                <a:ln w="12700" cap="rnd">
                  <a:solidFill>
                    <a:srgbClr val="000000"/>
                  </a:solidFill>
                  <a:round/>
                  <a:headEnd type="none" w="sm" len="sm"/>
                  <a:tailEnd type="none" w="sm" len="sm"/>
                </a:ln>
              </p:spPr>
              <p:txBody>
                <a:bodyPr/>
                <a:lstStyle/>
                <a:p>
                  <a:endParaRPr lang="en-NZ"/>
                </a:p>
              </p:txBody>
            </p:sp>
          </p:grpSp>
          <p:grpSp>
            <p:nvGrpSpPr>
              <p:cNvPr id="3593" name="Group 114"/>
              <p:cNvGrpSpPr>
                <a:grpSpLocks/>
              </p:cNvGrpSpPr>
              <p:nvPr/>
            </p:nvGrpSpPr>
            <p:grpSpPr bwMode="auto">
              <a:xfrm>
                <a:off x="1306" y="2441"/>
                <a:ext cx="2606" cy="85"/>
                <a:chOff x="1306" y="2441"/>
                <a:chExt cx="2606" cy="85"/>
              </a:xfrm>
            </p:grpSpPr>
            <p:grpSp>
              <p:nvGrpSpPr>
                <p:cNvPr id="3594" name="Group 115"/>
                <p:cNvGrpSpPr>
                  <a:grpSpLocks/>
                </p:cNvGrpSpPr>
                <p:nvPr/>
              </p:nvGrpSpPr>
              <p:grpSpPr bwMode="auto">
                <a:xfrm>
                  <a:off x="3387" y="2484"/>
                  <a:ext cx="273" cy="39"/>
                  <a:chOff x="3387" y="2484"/>
                  <a:chExt cx="273" cy="39"/>
                </a:xfrm>
              </p:grpSpPr>
              <p:sp>
                <p:nvSpPr>
                  <p:cNvPr id="3633" name="Oval 116"/>
                  <p:cNvSpPr>
                    <a:spLocks noChangeArrowheads="1"/>
                  </p:cNvSpPr>
                  <p:nvPr/>
                </p:nvSpPr>
                <p:spPr bwMode="auto">
                  <a:xfrm>
                    <a:off x="3387" y="248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4" name="Oval 117"/>
                  <p:cNvSpPr>
                    <a:spLocks noChangeArrowheads="1"/>
                  </p:cNvSpPr>
                  <p:nvPr/>
                </p:nvSpPr>
                <p:spPr bwMode="auto">
                  <a:xfrm>
                    <a:off x="3426" y="248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5" name="Oval 118"/>
                  <p:cNvSpPr>
                    <a:spLocks noChangeArrowheads="1"/>
                  </p:cNvSpPr>
                  <p:nvPr/>
                </p:nvSpPr>
                <p:spPr bwMode="auto">
                  <a:xfrm>
                    <a:off x="3468" y="2484"/>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6" name="Oval 119"/>
                  <p:cNvSpPr>
                    <a:spLocks noChangeArrowheads="1"/>
                  </p:cNvSpPr>
                  <p:nvPr/>
                </p:nvSpPr>
                <p:spPr bwMode="auto">
                  <a:xfrm>
                    <a:off x="3513"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7" name="Oval 120"/>
                  <p:cNvSpPr>
                    <a:spLocks noChangeArrowheads="1"/>
                  </p:cNvSpPr>
                  <p:nvPr/>
                </p:nvSpPr>
                <p:spPr bwMode="auto">
                  <a:xfrm>
                    <a:off x="3555"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8" name="Oval 121"/>
                  <p:cNvSpPr>
                    <a:spLocks noChangeArrowheads="1"/>
                  </p:cNvSpPr>
                  <p:nvPr/>
                </p:nvSpPr>
                <p:spPr bwMode="auto">
                  <a:xfrm>
                    <a:off x="3597" y="248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9" name="Oval 122"/>
                  <p:cNvSpPr>
                    <a:spLocks noChangeArrowheads="1"/>
                  </p:cNvSpPr>
                  <p:nvPr/>
                </p:nvSpPr>
                <p:spPr bwMode="auto">
                  <a:xfrm>
                    <a:off x="3643" y="248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595" name="Group 123"/>
                <p:cNvGrpSpPr>
                  <a:grpSpLocks/>
                </p:cNvGrpSpPr>
                <p:nvPr/>
              </p:nvGrpSpPr>
              <p:grpSpPr bwMode="auto">
                <a:xfrm>
                  <a:off x="1306" y="2441"/>
                  <a:ext cx="1040" cy="59"/>
                  <a:chOff x="1306" y="2441"/>
                  <a:chExt cx="1040" cy="59"/>
                </a:xfrm>
              </p:grpSpPr>
              <p:grpSp>
                <p:nvGrpSpPr>
                  <p:cNvPr id="3610" name="Group 124"/>
                  <p:cNvGrpSpPr>
                    <a:grpSpLocks/>
                  </p:cNvGrpSpPr>
                  <p:nvPr/>
                </p:nvGrpSpPr>
                <p:grpSpPr bwMode="auto">
                  <a:xfrm>
                    <a:off x="1306" y="2441"/>
                    <a:ext cx="284" cy="43"/>
                    <a:chOff x="1306" y="2441"/>
                    <a:chExt cx="284" cy="43"/>
                  </a:xfrm>
                </p:grpSpPr>
                <p:sp>
                  <p:nvSpPr>
                    <p:cNvPr id="3626" name="Oval 125"/>
                    <p:cNvSpPr>
                      <a:spLocks noChangeArrowheads="1"/>
                    </p:cNvSpPr>
                    <p:nvPr/>
                  </p:nvSpPr>
                  <p:spPr bwMode="auto">
                    <a:xfrm>
                      <a:off x="1306" y="2441"/>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7" name="Oval 126"/>
                    <p:cNvSpPr>
                      <a:spLocks noChangeArrowheads="1"/>
                    </p:cNvSpPr>
                    <p:nvPr/>
                  </p:nvSpPr>
                  <p:spPr bwMode="auto">
                    <a:xfrm>
                      <a:off x="1348" y="2441"/>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8" name="Oval 127"/>
                    <p:cNvSpPr>
                      <a:spLocks noChangeArrowheads="1"/>
                    </p:cNvSpPr>
                    <p:nvPr/>
                  </p:nvSpPr>
                  <p:spPr bwMode="auto">
                    <a:xfrm>
                      <a:off x="1394" y="2444"/>
                      <a:ext cx="14"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9" name="Oval 128"/>
                    <p:cNvSpPr>
                      <a:spLocks noChangeArrowheads="1"/>
                    </p:cNvSpPr>
                    <p:nvPr/>
                  </p:nvSpPr>
                  <p:spPr bwMode="auto">
                    <a:xfrm>
                      <a:off x="1439" y="2444"/>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0" name="Oval 129"/>
                    <p:cNvSpPr>
                      <a:spLocks noChangeArrowheads="1"/>
                    </p:cNvSpPr>
                    <p:nvPr/>
                  </p:nvSpPr>
                  <p:spPr bwMode="auto">
                    <a:xfrm>
                      <a:off x="1485" y="2444"/>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1" name="Oval 130"/>
                    <p:cNvSpPr>
                      <a:spLocks noChangeArrowheads="1"/>
                    </p:cNvSpPr>
                    <p:nvPr/>
                  </p:nvSpPr>
                  <p:spPr bwMode="auto">
                    <a:xfrm>
                      <a:off x="1530" y="2444"/>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32" name="Oval 131"/>
                    <p:cNvSpPr>
                      <a:spLocks noChangeArrowheads="1"/>
                    </p:cNvSpPr>
                    <p:nvPr/>
                  </p:nvSpPr>
                  <p:spPr bwMode="auto">
                    <a:xfrm>
                      <a:off x="1572"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611" name="Group 132"/>
                  <p:cNvGrpSpPr>
                    <a:grpSpLocks/>
                  </p:cNvGrpSpPr>
                  <p:nvPr/>
                </p:nvGrpSpPr>
                <p:grpSpPr bwMode="auto">
                  <a:xfrm>
                    <a:off x="1618" y="2448"/>
                    <a:ext cx="283" cy="42"/>
                    <a:chOff x="1618" y="2448"/>
                    <a:chExt cx="283" cy="42"/>
                  </a:xfrm>
                </p:grpSpPr>
                <p:sp>
                  <p:nvSpPr>
                    <p:cNvPr id="3619" name="Oval 133"/>
                    <p:cNvSpPr>
                      <a:spLocks noChangeArrowheads="1"/>
                    </p:cNvSpPr>
                    <p:nvPr/>
                  </p:nvSpPr>
                  <p:spPr bwMode="auto">
                    <a:xfrm>
                      <a:off x="1618" y="2448"/>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0" name="Oval 134"/>
                    <p:cNvSpPr>
                      <a:spLocks noChangeArrowheads="1"/>
                    </p:cNvSpPr>
                    <p:nvPr/>
                  </p:nvSpPr>
                  <p:spPr bwMode="auto">
                    <a:xfrm>
                      <a:off x="1663"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1" name="Oval 135"/>
                    <p:cNvSpPr>
                      <a:spLocks noChangeArrowheads="1"/>
                    </p:cNvSpPr>
                    <p:nvPr/>
                  </p:nvSpPr>
                  <p:spPr bwMode="auto">
                    <a:xfrm>
                      <a:off x="1705" y="2448"/>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2" name="Oval 136"/>
                    <p:cNvSpPr>
                      <a:spLocks noChangeArrowheads="1"/>
                    </p:cNvSpPr>
                    <p:nvPr/>
                  </p:nvSpPr>
                  <p:spPr bwMode="auto">
                    <a:xfrm>
                      <a:off x="1754" y="245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3" name="Oval 137"/>
                    <p:cNvSpPr>
                      <a:spLocks noChangeArrowheads="1"/>
                    </p:cNvSpPr>
                    <p:nvPr/>
                  </p:nvSpPr>
                  <p:spPr bwMode="auto">
                    <a:xfrm>
                      <a:off x="1796" y="245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4" name="Oval 138"/>
                    <p:cNvSpPr>
                      <a:spLocks noChangeArrowheads="1"/>
                    </p:cNvSpPr>
                    <p:nvPr/>
                  </p:nvSpPr>
                  <p:spPr bwMode="auto">
                    <a:xfrm>
                      <a:off x="1842" y="2451"/>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25" name="Oval 139"/>
                    <p:cNvSpPr>
                      <a:spLocks noChangeArrowheads="1"/>
                    </p:cNvSpPr>
                    <p:nvPr/>
                  </p:nvSpPr>
                  <p:spPr bwMode="auto">
                    <a:xfrm>
                      <a:off x="1887" y="245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612" name="Group 140"/>
                  <p:cNvGrpSpPr>
                    <a:grpSpLocks/>
                  </p:cNvGrpSpPr>
                  <p:nvPr/>
                </p:nvGrpSpPr>
                <p:grpSpPr bwMode="auto">
                  <a:xfrm>
                    <a:off x="2062" y="2457"/>
                    <a:ext cx="284" cy="43"/>
                    <a:chOff x="2062" y="2457"/>
                    <a:chExt cx="284" cy="43"/>
                  </a:xfrm>
                </p:grpSpPr>
                <p:sp>
                  <p:nvSpPr>
                    <p:cNvPr id="3613" name="Oval 141"/>
                    <p:cNvSpPr>
                      <a:spLocks noChangeArrowheads="1"/>
                    </p:cNvSpPr>
                    <p:nvPr/>
                  </p:nvSpPr>
                  <p:spPr bwMode="auto">
                    <a:xfrm>
                      <a:off x="2062" y="245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14" name="Oval 142"/>
                    <p:cNvSpPr>
                      <a:spLocks noChangeArrowheads="1"/>
                    </p:cNvSpPr>
                    <p:nvPr/>
                  </p:nvSpPr>
                  <p:spPr bwMode="auto">
                    <a:xfrm>
                      <a:off x="2104"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15" name="Oval 143"/>
                    <p:cNvSpPr>
                      <a:spLocks noChangeArrowheads="1"/>
                    </p:cNvSpPr>
                    <p:nvPr/>
                  </p:nvSpPr>
                  <p:spPr bwMode="auto">
                    <a:xfrm>
                      <a:off x="2146"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16" name="Oval 144"/>
                    <p:cNvSpPr>
                      <a:spLocks noChangeArrowheads="1"/>
                    </p:cNvSpPr>
                    <p:nvPr/>
                  </p:nvSpPr>
                  <p:spPr bwMode="auto">
                    <a:xfrm>
                      <a:off x="2192" y="245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17" name="Oval 145"/>
                    <p:cNvSpPr>
                      <a:spLocks noChangeArrowheads="1"/>
                    </p:cNvSpPr>
                    <p:nvPr/>
                  </p:nvSpPr>
                  <p:spPr bwMode="auto">
                    <a:xfrm>
                      <a:off x="2234" y="2460"/>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18" name="Oval 146"/>
                    <p:cNvSpPr>
                      <a:spLocks noChangeArrowheads="1"/>
                    </p:cNvSpPr>
                    <p:nvPr/>
                  </p:nvSpPr>
                  <p:spPr bwMode="auto">
                    <a:xfrm>
                      <a:off x="2328"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nvGrpSpPr>
                <p:cNvPr id="3596" name="Group 147"/>
                <p:cNvGrpSpPr>
                  <a:grpSpLocks/>
                </p:cNvGrpSpPr>
                <p:nvPr/>
              </p:nvGrpSpPr>
              <p:grpSpPr bwMode="auto">
                <a:xfrm>
                  <a:off x="2406" y="2461"/>
                  <a:ext cx="228" cy="39"/>
                  <a:chOff x="2406" y="2461"/>
                  <a:chExt cx="228" cy="39"/>
                </a:xfrm>
              </p:grpSpPr>
              <p:sp>
                <p:nvSpPr>
                  <p:cNvPr id="3604" name="Oval 148"/>
                  <p:cNvSpPr>
                    <a:spLocks noChangeArrowheads="1"/>
                  </p:cNvSpPr>
                  <p:nvPr/>
                </p:nvSpPr>
                <p:spPr bwMode="auto">
                  <a:xfrm>
                    <a:off x="2406"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5" name="Oval 149"/>
                  <p:cNvSpPr>
                    <a:spLocks noChangeArrowheads="1"/>
                  </p:cNvSpPr>
                  <p:nvPr/>
                </p:nvSpPr>
                <p:spPr bwMode="auto">
                  <a:xfrm>
                    <a:off x="2452" y="246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6" name="Oval 150"/>
                  <p:cNvSpPr>
                    <a:spLocks noChangeArrowheads="1"/>
                  </p:cNvSpPr>
                  <p:nvPr/>
                </p:nvSpPr>
                <p:spPr bwMode="auto">
                  <a:xfrm>
                    <a:off x="2494" y="246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7" name="Oval 151"/>
                  <p:cNvSpPr>
                    <a:spLocks noChangeArrowheads="1"/>
                  </p:cNvSpPr>
                  <p:nvPr/>
                </p:nvSpPr>
                <p:spPr bwMode="auto">
                  <a:xfrm>
                    <a:off x="2532"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8" name="Oval 152"/>
                  <p:cNvSpPr>
                    <a:spLocks noChangeArrowheads="1"/>
                  </p:cNvSpPr>
                  <p:nvPr/>
                </p:nvSpPr>
                <p:spPr bwMode="auto">
                  <a:xfrm>
                    <a:off x="2574"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9" name="Oval 153"/>
                  <p:cNvSpPr>
                    <a:spLocks noChangeArrowheads="1"/>
                  </p:cNvSpPr>
                  <p:nvPr/>
                </p:nvSpPr>
                <p:spPr bwMode="auto">
                  <a:xfrm>
                    <a:off x="2616"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597" name="Group 154"/>
                <p:cNvGrpSpPr>
                  <a:grpSpLocks/>
                </p:cNvGrpSpPr>
                <p:nvPr/>
              </p:nvGrpSpPr>
              <p:grpSpPr bwMode="auto">
                <a:xfrm>
                  <a:off x="3684" y="2487"/>
                  <a:ext cx="228" cy="39"/>
                  <a:chOff x="3684" y="2487"/>
                  <a:chExt cx="228" cy="39"/>
                </a:xfrm>
              </p:grpSpPr>
              <p:sp>
                <p:nvSpPr>
                  <p:cNvPr id="3598" name="Oval 155"/>
                  <p:cNvSpPr>
                    <a:spLocks noChangeArrowheads="1"/>
                  </p:cNvSpPr>
                  <p:nvPr/>
                </p:nvSpPr>
                <p:spPr bwMode="auto">
                  <a:xfrm>
                    <a:off x="3684"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99" name="Oval 156"/>
                  <p:cNvSpPr>
                    <a:spLocks noChangeArrowheads="1"/>
                  </p:cNvSpPr>
                  <p:nvPr/>
                </p:nvSpPr>
                <p:spPr bwMode="auto">
                  <a:xfrm>
                    <a:off x="3726"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0" name="Oval 157"/>
                  <p:cNvSpPr>
                    <a:spLocks noChangeArrowheads="1"/>
                  </p:cNvSpPr>
                  <p:nvPr/>
                </p:nvSpPr>
                <p:spPr bwMode="auto">
                  <a:xfrm>
                    <a:off x="3768"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1" name="Oval 158"/>
                  <p:cNvSpPr>
                    <a:spLocks noChangeArrowheads="1"/>
                  </p:cNvSpPr>
                  <p:nvPr/>
                </p:nvSpPr>
                <p:spPr bwMode="auto">
                  <a:xfrm>
                    <a:off x="3810"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2" name="Oval 159"/>
                  <p:cNvSpPr>
                    <a:spLocks noChangeArrowheads="1"/>
                  </p:cNvSpPr>
                  <p:nvPr/>
                </p:nvSpPr>
                <p:spPr bwMode="auto">
                  <a:xfrm>
                    <a:off x="3852"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603" name="Oval 160"/>
                  <p:cNvSpPr>
                    <a:spLocks noChangeArrowheads="1"/>
                  </p:cNvSpPr>
                  <p:nvPr/>
                </p:nvSpPr>
                <p:spPr bwMode="auto">
                  <a:xfrm>
                    <a:off x="3894"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sp>
          <p:nvSpPr>
            <p:cNvPr id="3545" name="Freeform 161"/>
            <p:cNvSpPr>
              <a:spLocks/>
            </p:cNvSpPr>
            <p:nvPr/>
          </p:nvSpPr>
          <p:spPr bwMode="auto">
            <a:xfrm>
              <a:off x="816" y="2098"/>
              <a:ext cx="3789" cy="587"/>
            </a:xfrm>
            <a:custGeom>
              <a:avLst/>
              <a:gdLst>
                <a:gd name="T0" fmla="*/ 3788 w 3789"/>
                <a:gd name="T1" fmla="*/ 0 h 587"/>
                <a:gd name="T2" fmla="*/ 3473 w 3789"/>
                <a:gd name="T3" fmla="*/ 350 h 587"/>
                <a:gd name="T4" fmla="*/ 3442 w 3789"/>
                <a:gd name="T5" fmla="*/ 383 h 587"/>
                <a:gd name="T6" fmla="*/ 3431 w 3789"/>
                <a:gd name="T7" fmla="*/ 393 h 587"/>
                <a:gd name="T8" fmla="*/ 3424 w 3789"/>
                <a:gd name="T9" fmla="*/ 399 h 587"/>
                <a:gd name="T10" fmla="*/ 3410 w 3789"/>
                <a:gd name="T11" fmla="*/ 409 h 587"/>
                <a:gd name="T12" fmla="*/ 3400 w 3789"/>
                <a:gd name="T13" fmla="*/ 416 h 587"/>
                <a:gd name="T14" fmla="*/ 3386 w 3789"/>
                <a:gd name="T15" fmla="*/ 422 h 587"/>
                <a:gd name="T16" fmla="*/ 3368 w 3789"/>
                <a:gd name="T17" fmla="*/ 429 h 587"/>
                <a:gd name="T18" fmla="*/ 3351 w 3789"/>
                <a:gd name="T19" fmla="*/ 435 h 587"/>
                <a:gd name="T20" fmla="*/ 3333 w 3789"/>
                <a:gd name="T21" fmla="*/ 442 h 587"/>
                <a:gd name="T22" fmla="*/ 3309 w 3789"/>
                <a:gd name="T23" fmla="*/ 442 h 587"/>
                <a:gd name="T24" fmla="*/ 3277 w 3789"/>
                <a:gd name="T25" fmla="*/ 448 h 587"/>
                <a:gd name="T26" fmla="*/ 343 w 3789"/>
                <a:gd name="T27" fmla="*/ 429 h 587"/>
                <a:gd name="T28" fmla="*/ 277 w 3789"/>
                <a:gd name="T29" fmla="*/ 422 h 587"/>
                <a:gd name="T30" fmla="*/ 196 w 3789"/>
                <a:gd name="T31" fmla="*/ 416 h 587"/>
                <a:gd name="T32" fmla="*/ 95 w 3789"/>
                <a:gd name="T33" fmla="*/ 409 h 587"/>
                <a:gd name="T34" fmla="*/ 77 w 3789"/>
                <a:gd name="T35" fmla="*/ 419 h 587"/>
                <a:gd name="T36" fmla="*/ 63 w 3789"/>
                <a:gd name="T37" fmla="*/ 425 h 587"/>
                <a:gd name="T38" fmla="*/ 49 w 3789"/>
                <a:gd name="T39" fmla="*/ 438 h 587"/>
                <a:gd name="T40" fmla="*/ 35 w 3789"/>
                <a:gd name="T41" fmla="*/ 448 h 587"/>
                <a:gd name="T42" fmla="*/ 21 w 3789"/>
                <a:gd name="T43" fmla="*/ 458 h 587"/>
                <a:gd name="T44" fmla="*/ 14 w 3789"/>
                <a:gd name="T45" fmla="*/ 471 h 587"/>
                <a:gd name="T46" fmla="*/ 4 w 3789"/>
                <a:gd name="T47" fmla="*/ 488 h 587"/>
                <a:gd name="T48" fmla="*/ 4 w 3789"/>
                <a:gd name="T49" fmla="*/ 497 h 587"/>
                <a:gd name="T50" fmla="*/ 0 w 3789"/>
                <a:gd name="T51" fmla="*/ 507 h 587"/>
                <a:gd name="T52" fmla="*/ 4 w 3789"/>
                <a:gd name="T53" fmla="*/ 527 h 587"/>
                <a:gd name="T54" fmla="*/ 7 w 3789"/>
                <a:gd name="T55" fmla="*/ 537 h 587"/>
                <a:gd name="T56" fmla="*/ 18 w 3789"/>
                <a:gd name="T57" fmla="*/ 546 h 587"/>
                <a:gd name="T58" fmla="*/ 35 w 3789"/>
                <a:gd name="T59" fmla="*/ 563 h 587"/>
                <a:gd name="T60" fmla="*/ 46 w 3789"/>
                <a:gd name="T61" fmla="*/ 573 h 587"/>
                <a:gd name="T62" fmla="*/ 63 w 3789"/>
                <a:gd name="T63" fmla="*/ 576 h 587"/>
                <a:gd name="T64" fmla="*/ 84 w 3789"/>
                <a:gd name="T65" fmla="*/ 586 h 587"/>
                <a:gd name="T66" fmla="*/ 91 w 3789"/>
                <a:gd name="T67" fmla="*/ 566 h 587"/>
                <a:gd name="T68" fmla="*/ 95 w 3789"/>
                <a:gd name="T69" fmla="*/ 553 h 587"/>
                <a:gd name="T70" fmla="*/ 105 w 3789"/>
                <a:gd name="T71" fmla="*/ 537 h 587"/>
                <a:gd name="T72" fmla="*/ 116 w 3789"/>
                <a:gd name="T73" fmla="*/ 527 h 587"/>
                <a:gd name="T74" fmla="*/ 126 w 3789"/>
                <a:gd name="T75" fmla="*/ 517 h 587"/>
                <a:gd name="T76" fmla="*/ 140 w 3789"/>
                <a:gd name="T77" fmla="*/ 501 h 587"/>
                <a:gd name="T78" fmla="*/ 154 w 3789"/>
                <a:gd name="T79" fmla="*/ 491 h 587"/>
                <a:gd name="T80" fmla="*/ 168 w 3789"/>
                <a:gd name="T81" fmla="*/ 481 h 587"/>
                <a:gd name="T82" fmla="*/ 186 w 3789"/>
                <a:gd name="T83" fmla="*/ 471 h 587"/>
                <a:gd name="T84" fmla="*/ 203 w 3789"/>
                <a:gd name="T85" fmla="*/ 465 h 587"/>
                <a:gd name="T86" fmla="*/ 224 w 3789"/>
                <a:gd name="T87" fmla="*/ 455 h 587"/>
                <a:gd name="T88" fmla="*/ 252 w 3789"/>
                <a:gd name="T89" fmla="*/ 452 h 587"/>
                <a:gd name="T90" fmla="*/ 305 w 3789"/>
                <a:gd name="T91" fmla="*/ 455 h 587"/>
                <a:gd name="T92" fmla="*/ 340 w 3789"/>
                <a:gd name="T93" fmla="*/ 461 h 587"/>
                <a:gd name="T94" fmla="*/ 375 w 3789"/>
                <a:gd name="T95" fmla="*/ 461 h 587"/>
                <a:gd name="T96" fmla="*/ 3281 w 3789"/>
                <a:gd name="T97" fmla="*/ 488 h 587"/>
                <a:gd name="T98" fmla="*/ 3309 w 3789"/>
                <a:gd name="T99" fmla="*/ 488 h 587"/>
                <a:gd name="T100" fmla="*/ 3340 w 3789"/>
                <a:gd name="T101" fmla="*/ 484 h 587"/>
                <a:gd name="T102" fmla="*/ 3368 w 3789"/>
                <a:gd name="T103" fmla="*/ 481 h 587"/>
                <a:gd name="T104" fmla="*/ 3386 w 3789"/>
                <a:gd name="T105" fmla="*/ 481 h 587"/>
                <a:gd name="T106" fmla="*/ 3403 w 3789"/>
                <a:gd name="T107" fmla="*/ 478 h 587"/>
                <a:gd name="T108" fmla="*/ 3428 w 3789"/>
                <a:gd name="T109" fmla="*/ 474 h 587"/>
                <a:gd name="T110" fmla="*/ 3445 w 3789"/>
                <a:gd name="T111" fmla="*/ 468 h 587"/>
                <a:gd name="T112" fmla="*/ 3463 w 3789"/>
                <a:gd name="T113" fmla="*/ 461 h 587"/>
                <a:gd name="T114" fmla="*/ 3743 w 3789"/>
                <a:gd name="T115" fmla="*/ 147 h 587"/>
                <a:gd name="T116" fmla="*/ 3788 w 3789"/>
                <a:gd name="T117" fmla="*/ 0 h 5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9"/>
                <a:gd name="T178" fmla="*/ 0 h 587"/>
                <a:gd name="T179" fmla="*/ 3789 w 3789"/>
                <a:gd name="T180" fmla="*/ 587 h 5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9" h="587">
                  <a:moveTo>
                    <a:pt x="3788" y="0"/>
                  </a:moveTo>
                  <a:lnTo>
                    <a:pt x="3473" y="350"/>
                  </a:lnTo>
                  <a:lnTo>
                    <a:pt x="3442" y="383"/>
                  </a:lnTo>
                  <a:lnTo>
                    <a:pt x="3431" y="393"/>
                  </a:lnTo>
                  <a:lnTo>
                    <a:pt x="3424" y="399"/>
                  </a:lnTo>
                  <a:lnTo>
                    <a:pt x="3410" y="409"/>
                  </a:lnTo>
                  <a:lnTo>
                    <a:pt x="3400" y="416"/>
                  </a:lnTo>
                  <a:lnTo>
                    <a:pt x="3386" y="422"/>
                  </a:lnTo>
                  <a:lnTo>
                    <a:pt x="3368" y="429"/>
                  </a:lnTo>
                  <a:lnTo>
                    <a:pt x="3351" y="435"/>
                  </a:lnTo>
                  <a:lnTo>
                    <a:pt x="3333" y="442"/>
                  </a:lnTo>
                  <a:lnTo>
                    <a:pt x="3309" y="442"/>
                  </a:lnTo>
                  <a:lnTo>
                    <a:pt x="3277" y="448"/>
                  </a:lnTo>
                  <a:lnTo>
                    <a:pt x="343" y="429"/>
                  </a:lnTo>
                  <a:lnTo>
                    <a:pt x="277" y="422"/>
                  </a:lnTo>
                  <a:lnTo>
                    <a:pt x="196" y="416"/>
                  </a:lnTo>
                  <a:lnTo>
                    <a:pt x="95" y="409"/>
                  </a:lnTo>
                  <a:lnTo>
                    <a:pt x="77" y="419"/>
                  </a:lnTo>
                  <a:lnTo>
                    <a:pt x="63" y="425"/>
                  </a:lnTo>
                  <a:lnTo>
                    <a:pt x="49" y="438"/>
                  </a:lnTo>
                  <a:lnTo>
                    <a:pt x="35" y="448"/>
                  </a:lnTo>
                  <a:lnTo>
                    <a:pt x="21" y="458"/>
                  </a:lnTo>
                  <a:lnTo>
                    <a:pt x="14" y="471"/>
                  </a:lnTo>
                  <a:lnTo>
                    <a:pt x="4" y="488"/>
                  </a:lnTo>
                  <a:lnTo>
                    <a:pt x="4" y="497"/>
                  </a:lnTo>
                  <a:lnTo>
                    <a:pt x="0" y="507"/>
                  </a:lnTo>
                  <a:lnTo>
                    <a:pt x="4" y="527"/>
                  </a:lnTo>
                  <a:lnTo>
                    <a:pt x="7" y="537"/>
                  </a:lnTo>
                  <a:lnTo>
                    <a:pt x="18" y="546"/>
                  </a:lnTo>
                  <a:lnTo>
                    <a:pt x="35" y="563"/>
                  </a:lnTo>
                  <a:lnTo>
                    <a:pt x="46" y="573"/>
                  </a:lnTo>
                  <a:lnTo>
                    <a:pt x="63" y="576"/>
                  </a:lnTo>
                  <a:lnTo>
                    <a:pt x="84" y="586"/>
                  </a:lnTo>
                  <a:lnTo>
                    <a:pt x="91" y="566"/>
                  </a:lnTo>
                  <a:lnTo>
                    <a:pt x="95" y="553"/>
                  </a:lnTo>
                  <a:lnTo>
                    <a:pt x="105" y="537"/>
                  </a:lnTo>
                  <a:lnTo>
                    <a:pt x="116" y="527"/>
                  </a:lnTo>
                  <a:lnTo>
                    <a:pt x="126" y="517"/>
                  </a:lnTo>
                  <a:lnTo>
                    <a:pt x="140" y="501"/>
                  </a:lnTo>
                  <a:lnTo>
                    <a:pt x="154" y="491"/>
                  </a:lnTo>
                  <a:lnTo>
                    <a:pt x="168" y="481"/>
                  </a:lnTo>
                  <a:lnTo>
                    <a:pt x="186" y="471"/>
                  </a:lnTo>
                  <a:lnTo>
                    <a:pt x="203" y="465"/>
                  </a:lnTo>
                  <a:lnTo>
                    <a:pt x="224" y="455"/>
                  </a:lnTo>
                  <a:lnTo>
                    <a:pt x="252" y="452"/>
                  </a:lnTo>
                  <a:lnTo>
                    <a:pt x="305" y="455"/>
                  </a:lnTo>
                  <a:lnTo>
                    <a:pt x="340" y="461"/>
                  </a:lnTo>
                  <a:lnTo>
                    <a:pt x="375" y="461"/>
                  </a:lnTo>
                  <a:lnTo>
                    <a:pt x="3281" y="488"/>
                  </a:lnTo>
                  <a:lnTo>
                    <a:pt x="3309" y="488"/>
                  </a:lnTo>
                  <a:lnTo>
                    <a:pt x="3340" y="484"/>
                  </a:lnTo>
                  <a:lnTo>
                    <a:pt x="3368" y="481"/>
                  </a:lnTo>
                  <a:lnTo>
                    <a:pt x="3386" y="481"/>
                  </a:lnTo>
                  <a:lnTo>
                    <a:pt x="3403" y="478"/>
                  </a:lnTo>
                  <a:lnTo>
                    <a:pt x="3428" y="474"/>
                  </a:lnTo>
                  <a:lnTo>
                    <a:pt x="3445" y="468"/>
                  </a:lnTo>
                  <a:lnTo>
                    <a:pt x="3463" y="461"/>
                  </a:lnTo>
                  <a:lnTo>
                    <a:pt x="3743" y="147"/>
                  </a:lnTo>
                  <a:lnTo>
                    <a:pt x="37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46" name="Group 162"/>
            <p:cNvGrpSpPr>
              <a:grpSpLocks/>
            </p:cNvGrpSpPr>
            <p:nvPr/>
          </p:nvGrpSpPr>
          <p:grpSpPr bwMode="auto">
            <a:xfrm>
              <a:off x="928" y="2448"/>
              <a:ext cx="92" cy="40"/>
              <a:chOff x="928" y="2448"/>
              <a:chExt cx="92" cy="40"/>
            </a:xfrm>
          </p:grpSpPr>
          <p:sp>
            <p:nvSpPr>
              <p:cNvPr id="3588" name="Freeform 163"/>
              <p:cNvSpPr>
                <a:spLocks/>
              </p:cNvSpPr>
              <p:nvPr/>
            </p:nvSpPr>
            <p:spPr bwMode="auto">
              <a:xfrm>
                <a:off x="995" y="2448"/>
                <a:ext cx="25" cy="37"/>
              </a:xfrm>
              <a:custGeom>
                <a:avLst/>
                <a:gdLst>
                  <a:gd name="T0" fmla="*/ 24 w 25"/>
                  <a:gd name="T1" fmla="*/ 0 h 37"/>
                  <a:gd name="T2" fmla="*/ 14 w 25"/>
                  <a:gd name="T3" fmla="*/ 0 h 37"/>
                  <a:gd name="T4" fmla="*/ 0 w 25"/>
                  <a:gd name="T5" fmla="*/ 36 h 37"/>
                  <a:gd name="T6" fmla="*/ 24 w 25"/>
                  <a:gd name="T7" fmla="*/ 36 h 37"/>
                  <a:gd name="T8" fmla="*/ 24 w 25"/>
                  <a:gd name="T9" fmla="*/ 0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24" y="0"/>
                    </a:moveTo>
                    <a:lnTo>
                      <a:pt x="14" y="0"/>
                    </a:lnTo>
                    <a:lnTo>
                      <a:pt x="0" y="36"/>
                    </a:lnTo>
                    <a:lnTo>
                      <a:pt x="24" y="36"/>
                    </a:lnTo>
                    <a:lnTo>
                      <a:pt x="2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89" name="Freeform 164"/>
              <p:cNvSpPr>
                <a:spLocks/>
              </p:cNvSpPr>
              <p:nvPr/>
            </p:nvSpPr>
            <p:spPr bwMode="auto">
              <a:xfrm>
                <a:off x="963" y="2448"/>
                <a:ext cx="32" cy="37"/>
              </a:xfrm>
              <a:custGeom>
                <a:avLst/>
                <a:gdLst>
                  <a:gd name="T0" fmla="*/ 31 w 32"/>
                  <a:gd name="T1" fmla="*/ 0 h 37"/>
                  <a:gd name="T2" fmla="*/ 14 w 32"/>
                  <a:gd name="T3" fmla="*/ 0 h 37"/>
                  <a:gd name="T4" fmla="*/ 0 w 32"/>
                  <a:gd name="T5" fmla="*/ 36 h 37"/>
                  <a:gd name="T6" fmla="*/ 17 w 32"/>
                  <a:gd name="T7" fmla="*/ 36 h 37"/>
                  <a:gd name="T8" fmla="*/ 3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31" y="0"/>
                    </a:moveTo>
                    <a:lnTo>
                      <a:pt x="14" y="0"/>
                    </a:lnTo>
                    <a:lnTo>
                      <a:pt x="0" y="36"/>
                    </a:lnTo>
                    <a:lnTo>
                      <a:pt x="17" y="36"/>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90" name="Freeform 165"/>
              <p:cNvSpPr>
                <a:spLocks/>
              </p:cNvSpPr>
              <p:nvPr/>
            </p:nvSpPr>
            <p:spPr bwMode="auto">
              <a:xfrm>
                <a:off x="928" y="2448"/>
                <a:ext cx="39" cy="40"/>
              </a:xfrm>
              <a:custGeom>
                <a:avLst/>
                <a:gdLst>
                  <a:gd name="T0" fmla="*/ 38 w 39"/>
                  <a:gd name="T1" fmla="*/ 0 h 40"/>
                  <a:gd name="T2" fmla="*/ 28 w 39"/>
                  <a:gd name="T3" fmla="*/ 0 h 40"/>
                  <a:gd name="T4" fmla="*/ 21 w 39"/>
                  <a:gd name="T5" fmla="*/ 6 h 40"/>
                  <a:gd name="T6" fmla="*/ 14 w 39"/>
                  <a:gd name="T7" fmla="*/ 13 h 40"/>
                  <a:gd name="T8" fmla="*/ 10 w 39"/>
                  <a:gd name="T9" fmla="*/ 19 h 40"/>
                  <a:gd name="T10" fmla="*/ 7 w 39"/>
                  <a:gd name="T11" fmla="*/ 26 h 40"/>
                  <a:gd name="T12" fmla="*/ 0 w 39"/>
                  <a:gd name="T13" fmla="*/ 39 h 40"/>
                  <a:gd name="T14" fmla="*/ 3 w 39"/>
                  <a:gd name="T15" fmla="*/ 39 h 40"/>
                  <a:gd name="T16" fmla="*/ 14 w 39"/>
                  <a:gd name="T17" fmla="*/ 36 h 40"/>
                  <a:gd name="T18" fmla="*/ 21 w 39"/>
                  <a:gd name="T19" fmla="*/ 36 h 40"/>
                  <a:gd name="T20" fmla="*/ 38 w 3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38" y="0"/>
                    </a:moveTo>
                    <a:lnTo>
                      <a:pt x="28" y="0"/>
                    </a:lnTo>
                    <a:lnTo>
                      <a:pt x="21" y="6"/>
                    </a:lnTo>
                    <a:lnTo>
                      <a:pt x="14" y="13"/>
                    </a:lnTo>
                    <a:lnTo>
                      <a:pt x="10" y="19"/>
                    </a:lnTo>
                    <a:lnTo>
                      <a:pt x="7" y="26"/>
                    </a:lnTo>
                    <a:lnTo>
                      <a:pt x="0" y="39"/>
                    </a:lnTo>
                    <a:lnTo>
                      <a:pt x="3" y="39"/>
                    </a:lnTo>
                    <a:lnTo>
                      <a:pt x="14" y="36"/>
                    </a:lnTo>
                    <a:lnTo>
                      <a:pt x="21" y="36"/>
                    </a:lnTo>
                    <a:lnTo>
                      <a:pt x="3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547" name="Arc 166"/>
            <p:cNvSpPr>
              <a:spLocks/>
            </p:cNvSpPr>
            <p:nvPr/>
          </p:nvSpPr>
          <p:spPr bwMode="auto">
            <a:xfrm>
              <a:off x="4690" y="2526"/>
              <a:ext cx="21" cy="23"/>
            </a:xfrm>
            <a:custGeom>
              <a:avLst/>
              <a:gdLst>
                <a:gd name="T0" fmla="*/ 6 w 38371"/>
                <a:gd name="T1" fmla="*/ 0 h 43200"/>
                <a:gd name="T2" fmla="*/ 0 w 38371"/>
                <a:gd name="T3" fmla="*/ 19 h 43200"/>
                <a:gd name="T4" fmla="*/ 9 w 38371"/>
                <a:gd name="T5" fmla="*/ 12 h 43200"/>
                <a:gd name="T6" fmla="*/ 0 60000 65536"/>
                <a:gd name="T7" fmla="*/ 0 60000 65536"/>
                <a:gd name="T8" fmla="*/ 0 60000 65536"/>
                <a:gd name="T9" fmla="*/ 0 w 38371"/>
                <a:gd name="T10" fmla="*/ 0 h 43200"/>
                <a:gd name="T11" fmla="*/ 38371 w 38371"/>
                <a:gd name="T12" fmla="*/ 43200 h 43200"/>
              </a:gdLst>
              <a:ahLst/>
              <a:cxnLst>
                <a:cxn ang="T6">
                  <a:pos x="T0" y="T1"/>
                </a:cxn>
                <a:cxn ang="T7">
                  <a:pos x="T2" y="T3"/>
                </a:cxn>
                <a:cxn ang="T8">
                  <a:pos x="T4" y="T5"/>
                </a:cxn>
              </a:cxnLst>
              <a:rect l="T9" t="T10" r="T11" b="T12"/>
              <a:pathLst>
                <a:path w="38371" h="43200" fill="none"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path>
                <a:path w="38371" h="43200" stroke="0"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lnTo>
                    <a:pt x="16771" y="21600"/>
                  </a:lnTo>
                  <a:close/>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NZ"/>
            </a:p>
          </p:txBody>
        </p:sp>
        <p:sp>
          <p:nvSpPr>
            <p:cNvPr id="3548" name="Freeform 167"/>
            <p:cNvSpPr>
              <a:spLocks/>
            </p:cNvSpPr>
            <p:nvPr/>
          </p:nvSpPr>
          <p:spPr bwMode="auto">
            <a:xfrm>
              <a:off x="2427" y="2530"/>
              <a:ext cx="431" cy="106"/>
            </a:xfrm>
            <a:custGeom>
              <a:avLst/>
              <a:gdLst>
                <a:gd name="T0" fmla="*/ 430 w 431"/>
                <a:gd name="T1" fmla="*/ 26 h 106"/>
                <a:gd name="T2" fmla="*/ 318 w 431"/>
                <a:gd name="T3" fmla="*/ 36 h 106"/>
                <a:gd name="T4" fmla="*/ 255 w 431"/>
                <a:gd name="T5" fmla="*/ 33 h 106"/>
                <a:gd name="T6" fmla="*/ 196 w 431"/>
                <a:gd name="T7" fmla="*/ 20 h 106"/>
                <a:gd name="T8" fmla="*/ 157 w 431"/>
                <a:gd name="T9" fmla="*/ 16 h 106"/>
                <a:gd name="T10" fmla="*/ 119 w 431"/>
                <a:gd name="T11" fmla="*/ 3 h 106"/>
                <a:gd name="T12" fmla="*/ 87 w 431"/>
                <a:gd name="T13" fmla="*/ 0 h 106"/>
                <a:gd name="T14" fmla="*/ 63 w 431"/>
                <a:gd name="T15" fmla="*/ 3 h 106"/>
                <a:gd name="T16" fmla="*/ 45 w 431"/>
                <a:gd name="T17" fmla="*/ 10 h 106"/>
                <a:gd name="T18" fmla="*/ 24 w 431"/>
                <a:gd name="T19" fmla="*/ 20 h 106"/>
                <a:gd name="T20" fmla="*/ 10 w 431"/>
                <a:gd name="T21" fmla="*/ 33 h 106"/>
                <a:gd name="T22" fmla="*/ 0 w 431"/>
                <a:gd name="T23" fmla="*/ 62 h 106"/>
                <a:gd name="T24" fmla="*/ 21 w 431"/>
                <a:gd name="T25" fmla="*/ 95 h 106"/>
                <a:gd name="T26" fmla="*/ 199 w 431"/>
                <a:gd name="T27" fmla="*/ 105 h 106"/>
                <a:gd name="T28" fmla="*/ 252 w 431"/>
                <a:gd name="T29" fmla="*/ 95 h 106"/>
                <a:gd name="T30" fmla="*/ 290 w 431"/>
                <a:gd name="T31" fmla="*/ 88 h 106"/>
                <a:gd name="T32" fmla="*/ 353 w 431"/>
                <a:gd name="T33" fmla="*/ 69 h 106"/>
                <a:gd name="T34" fmla="*/ 430 w 431"/>
                <a:gd name="T35" fmla="*/ 2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1"/>
                <a:gd name="T55" fmla="*/ 0 h 106"/>
                <a:gd name="T56" fmla="*/ 431 w 43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1" h="106">
                  <a:moveTo>
                    <a:pt x="430" y="26"/>
                  </a:moveTo>
                  <a:lnTo>
                    <a:pt x="318" y="36"/>
                  </a:lnTo>
                  <a:lnTo>
                    <a:pt x="255" y="33"/>
                  </a:lnTo>
                  <a:lnTo>
                    <a:pt x="196" y="20"/>
                  </a:lnTo>
                  <a:lnTo>
                    <a:pt x="157" y="16"/>
                  </a:lnTo>
                  <a:lnTo>
                    <a:pt x="119" y="3"/>
                  </a:lnTo>
                  <a:lnTo>
                    <a:pt x="87" y="0"/>
                  </a:lnTo>
                  <a:lnTo>
                    <a:pt x="63" y="3"/>
                  </a:lnTo>
                  <a:lnTo>
                    <a:pt x="45" y="10"/>
                  </a:lnTo>
                  <a:lnTo>
                    <a:pt x="24" y="20"/>
                  </a:lnTo>
                  <a:lnTo>
                    <a:pt x="10" y="33"/>
                  </a:lnTo>
                  <a:lnTo>
                    <a:pt x="0" y="62"/>
                  </a:lnTo>
                  <a:lnTo>
                    <a:pt x="21" y="95"/>
                  </a:lnTo>
                  <a:lnTo>
                    <a:pt x="199" y="105"/>
                  </a:lnTo>
                  <a:lnTo>
                    <a:pt x="252" y="95"/>
                  </a:lnTo>
                  <a:lnTo>
                    <a:pt x="290" y="88"/>
                  </a:lnTo>
                  <a:lnTo>
                    <a:pt x="353" y="69"/>
                  </a:lnTo>
                  <a:lnTo>
                    <a:pt x="430" y="26"/>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49" name="Group 168"/>
            <p:cNvGrpSpPr>
              <a:grpSpLocks/>
            </p:cNvGrpSpPr>
            <p:nvPr/>
          </p:nvGrpSpPr>
          <p:grpSpPr bwMode="auto">
            <a:xfrm>
              <a:off x="2070" y="2523"/>
              <a:ext cx="1286" cy="407"/>
              <a:chOff x="2070" y="2523"/>
              <a:chExt cx="1286" cy="407"/>
            </a:xfrm>
          </p:grpSpPr>
          <p:grpSp>
            <p:nvGrpSpPr>
              <p:cNvPr id="3564" name="Group 169"/>
              <p:cNvGrpSpPr>
                <a:grpSpLocks/>
              </p:cNvGrpSpPr>
              <p:nvPr/>
            </p:nvGrpSpPr>
            <p:grpSpPr bwMode="auto">
              <a:xfrm>
                <a:off x="2070" y="2523"/>
                <a:ext cx="1286" cy="260"/>
                <a:chOff x="2070" y="2523"/>
                <a:chExt cx="1286" cy="260"/>
              </a:xfrm>
            </p:grpSpPr>
            <p:sp>
              <p:nvSpPr>
                <p:cNvPr id="3586" name="Freeform 170"/>
                <p:cNvSpPr>
                  <a:spLocks/>
                </p:cNvSpPr>
                <p:nvPr/>
              </p:nvSpPr>
              <p:spPr bwMode="auto">
                <a:xfrm>
                  <a:off x="2070" y="2523"/>
                  <a:ext cx="1282" cy="260"/>
                </a:xfrm>
                <a:custGeom>
                  <a:avLst/>
                  <a:gdLst>
                    <a:gd name="T0" fmla="*/ 959 w 1282"/>
                    <a:gd name="T1" fmla="*/ 39 h 260"/>
                    <a:gd name="T2" fmla="*/ 1012 w 1282"/>
                    <a:gd name="T3" fmla="*/ 52 h 260"/>
                    <a:gd name="T4" fmla="*/ 1054 w 1282"/>
                    <a:gd name="T5" fmla="*/ 75 h 260"/>
                    <a:gd name="T6" fmla="*/ 1103 w 1282"/>
                    <a:gd name="T7" fmla="*/ 88 h 260"/>
                    <a:gd name="T8" fmla="*/ 1159 w 1282"/>
                    <a:gd name="T9" fmla="*/ 102 h 260"/>
                    <a:gd name="T10" fmla="*/ 1208 w 1282"/>
                    <a:gd name="T11" fmla="*/ 121 h 260"/>
                    <a:gd name="T12" fmla="*/ 1246 w 1282"/>
                    <a:gd name="T13" fmla="*/ 141 h 260"/>
                    <a:gd name="T14" fmla="*/ 1264 w 1282"/>
                    <a:gd name="T15" fmla="*/ 151 h 260"/>
                    <a:gd name="T16" fmla="*/ 1274 w 1282"/>
                    <a:gd name="T17" fmla="*/ 167 h 260"/>
                    <a:gd name="T18" fmla="*/ 1281 w 1282"/>
                    <a:gd name="T19" fmla="*/ 180 h 260"/>
                    <a:gd name="T20" fmla="*/ 1281 w 1282"/>
                    <a:gd name="T21" fmla="*/ 193 h 260"/>
                    <a:gd name="T22" fmla="*/ 1267 w 1282"/>
                    <a:gd name="T23" fmla="*/ 210 h 260"/>
                    <a:gd name="T24" fmla="*/ 1250 w 1282"/>
                    <a:gd name="T25" fmla="*/ 219 h 260"/>
                    <a:gd name="T26" fmla="*/ 1225 w 1282"/>
                    <a:gd name="T27" fmla="*/ 226 h 260"/>
                    <a:gd name="T28" fmla="*/ 1201 w 1282"/>
                    <a:gd name="T29" fmla="*/ 233 h 260"/>
                    <a:gd name="T30" fmla="*/ 1155 w 1282"/>
                    <a:gd name="T31" fmla="*/ 239 h 260"/>
                    <a:gd name="T32" fmla="*/ 1103 w 1282"/>
                    <a:gd name="T33" fmla="*/ 246 h 260"/>
                    <a:gd name="T34" fmla="*/ 1064 w 1282"/>
                    <a:gd name="T35" fmla="*/ 249 h 260"/>
                    <a:gd name="T36" fmla="*/ 928 w 1282"/>
                    <a:gd name="T37" fmla="*/ 255 h 260"/>
                    <a:gd name="T38" fmla="*/ 826 w 1282"/>
                    <a:gd name="T39" fmla="*/ 255 h 260"/>
                    <a:gd name="T40" fmla="*/ 683 w 1282"/>
                    <a:gd name="T41" fmla="*/ 259 h 260"/>
                    <a:gd name="T42" fmla="*/ 553 w 1282"/>
                    <a:gd name="T43" fmla="*/ 255 h 260"/>
                    <a:gd name="T44" fmla="*/ 252 w 1282"/>
                    <a:gd name="T45" fmla="*/ 255 h 260"/>
                    <a:gd name="T46" fmla="*/ 168 w 1282"/>
                    <a:gd name="T47" fmla="*/ 246 h 260"/>
                    <a:gd name="T48" fmla="*/ 137 w 1282"/>
                    <a:gd name="T49" fmla="*/ 239 h 260"/>
                    <a:gd name="T50" fmla="*/ 95 w 1282"/>
                    <a:gd name="T51" fmla="*/ 229 h 260"/>
                    <a:gd name="T52" fmla="*/ 60 w 1282"/>
                    <a:gd name="T53" fmla="*/ 213 h 260"/>
                    <a:gd name="T54" fmla="*/ 32 w 1282"/>
                    <a:gd name="T55" fmla="*/ 190 h 260"/>
                    <a:gd name="T56" fmla="*/ 7 w 1282"/>
                    <a:gd name="T57" fmla="*/ 167 h 260"/>
                    <a:gd name="T58" fmla="*/ 0 w 1282"/>
                    <a:gd name="T59" fmla="*/ 138 h 260"/>
                    <a:gd name="T60" fmla="*/ 7 w 1282"/>
                    <a:gd name="T61" fmla="*/ 121 h 260"/>
                    <a:gd name="T62" fmla="*/ 21 w 1282"/>
                    <a:gd name="T63" fmla="*/ 98 h 260"/>
                    <a:gd name="T64" fmla="*/ 53 w 1282"/>
                    <a:gd name="T65" fmla="*/ 75 h 260"/>
                    <a:gd name="T66" fmla="*/ 81 w 1282"/>
                    <a:gd name="T67" fmla="*/ 62 h 260"/>
                    <a:gd name="T68" fmla="*/ 116 w 1282"/>
                    <a:gd name="T69" fmla="*/ 46 h 260"/>
                    <a:gd name="T70" fmla="*/ 158 w 1282"/>
                    <a:gd name="T71" fmla="*/ 36 h 260"/>
                    <a:gd name="T72" fmla="*/ 200 w 1282"/>
                    <a:gd name="T73" fmla="*/ 29 h 260"/>
                    <a:gd name="T74" fmla="*/ 228 w 1282"/>
                    <a:gd name="T75" fmla="*/ 36 h 260"/>
                    <a:gd name="T76" fmla="*/ 242 w 1282"/>
                    <a:gd name="T77" fmla="*/ 20 h 260"/>
                    <a:gd name="T78" fmla="*/ 280 w 1282"/>
                    <a:gd name="T79" fmla="*/ 10 h 260"/>
                    <a:gd name="T80" fmla="*/ 329 w 1282"/>
                    <a:gd name="T81" fmla="*/ 3 h 260"/>
                    <a:gd name="T82" fmla="*/ 392 w 1282"/>
                    <a:gd name="T83" fmla="*/ 0 h 260"/>
                    <a:gd name="T84" fmla="*/ 469 w 1282"/>
                    <a:gd name="T85" fmla="*/ 10 h 260"/>
                    <a:gd name="T86" fmla="*/ 959 w 1282"/>
                    <a:gd name="T87" fmla="*/ 39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2"/>
                    <a:gd name="T133" fmla="*/ 0 h 260"/>
                    <a:gd name="T134" fmla="*/ 1282 w 1282"/>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2" h="260">
                      <a:moveTo>
                        <a:pt x="959" y="39"/>
                      </a:moveTo>
                      <a:lnTo>
                        <a:pt x="1012" y="52"/>
                      </a:lnTo>
                      <a:lnTo>
                        <a:pt x="1054" y="75"/>
                      </a:lnTo>
                      <a:lnTo>
                        <a:pt x="1103" y="88"/>
                      </a:lnTo>
                      <a:lnTo>
                        <a:pt x="1159" y="102"/>
                      </a:lnTo>
                      <a:lnTo>
                        <a:pt x="1208" y="121"/>
                      </a:lnTo>
                      <a:lnTo>
                        <a:pt x="1246" y="141"/>
                      </a:lnTo>
                      <a:lnTo>
                        <a:pt x="1264" y="151"/>
                      </a:lnTo>
                      <a:lnTo>
                        <a:pt x="1274" y="167"/>
                      </a:lnTo>
                      <a:lnTo>
                        <a:pt x="1281" y="180"/>
                      </a:lnTo>
                      <a:lnTo>
                        <a:pt x="1281" y="193"/>
                      </a:lnTo>
                      <a:lnTo>
                        <a:pt x="1267" y="210"/>
                      </a:lnTo>
                      <a:lnTo>
                        <a:pt x="1250" y="219"/>
                      </a:lnTo>
                      <a:lnTo>
                        <a:pt x="1225" y="226"/>
                      </a:lnTo>
                      <a:lnTo>
                        <a:pt x="1201" y="233"/>
                      </a:lnTo>
                      <a:lnTo>
                        <a:pt x="1155" y="239"/>
                      </a:lnTo>
                      <a:lnTo>
                        <a:pt x="1103" y="246"/>
                      </a:lnTo>
                      <a:lnTo>
                        <a:pt x="1064" y="249"/>
                      </a:lnTo>
                      <a:lnTo>
                        <a:pt x="928" y="255"/>
                      </a:lnTo>
                      <a:lnTo>
                        <a:pt x="826" y="255"/>
                      </a:lnTo>
                      <a:lnTo>
                        <a:pt x="683" y="259"/>
                      </a:lnTo>
                      <a:lnTo>
                        <a:pt x="553" y="255"/>
                      </a:lnTo>
                      <a:lnTo>
                        <a:pt x="252" y="255"/>
                      </a:lnTo>
                      <a:lnTo>
                        <a:pt x="168" y="246"/>
                      </a:lnTo>
                      <a:lnTo>
                        <a:pt x="137" y="239"/>
                      </a:lnTo>
                      <a:lnTo>
                        <a:pt x="95" y="229"/>
                      </a:lnTo>
                      <a:lnTo>
                        <a:pt x="60" y="213"/>
                      </a:lnTo>
                      <a:lnTo>
                        <a:pt x="32" y="190"/>
                      </a:lnTo>
                      <a:lnTo>
                        <a:pt x="7" y="167"/>
                      </a:lnTo>
                      <a:lnTo>
                        <a:pt x="0" y="138"/>
                      </a:lnTo>
                      <a:lnTo>
                        <a:pt x="7" y="121"/>
                      </a:lnTo>
                      <a:lnTo>
                        <a:pt x="21" y="98"/>
                      </a:lnTo>
                      <a:lnTo>
                        <a:pt x="53" y="75"/>
                      </a:lnTo>
                      <a:lnTo>
                        <a:pt x="81" y="62"/>
                      </a:lnTo>
                      <a:lnTo>
                        <a:pt x="116" y="46"/>
                      </a:lnTo>
                      <a:lnTo>
                        <a:pt x="158" y="36"/>
                      </a:lnTo>
                      <a:lnTo>
                        <a:pt x="200" y="29"/>
                      </a:lnTo>
                      <a:lnTo>
                        <a:pt x="228" y="36"/>
                      </a:lnTo>
                      <a:lnTo>
                        <a:pt x="242" y="20"/>
                      </a:lnTo>
                      <a:lnTo>
                        <a:pt x="280" y="10"/>
                      </a:lnTo>
                      <a:lnTo>
                        <a:pt x="329" y="3"/>
                      </a:lnTo>
                      <a:lnTo>
                        <a:pt x="392" y="0"/>
                      </a:lnTo>
                      <a:lnTo>
                        <a:pt x="469" y="10"/>
                      </a:lnTo>
                      <a:lnTo>
                        <a:pt x="959" y="39"/>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87" name="Freeform 171"/>
                <p:cNvSpPr>
                  <a:spLocks/>
                </p:cNvSpPr>
                <p:nvPr/>
              </p:nvSpPr>
              <p:spPr bwMode="auto">
                <a:xfrm>
                  <a:off x="2074" y="2552"/>
                  <a:ext cx="1282" cy="231"/>
                </a:xfrm>
                <a:custGeom>
                  <a:avLst/>
                  <a:gdLst>
                    <a:gd name="T0" fmla="*/ 962 w 1282"/>
                    <a:gd name="T1" fmla="*/ 0 h 231"/>
                    <a:gd name="T2" fmla="*/ 952 w 1282"/>
                    <a:gd name="T3" fmla="*/ 20 h 231"/>
                    <a:gd name="T4" fmla="*/ 948 w 1282"/>
                    <a:gd name="T5" fmla="*/ 49 h 231"/>
                    <a:gd name="T6" fmla="*/ 945 w 1282"/>
                    <a:gd name="T7" fmla="*/ 69 h 231"/>
                    <a:gd name="T8" fmla="*/ 952 w 1282"/>
                    <a:gd name="T9" fmla="*/ 95 h 231"/>
                    <a:gd name="T10" fmla="*/ 962 w 1282"/>
                    <a:gd name="T11" fmla="*/ 121 h 231"/>
                    <a:gd name="T12" fmla="*/ 973 w 1282"/>
                    <a:gd name="T13" fmla="*/ 144 h 231"/>
                    <a:gd name="T14" fmla="*/ 987 w 1282"/>
                    <a:gd name="T15" fmla="*/ 158 h 231"/>
                    <a:gd name="T16" fmla="*/ 1029 w 1282"/>
                    <a:gd name="T17" fmla="*/ 161 h 231"/>
                    <a:gd name="T18" fmla="*/ 1067 w 1282"/>
                    <a:gd name="T19" fmla="*/ 164 h 231"/>
                    <a:gd name="T20" fmla="*/ 1106 w 1282"/>
                    <a:gd name="T21" fmla="*/ 161 h 231"/>
                    <a:gd name="T22" fmla="*/ 1130 w 1282"/>
                    <a:gd name="T23" fmla="*/ 158 h 231"/>
                    <a:gd name="T24" fmla="*/ 1183 w 1282"/>
                    <a:gd name="T25" fmla="*/ 151 h 231"/>
                    <a:gd name="T26" fmla="*/ 1211 w 1282"/>
                    <a:gd name="T27" fmla="*/ 148 h 231"/>
                    <a:gd name="T28" fmla="*/ 1239 w 1282"/>
                    <a:gd name="T29" fmla="*/ 141 h 231"/>
                    <a:gd name="T30" fmla="*/ 1274 w 1282"/>
                    <a:gd name="T31" fmla="*/ 138 h 231"/>
                    <a:gd name="T32" fmla="*/ 1277 w 1282"/>
                    <a:gd name="T33" fmla="*/ 144 h 231"/>
                    <a:gd name="T34" fmla="*/ 1281 w 1282"/>
                    <a:gd name="T35" fmla="*/ 158 h 231"/>
                    <a:gd name="T36" fmla="*/ 1281 w 1282"/>
                    <a:gd name="T37" fmla="*/ 171 h 231"/>
                    <a:gd name="T38" fmla="*/ 1277 w 1282"/>
                    <a:gd name="T39" fmla="*/ 177 h 231"/>
                    <a:gd name="T40" fmla="*/ 1270 w 1282"/>
                    <a:gd name="T41" fmla="*/ 184 h 231"/>
                    <a:gd name="T42" fmla="*/ 1256 w 1282"/>
                    <a:gd name="T43" fmla="*/ 190 h 231"/>
                    <a:gd name="T44" fmla="*/ 1232 w 1282"/>
                    <a:gd name="T45" fmla="*/ 197 h 231"/>
                    <a:gd name="T46" fmla="*/ 1204 w 1282"/>
                    <a:gd name="T47" fmla="*/ 203 h 231"/>
                    <a:gd name="T48" fmla="*/ 1162 w 1282"/>
                    <a:gd name="T49" fmla="*/ 213 h 231"/>
                    <a:gd name="T50" fmla="*/ 1113 w 1282"/>
                    <a:gd name="T51" fmla="*/ 220 h 231"/>
                    <a:gd name="T52" fmla="*/ 1060 w 1282"/>
                    <a:gd name="T53" fmla="*/ 223 h 231"/>
                    <a:gd name="T54" fmla="*/ 840 w 1282"/>
                    <a:gd name="T55" fmla="*/ 226 h 231"/>
                    <a:gd name="T56" fmla="*/ 665 w 1282"/>
                    <a:gd name="T57" fmla="*/ 230 h 231"/>
                    <a:gd name="T58" fmla="*/ 546 w 1282"/>
                    <a:gd name="T59" fmla="*/ 223 h 231"/>
                    <a:gd name="T60" fmla="*/ 255 w 1282"/>
                    <a:gd name="T61" fmla="*/ 223 h 231"/>
                    <a:gd name="T62" fmla="*/ 182 w 1282"/>
                    <a:gd name="T63" fmla="*/ 220 h 231"/>
                    <a:gd name="T64" fmla="*/ 150 w 1282"/>
                    <a:gd name="T65" fmla="*/ 213 h 231"/>
                    <a:gd name="T66" fmla="*/ 115 w 1282"/>
                    <a:gd name="T67" fmla="*/ 207 h 231"/>
                    <a:gd name="T68" fmla="*/ 87 w 1282"/>
                    <a:gd name="T69" fmla="*/ 197 h 231"/>
                    <a:gd name="T70" fmla="*/ 59 w 1282"/>
                    <a:gd name="T71" fmla="*/ 184 h 231"/>
                    <a:gd name="T72" fmla="*/ 31 w 1282"/>
                    <a:gd name="T73" fmla="*/ 167 h 231"/>
                    <a:gd name="T74" fmla="*/ 14 w 1282"/>
                    <a:gd name="T75" fmla="*/ 151 h 231"/>
                    <a:gd name="T76" fmla="*/ 0 w 1282"/>
                    <a:gd name="T77" fmla="*/ 135 h 231"/>
                    <a:gd name="T78" fmla="*/ 0 w 1282"/>
                    <a:gd name="T79" fmla="*/ 112 h 231"/>
                    <a:gd name="T80" fmla="*/ 3 w 1282"/>
                    <a:gd name="T81" fmla="*/ 92 h 231"/>
                    <a:gd name="T82" fmla="*/ 24 w 1282"/>
                    <a:gd name="T83" fmla="*/ 69 h 231"/>
                    <a:gd name="T84" fmla="*/ 35 w 1282"/>
                    <a:gd name="T85" fmla="*/ 89 h 231"/>
                    <a:gd name="T86" fmla="*/ 56 w 1282"/>
                    <a:gd name="T87" fmla="*/ 112 h 231"/>
                    <a:gd name="T88" fmla="*/ 73 w 1282"/>
                    <a:gd name="T89" fmla="*/ 118 h 231"/>
                    <a:gd name="T90" fmla="*/ 94 w 1282"/>
                    <a:gd name="T91" fmla="*/ 125 h 231"/>
                    <a:gd name="T92" fmla="*/ 140 w 1282"/>
                    <a:gd name="T93" fmla="*/ 125 h 231"/>
                    <a:gd name="T94" fmla="*/ 182 w 1282"/>
                    <a:gd name="T95" fmla="*/ 128 h 231"/>
                    <a:gd name="T96" fmla="*/ 549 w 1282"/>
                    <a:gd name="T97" fmla="*/ 82 h 231"/>
                    <a:gd name="T98" fmla="*/ 588 w 1282"/>
                    <a:gd name="T99" fmla="*/ 79 h 231"/>
                    <a:gd name="T100" fmla="*/ 647 w 1282"/>
                    <a:gd name="T101" fmla="*/ 69 h 231"/>
                    <a:gd name="T102" fmla="*/ 707 w 1282"/>
                    <a:gd name="T103" fmla="*/ 49 h 231"/>
                    <a:gd name="T104" fmla="*/ 731 w 1282"/>
                    <a:gd name="T105" fmla="*/ 36 h 231"/>
                    <a:gd name="T106" fmla="*/ 763 w 1282"/>
                    <a:gd name="T107" fmla="*/ 16 h 231"/>
                    <a:gd name="T108" fmla="*/ 766 w 1282"/>
                    <a:gd name="T109" fmla="*/ 16 h 231"/>
                    <a:gd name="T110" fmla="*/ 840 w 1282"/>
                    <a:gd name="T111" fmla="*/ 10 h 231"/>
                    <a:gd name="T112" fmla="*/ 903 w 1282"/>
                    <a:gd name="T113" fmla="*/ 3 h 231"/>
                    <a:gd name="T114" fmla="*/ 962 w 1282"/>
                    <a:gd name="T115" fmla="*/ 0 h 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2"/>
                    <a:gd name="T175" fmla="*/ 0 h 231"/>
                    <a:gd name="T176" fmla="*/ 1282 w 1282"/>
                    <a:gd name="T177" fmla="*/ 231 h 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2" h="231">
                      <a:moveTo>
                        <a:pt x="962" y="0"/>
                      </a:moveTo>
                      <a:lnTo>
                        <a:pt x="952" y="20"/>
                      </a:lnTo>
                      <a:lnTo>
                        <a:pt x="948" y="49"/>
                      </a:lnTo>
                      <a:lnTo>
                        <a:pt x="945" y="69"/>
                      </a:lnTo>
                      <a:lnTo>
                        <a:pt x="952" y="95"/>
                      </a:lnTo>
                      <a:lnTo>
                        <a:pt x="962" y="121"/>
                      </a:lnTo>
                      <a:lnTo>
                        <a:pt x="973" y="144"/>
                      </a:lnTo>
                      <a:lnTo>
                        <a:pt x="987" y="158"/>
                      </a:lnTo>
                      <a:lnTo>
                        <a:pt x="1029" y="161"/>
                      </a:lnTo>
                      <a:lnTo>
                        <a:pt x="1067" y="164"/>
                      </a:lnTo>
                      <a:lnTo>
                        <a:pt x="1106" y="161"/>
                      </a:lnTo>
                      <a:lnTo>
                        <a:pt x="1130" y="158"/>
                      </a:lnTo>
                      <a:lnTo>
                        <a:pt x="1183" y="151"/>
                      </a:lnTo>
                      <a:lnTo>
                        <a:pt x="1211" y="148"/>
                      </a:lnTo>
                      <a:lnTo>
                        <a:pt x="1239" y="141"/>
                      </a:lnTo>
                      <a:lnTo>
                        <a:pt x="1274" y="138"/>
                      </a:lnTo>
                      <a:lnTo>
                        <a:pt x="1277" y="144"/>
                      </a:lnTo>
                      <a:lnTo>
                        <a:pt x="1281" y="158"/>
                      </a:lnTo>
                      <a:lnTo>
                        <a:pt x="1281" y="171"/>
                      </a:lnTo>
                      <a:lnTo>
                        <a:pt x="1277" y="177"/>
                      </a:lnTo>
                      <a:lnTo>
                        <a:pt x="1270" y="184"/>
                      </a:lnTo>
                      <a:lnTo>
                        <a:pt x="1256" y="190"/>
                      </a:lnTo>
                      <a:lnTo>
                        <a:pt x="1232" y="197"/>
                      </a:lnTo>
                      <a:lnTo>
                        <a:pt x="1204" y="203"/>
                      </a:lnTo>
                      <a:lnTo>
                        <a:pt x="1162" y="213"/>
                      </a:lnTo>
                      <a:lnTo>
                        <a:pt x="1113" y="220"/>
                      </a:lnTo>
                      <a:lnTo>
                        <a:pt x="1060" y="223"/>
                      </a:lnTo>
                      <a:lnTo>
                        <a:pt x="840" y="226"/>
                      </a:lnTo>
                      <a:lnTo>
                        <a:pt x="665" y="230"/>
                      </a:lnTo>
                      <a:lnTo>
                        <a:pt x="546" y="223"/>
                      </a:lnTo>
                      <a:lnTo>
                        <a:pt x="255" y="223"/>
                      </a:lnTo>
                      <a:lnTo>
                        <a:pt x="182" y="220"/>
                      </a:lnTo>
                      <a:lnTo>
                        <a:pt x="150" y="213"/>
                      </a:lnTo>
                      <a:lnTo>
                        <a:pt x="115" y="207"/>
                      </a:lnTo>
                      <a:lnTo>
                        <a:pt x="87" y="197"/>
                      </a:lnTo>
                      <a:lnTo>
                        <a:pt x="59" y="184"/>
                      </a:lnTo>
                      <a:lnTo>
                        <a:pt x="31" y="167"/>
                      </a:lnTo>
                      <a:lnTo>
                        <a:pt x="14" y="151"/>
                      </a:lnTo>
                      <a:lnTo>
                        <a:pt x="0" y="135"/>
                      </a:lnTo>
                      <a:lnTo>
                        <a:pt x="0" y="112"/>
                      </a:lnTo>
                      <a:lnTo>
                        <a:pt x="3" y="92"/>
                      </a:lnTo>
                      <a:lnTo>
                        <a:pt x="24" y="69"/>
                      </a:lnTo>
                      <a:lnTo>
                        <a:pt x="35" y="89"/>
                      </a:lnTo>
                      <a:lnTo>
                        <a:pt x="56" y="112"/>
                      </a:lnTo>
                      <a:lnTo>
                        <a:pt x="73" y="118"/>
                      </a:lnTo>
                      <a:lnTo>
                        <a:pt x="94" y="125"/>
                      </a:lnTo>
                      <a:lnTo>
                        <a:pt x="140" y="125"/>
                      </a:lnTo>
                      <a:lnTo>
                        <a:pt x="182" y="128"/>
                      </a:lnTo>
                      <a:lnTo>
                        <a:pt x="549" y="82"/>
                      </a:lnTo>
                      <a:lnTo>
                        <a:pt x="588" y="79"/>
                      </a:lnTo>
                      <a:lnTo>
                        <a:pt x="647" y="69"/>
                      </a:lnTo>
                      <a:lnTo>
                        <a:pt x="707" y="49"/>
                      </a:lnTo>
                      <a:lnTo>
                        <a:pt x="731" y="36"/>
                      </a:lnTo>
                      <a:lnTo>
                        <a:pt x="763" y="16"/>
                      </a:lnTo>
                      <a:lnTo>
                        <a:pt x="766" y="16"/>
                      </a:lnTo>
                      <a:lnTo>
                        <a:pt x="840" y="10"/>
                      </a:lnTo>
                      <a:lnTo>
                        <a:pt x="903" y="3"/>
                      </a:lnTo>
                      <a:lnTo>
                        <a:pt x="962"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565" name="Group 172"/>
              <p:cNvGrpSpPr>
                <a:grpSpLocks/>
              </p:cNvGrpSpPr>
              <p:nvPr/>
            </p:nvGrpSpPr>
            <p:grpSpPr bwMode="auto">
              <a:xfrm>
                <a:off x="2249" y="2781"/>
                <a:ext cx="379" cy="149"/>
                <a:chOff x="2249" y="2781"/>
                <a:chExt cx="379" cy="149"/>
              </a:xfrm>
            </p:grpSpPr>
            <p:grpSp>
              <p:nvGrpSpPr>
                <p:cNvPr id="3579" name="Group 173"/>
                <p:cNvGrpSpPr>
                  <a:grpSpLocks/>
                </p:cNvGrpSpPr>
                <p:nvPr/>
              </p:nvGrpSpPr>
              <p:grpSpPr bwMode="auto">
                <a:xfrm>
                  <a:off x="2249" y="2781"/>
                  <a:ext cx="379" cy="149"/>
                  <a:chOff x="2249" y="2781"/>
                  <a:chExt cx="379" cy="149"/>
                </a:xfrm>
              </p:grpSpPr>
              <p:grpSp>
                <p:nvGrpSpPr>
                  <p:cNvPr id="3581" name="Group 174"/>
                  <p:cNvGrpSpPr>
                    <a:grpSpLocks/>
                  </p:cNvGrpSpPr>
                  <p:nvPr/>
                </p:nvGrpSpPr>
                <p:grpSpPr bwMode="auto">
                  <a:xfrm>
                    <a:off x="2550" y="2781"/>
                    <a:ext cx="78" cy="106"/>
                    <a:chOff x="2550" y="2781"/>
                    <a:chExt cx="78" cy="106"/>
                  </a:xfrm>
                </p:grpSpPr>
                <p:sp>
                  <p:nvSpPr>
                    <p:cNvPr id="3583" name="Freeform 175"/>
                    <p:cNvSpPr>
                      <a:spLocks/>
                    </p:cNvSpPr>
                    <p:nvPr/>
                  </p:nvSpPr>
                  <p:spPr bwMode="auto">
                    <a:xfrm>
                      <a:off x="2550" y="2781"/>
                      <a:ext cx="78" cy="106"/>
                    </a:xfrm>
                    <a:custGeom>
                      <a:avLst/>
                      <a:gdLst>
                        <a:gd name="T0" fmla="*/ 45 w 78"/>
                        <a:gd name="T1" fmla="*/ 7 h 106"/>
                        <a:gd name="T2" fmla="*/ 66 w 78"/>
                        <a:gd name="T3" fmla="*/ 13 h 106"/>
                        <a:gd name="T4" fmla="*/ 73 w 78"/>
                        <a:gd name="T5" fmla="*/ 23 h 106"/>
                        <a:gd name="T6" fmla="*/ 77 w 78"/>
                        <a:gd name="T7" fmla="*/ 36 h 106"/>
                        <a:gd name="T8" fmla="*/ 77 w 78"/>
                        <a:gd name="T9" fmla="*/ 49 h 106"/>
                        <a:gd name="T10" fmla="*/ 77 w 78"/>
                        <a:gd name="T11" fmla="*/ 65 h 106"/>
                        <a:gd name="T12" fmla="*/ 73 w 78"/>
                        <a:gd name="T13" fmla="*/ 82 h 106"/>
                        <a:gd name="T14" fmla="*/ 0 w 78"/>
                        <a:gd name="T15" fmla="*/ 105 h 106"/>
                        <a:gd name="T16" fmla="*/ 7 w 78"/>
                        <a:gd name="T17" fmla="*/ 0 h 106"/>
                        <a:gd name="T18" fmla="*/ 45 w 78"/>
                        <a:gd name="T19" fmla="*/ 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6"/>
                        <a:gd name="T32" fmla="*/ 78 w 7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6">
                          <a:moveTo>
                            <a:pt x="45" y="7"/>
                          </a:moveTo>
                          <a:lnTo>
                            <a:pt x="66" y="13"/>
                          </a:lnTo>
                          <a:lnTo>
                            <a:pt x="73" y="23"/>
                          </a:lnTo>
                          <a:lnTo>
                            <a:pt x="77" y="36"/>
                          </a:lnTo>
                          <a:lnTo>
                            <a:pt x="77" y="49"/>
                          </a:lnTo>
                          <a:lnTo>
                            <a:pt x="77" y="65"/>
                          </a:lnTo>
                          <a:lnTo>
                            <a:pt x="73" y="82"/>
                          </a:lnTo>
                          <a:lnTo>
                            <a:pt x="0" y="105"/>
                          </a:lnTo>
                          <a:lnTo>
                            <a:pt x="7" y="0"/>
                          </a:lnTo>
                          <a:lnTo>
                            <a:pt x="45" y="7"/>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84" name="Freeform 176"/>
                    <p:cNvSpPr>
                      <a:spLocks/>
                    </p:cNvSpPr>
                    <p:nvPr/>
                  </p:nvSpPr>
                  <p:spPr bwMode="auto">
                    <a:xfrm>
                      <a:off x="2553" y="2824"/>
                      <a:ext cx="74" cy="24"/>
                    </a:xfrm>
                    <a:custGeom>
                      <a:avLst/>
                      <a:gdLst>
                        <a:gd name="T0" fmla="*/ 73 w 74"/>
                        <a:gd name="T1" fmla="*/ 0 h 24"/>
                        <a:gd name="T2" fmla="*/ 3 w 74"/>
                        <a:gd name="T3" fmla="*/ 0 h 24"/>
                        <a:gd name="T4" fmla="*/ 0 w 74"/>
                        <a:gd name="T5" fmla="*/ 23 h 24"/>
                        <a:gd name="T6" fmla="*/ 73 w 74"/>
                        <a:gd name="T7" fmla="*/ 13 h 24"/>
                        <a:gd name="T8" fmla="*/ 73 w 74"/>
                        <a:gd name="T9" fmla="*/ 6 h 24"/>
                        <a:gd name="T10" fmla="*/ 73 w 74"/>
                        <a:gd name="T11" fmla="*/ 0 h 24"/>
                        <a:gd name="T12" fmla="*/ 0 60000 65536"/>
                        <a:gd name="T13" fmla="*/ 0 60000 65536"/>
                        <a:gd name="T14" fmla="*/ 0 60000 65536"/>
                        <a:gd name="T15" fmla="*/ 0 60000 65536"/>
                        <a:gd name="T16" fmla="*/ 0 60000 65536"/>
                        <a:gd name="T17" fmla="*/ 0 60000 65536"/>
                        <a:gd name="T18" fmla="*/ 0 w 74"/>
                        <a:gd name="T19" fmla="*/ 0 h 24"/>
                        <a:gd name="T20" fmla="*/ 74 w 7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4" h="24">
                          <a:moveTo>
                            <a:pt x="73" y="0"/>
                          </a:moveTo>
                          <a:lnTo>
                            <a:pt x="3" y="0"/>
                          </a:lnTo>
                          <a:lnTo>
                            <a:pt x="0" y="23"/>
                          </a:lnTo>
                          <a:lnTo>
                            <a:pt x="73" y="13"/>
                          </a:lnTo>
                          <a:lnTo>
                            <a:pt x="73" y="6"/>
                          </a:lnTo>
                          <a:lnTo>
                            <a:pt x="7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85" name="Freeform 177"/>
                    <p:cNvSpPr>
                      <a:spLocks/>
                    </p:cNvSpPr>
                    <p:nvPr/>
                  </p:nvSpPr>
                  <p:spPr bwMode="auto">
                    <a:xfrm>
                      <a:off x="2550" y="2860"/>
                      <a:ext cx="78" cy="27"/>
                    </a:xfrm>
                    <a:custGeom>
                      <a:avLst/>
                      <a:gdLst>
                        <a:gd name="T0" fmla="*/ 77 w 78"/>
                        <a:gd name="T1" fmla="*/ 0 h 27"/>
                        <a:gd name="T2" fmla="*/ 0 w 78"/>
                        <a:gd name="T3" fmla="*/ 10 h 27"/>
                        <a:gd name="T4" fmla="*/ 3 w 78"/>
                        <a:gd name="T5" fmla="*/ 19 h 27"/>
                        <a:gd name="T6" fmla="*/ 0 w 78"/>
                        <a:gd name="T7" fmla="*/ 26 h 27"/>
                        <a:gd name="T8" fmla="*/ 73 w 78"/>
                        <a:gd name="T9" fmla="*/ 10 h 27"/>
                        <a:gd name="T10" fmla="*/ 77 w 78"/>
                        <a:gd name="T11" fmla="*/ 0 h 27"/>
                        <a:gd name="T12" fmla="*/ 0 60000 65536"/>
                        <a:gd name="T13" fmla="*/ 0 60000 65536"/>
                        <a:gd name="T14" fmla="*/ 0 60000 65536"/>
                        <a:gd name="T15" fmla="*/ 0 60000 65536"/>
                        <a:gd name="T16" fmla="*/ 0 60000 65536"/>
                        <a:gd name="T17" fmla="*/ 0 60000 65536"/>
                        <a:gd name="T18" fmla="*/ 0 w 78"/>
                        <a:gd name="T19" fmla="*/ 0 h 27"/>
                        <a:gd name="T20" fmla="*/ 78 w 7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8" h="27">
                          <a:moveTo>
                            <a:pt x="77" y="0"/>
                          </a:moveTo>
                          <a:lnTo>
                            <a:pt x="0" y="10"/>
                          </a:lnTo>
                          <a:lnTo>
                            <a:pt x="3" y="19"/>
                          </a:lnTo>
                          <a:lnTo>
                            <a:pt x="0" y="26"/>
                          </a:lnTo>
                          <a:lnTo>
                            <a:pt x="73" y="10"/>
                          </a:lnTo>
                          <a:lnTo>
                            <a:pt x="77"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582" name="Freeform 178"/>
                  <p:cNvSpPr>
                    <a:spLocks/>
                  </p:cNvSpPr>
                  <p:nvPr/>
                </p:nvSpPr>
                <p:spPr bwMode="auto">
                  <a:xfrm>
                    <a:off x="2249" y="2784"/>
                    <a:ext cx="309" cy="146"/>
                  </a:xfrm>
                  <a:custGeom>
                    <a:avLst/>
                    <a:gdLst>
                      <a:gd name="T0" fmla="*/ 308 w 309"/>
                      <a:gd name="T1" fmla="*/ 0 h 146"/>
                      <a:gd name="T2" fmla="*/ 304 w 309"/>
                      <a:gd name="T3" fmla="*/ 62 h 146"/>
                      <a:gd name="T4" fmla="*/ 304 w 309"/>
                      <a:gd name="T5" fmla="*/ 86 h 146"/>
                      <a:gd name="T6" fmla="*/ 304 w 309"/>
                      <a:gd name="T7" fmla="*/ 99 h 146"/>
                      <a:gd name="T8" fmla="*/ 301 w 309"/>
                      <a:gd name="T9" fmla="*/ 112 h 146"/>
                      <a:gd name="T10" fmla="*/ 269 w 309"/>
                      <a:gd name="T11" fmla="*/ 125 h 146"/>
                      <a:gd name="T12" fmla="*/ 241 w 309"/>
                      <a:gd name="T13" fmla="*/ 132 h 146"/>
                      <a:gd name="T14" fmla="*/ 217 w 309"/>
                      <a:gd name="T15" fmla="*/ 138 h 146"/>
                      <a:gd name="T16" fmla="*/ 161 w 309"/>
                      <a:gd name="T17" fmla="*/ 145 h 146"/>
                      <a:gd name="T18" fmla="*/ 101 w 309"/>
                      <a:gd name="T19" fmla="*/ 145 h 146"/>
                      <a:gd name="T20" fmla="*/ 56 w 309"/>
                      <a:gd name="T21" fmla="*/ 138 h 146"/>
                      <a:gd name="T22" fmla="*/ 31 w 309"/>
                      <a:gd name="T23" fmla="*/ 135 h 146"/>
                      <a:gd name="T24" fmla="*/ 14 w 309"/>
                      <a:gd name="T25" fmla="*/ 128 h 146"/>
                      <a:gd name="T26" fmla="*/ 3 w 309"/>
                      <a:gd name="T27" fmla="*/ 118 h 146"/>
                      <a:gd name="T28" fmla="*/ 3 w 309"/>
                      <a:gd name="T29" fmla="*/ 102 h 146"/>
                      <a:gd name="T30" fmla="*/ 0 w 309"/>
                      <a:gd name="T31" fmla="*/ 69 h 146"/>
                      <a:gd name="T32" fmla="*/ 0 w 309"/>
                      <a:gd name="T33" fmla="*/ 33 h 146"/>
                      <a:gd name="T34" fmla="*/ 0 w 309"/>
                      <a:gd name="T35" fmla="*/ 23 h 146"/>
                      <a:gd name="T36" fmla="*/ 101 w 309"/>
                      <a:gd name="T37" fmla="*/ 36 h 146"/>
                      <a:gd name="T38" fmla="*/ 185 w 309"/>
                      <a:gd name="T39" fmla="*/ 33 h 146"/>
                      <a:gd name="T40" fmla="*/ 255 w 309"/>
                      <a:gd name="T41" fmla="*/ 20 h 146"/>
                      <a:gd name="T42" fmla="*/ 308 w 309"/>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146"/>
                      <a:gd name="T68" fmla="*/ 309 w 309"/>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146">
                        <a:moveTo>
                          <a:pt x="308" y="0"/>
                        </a:moveTo>
                        <a:lnTo>
                          <a:pt x="304" y="62"/>
                        </a:lnTo>
                        <a:lnTo>
                          <a:pt x="304" y="86"/>
                        </a:lnTo>
                        <a:lnTo>
                          <a:pt x="304" y="99"/>
                        </a:lnTo>
                        <a:lnTo>
                          <a:pt x="301" y="112"/>
                        </a:lnTo>
                        <a:lnTo>
                          <a:pt x="269" y="125"/>
                        </a:lnTo>
                        <a:lnTo>
                          <a:pt x="241" y="132"/>
                        </a:lnTo>
                        <a:lnTo>
                          <a:pt x="217" y="138"/>
                        </a:lnTo>
                        <a:lnTo>
                          <a:pt x="161" y="145"/>
                        </a:lnTo>
                        <a:lnTo>
                          <a:pt x="101" y="145"/>
                        </a:lnTo>
                        <a:lnTo>
                          <a:pt x="56" y="138"/>
                        </a:lnTo>
                        <a:lnTo>
                          <a:pt x="31" y="135"/>
                        </a:lnTo>
                        <a:lnTo>
                          <a:pt x="14" y="128"/>
                        </a:lnTo>
                        <a:lnTo>
                          <a:pt x="3" y="118"/>
                        </a:lnTo>
                        <a:lnTo>
                          <a:pt x="3" y="102"/>
                        </a:lnTo>
                        <a:lnTo>
                          <a:pt x="0" y="69"/>
                        </a:lnTo>
                        <a:lnTo>
                          <a:pt x="0" y="33"/>
                        </a:lnTo>
                        <a:lnTo>
                          <a:pt x="0" y="23"/>
                        </a:lnTo>
                        <a:lnTo>
                          <a:pt x="101" y="36"/>
                        </a:lnTo>
                        <a:lnTo>
                          <a:pt x="185" y="33"/>
                        </a:lnTo>
                        <a:lnTo>
                          <a:pt x="255" y="20"/>
                        </a:lnTo>
                        <a:lnTo>
                          <a:pt x="308"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580" name="Freeform 179"/>
                <p:cNvSpPr>
                  <a:spLocks/>
                </p:cNvSpPr>
                <p:nvPr/>
              </p:nvSpPr>
              <p:spPr bwMode="auto">
                <a:xfrm>
                  <a:off x="2249" y="2807"/>
                  <a:ext cx="309" cy="123"/>
                </a:xfrm>
                <a:custGeom>
                  <a:avLst/>
                  <a:gdLst>
                    <a:gd name="T0" fmla="*/ 31 w 309"/>
                    <a:gd name="T1" fmla="*/ 3 h 123"/>
                    <a:gd name="T2" fmla="*/ 38 w 309"/>
                    <a:gd name="T3" fmla="*/ 20 h 123"/>
                    <a:gd name="T4" fmla="*/ 45 w 309"/>
                    <a:gd name="T5" fmla="*/ 33 h 123"/>
                    <a:gd name="T6" fmla="*/ 56 w 309"/>
                    <a:gd name="T7" fmla="*/ 49 h 123"/>
                    <a:gd name="T8" fmla="*/ 63 w 309"/>
                    <a:gd name="T9" fmla="*/ 59 h 123"/>
                    <a:gd name="T10" fmla="*/ 77 w 309"/>
                    <a:gd name="T11" fmla="*/ 72 h 123"/>
                    <a:gd name="T12" fmla="*/ 91 w 309"/>
                    <a:gd name="T13" fmla="*/ 82 h 123"/>
                    <a:gd name="T14" fmla="*/ 108 w 309"/>
                    <a:gd name="T15" fmla="*/ 89 h 123"/>
                    <a:gd name="T16" fmla="*/ 136 w 309"/>
                    <a:gd name="T17" fmla="*/ 92 h 123"/>
                    <a:gd name="T18" fmla="*/ 175 w 309"/>
                    <a:gd name="T19" fmla="*/ 92 h 123"/>
                    <a:gd name="T20" fmla="*/ 238 w 309"/>
                    <a:gd name="T21" fmla="*/ 89 h 123"/>
                    <a:gd name="T22" fmla="*/ 308 w 309"/>
                    <a:gd name="T23" fmla="*/ 79 h 123"/>
                    <a:gd name="T24" fmla="*/ 304 w 309"/>
                    <a:gd name="T25" fmla="*/ 92 h 123"/>
                    <a:gd name="T26" fmla="*/ 276 w 309"/>
                    <a:gd name="T27" fmla="*/ 99 h 123"/>
                    <a:gd name="T28" fmla="*/ 252 w 309"/>
                    <a:gd name="T29" fmla="*/ 109 h 123"/>
                    <a:gd name="T30" fmla="*/ 231 w 309"/>
                    <a:gd name="T31" fmla="*/ 112 h 123"/>
                    <a:gd name="T32" fmla="*/ 206 w 309"/>
                    <a:gd name="T33" fmla="*/ 115 h 123"/>
                    <a:gd name="T34" fmla="*/ 178 w 309"/>
                    <a:gd name="T35" fmla="*/ 118 h 123"/>
                    <a:gd name="T36" fmla="*/ 140 w 309"/>
                    <a:gd name="T37" fmla="*/ 122 h 123"/>
                    <a:gd name="T38" fmla="*/ 101 w 309"/>
                    <a:gd name="T39" fmla="*/ 122 h 123"/>
                    <a:gd name="T40" fmla="*/ 80 w 309"/>
                    <a:gd name="T41" fmla="*/ 118 h 123"/>
                    <a:gd name="T42" fmla="*/ 56 w 309"/>
                    <a:gd name="T43" fmla="*/ 115 h 123"/>
                    <a:gd name="T44" fmla="*/ 35 w 309"/>
                    <a:gd name="T45" fmla="*/ 109 h 123"/>
                    <a:gd name="T46" fmla="*/ 21 w 309"/>
                    <a:gd name="T47" fmla="*/ 105 h 123"/>
                    <a:gd name="T48" fmla="*/ 7 w 309"/>
                    <a:gd name="T49" fmla="*/ 99 h 123"/>
                    <a:gd name="T50" fmla="*/ 3 w 309"/>
                    <a:gd name="T51" fmla="*/ 89 h 123"/>
                    <a:gd name="T52" fmla="*/ 3 w 309"/>
                    <a:gd name="T53" fmla="*/ 79 h 123"/>
                    <a:gd name="T54" fmla="*/ 0 w 309"/>
                    <a:gd name="T55" fmla="*/ 0 h 123"/>
                    <a:gd name="T56" fmla="*/ 31 w 309"/>
                    <a:gd name="T57" fmla="*/ 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23"/>
                    <a:gd name="T89" fmla="*/ 309 w 30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23">
                      <a:moveTo>
                        <a:pt x="31" y="3"/>
                      </a:moveTo>
                      <a:lnTo>
                        <a:pt x="38" y="20"/>
                      </a:lnTo>
                      <a:lnTo>
                        <a:pt x="45" y="33"/>
                      </a:lnTo>
                      <a:lnTo>
                        <a:pt x="56" y="49"/>
                      </a:lnTo>
                      <a:lnTo>
                        <a:pt x="63" y="59"/>
                      </a:lnTo>
                      <a:lnTo>
                        <a:pt x="77" y="72"/>
                      </a:lnTo>
                      <a:lnTo>
                        <a:pt x="91" y="82"/>
                      </a:lnTo>
                      <a:lnTo>
                        <a:pt x="108" y="89"/>
                      </a:lnTo>
                      <a:lnTo>
                        <a:pt x="136" y="92"/>
                      </a:lnTo>
                      <a:lnTo>
                        <a:pt x="175" y="92"/>
                      </a:lnTo>
                      <a:lnTo>
                        <a:pt x="238" y="89"/>
                      </a:lnTo>
                      <a:lnTo>
                        <a:pt x="308" y="79"/>
                      </a:lnTo>
                      <a:lnTo>
                        <a:pt x="304" y="92"/>
                      </a:lnTo>
                      <a:lnTo>
                        <a:pt x="276" y="99"/>
                      </a:lnTo>
                      <a:lnTo>
                        <a:pt x="252" y="109"/>
                      </a:lnTo>
                      <a:lnTo>
                        <a:pt x="231" y="112"/>
                      </a:lnTo>
                      <a:lnTo>
                        <a:pt x="206" y="115"/>
                      </a:lnTo>
                      <a:lnTo>
                        <a:pt x="178" y="118"/>
                      </a:lnTo>
                      <a:lnTo>
                        <a:pt x="140" y="122"/>
                      </a:lnTo>
                      <a:lnTo>
                        <a:pt x="101" y="122"/>
                      </a:lnTo>
                      <a:lnTo>
                        <a:pt x="80" y="118"/>
                      </a:lnTo>
                      <a:lnTo>
                        <a:pt x="56" y="115"/>
                      </a:lnTo>
                      <a:lnTo>
                        <a:pt x="35" y="109"/>
                      </a:lnTo>
                      <a:lnTo>
                        <a:pt x="21" y="105"/>
                      </a:lnTo>
                      <a:lnTo>
                        <a:pt x="7" y="99"/>
                      </a:lnTo>
                      <a:lnTo>
                        <a:pt x="3" y="89"/>
                      </a:lnTo>
                      <a:lnTo>
                        <a:pt x="3" y="79"/>
                      </a:lnTo>
                      <a:lnTo>
                        <a:pt x="0" y="0"/>
                      </a:lnTo>
                      <a:lnTo>
                        <a:pt x="31" y="3"/>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566" name="Group 180"/>
              <p:cNvGrpSpPr>
                <a:grpSpLocks/>
              </p:cNvGrpSpPr>
              <p:nvPr/>
            </p:nvGrpSpPr>
            <p:grpSpPr bwMode="auto">
              <a:xfrm>
                <a:off x="2207" y="2562"/>
                <a:ext cx="459" cy="259"/>
                <a:chOff x="2207" y="2562"/>
                <a:chExt cx="459" cy="259"/>
              </a:xfrm>
            </p:grpSpPr>
            <p:grpSp>
              <p:nvGrpSpPr>
                <p:cNvPr id="3567" name="Group 181"/>
                <p:cNvGrpSpPr>
                  <a:grpSpLocks/>
                </p:cNvGrpSpPr>
                <p:nvPr/>
              </p:nvGrpSpPr>
              <p:grpSpPr bwMode="auto">
                <a:xfrm>
                  <a:off x="2578" y="2621"/>
                  <a:ext cx="88" cy="146"/>
                  <a:chOff x="2578" y="2621"/>
                  <a:chExt cx="88" cy="146"/>
                </a:xfrm>
              </p:grpSpPr>
              <p:sp>
                <p:nvSpPr>
                  <p:cNvPr id="3575" name="Freeform 182"/>
                  <p:cNvSpPr>
                    <a:spLocks/>
                  </p:cNvSpPr>
                  <p:nvPr/>
                </p:nvSpPr>
                <p:spPr bwMode="auto">
                  <a:xfrm>
                    <a:off x="2578" y="2621"/>
                    <a:ext cx="88" cy="146"/>
                  </a:xfrm>
                  <a:custGeom>
                    <a:avLst/>
                    <a:gdLst>
                      <a:gd name="T0" fmla="*/ 80 w 88"/>
                      <a:gd name="T1" fmla="*/ 33 h 146"/>
                      <a:gd name="T2" fmla="*/ 77 w 88"/>
                      <a:gd name="T3" fmla="*/ 23 h 146"/>
                      <a:gd name="T4" fmla="*/ 7 w 88"/>
                      <a:gd name="T5" fmla="*/ 0 h 146"/>
                      <a:gd name="T6" fmla="*/ 0 w 88"/>
                      <a:gd name="T7" fmla="*/ 145 h 146"/>
                      <a:gd name="T8" fmla="*/ 84 w 88"/>
                      <a:gd name="T9" fmla="*/ 109 h 146"/>
                      <a:gd name="T10" fmla="*/ 87 w 88"/>
                      <a:gd name="T11" fmla="*/ 82 h 146"/>
                      <a:gd name="T12" fmla="*/ 87 w 88"/>
                      <a:gd name="T13" fmla="*/ 69 h 146"/>
                      <a:gd name="T14" fmla="*/ 84 w 88"/>
                      <a:gd name="T15" fmla="*/ 49 h 146"/>
                      <a:gd name="T16" fmla="*/ 80 w 88"/>
                      <a:gd name="T17" fmla="*/ 33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46"/>
                      <a:gd name="T29" fmla="*/ 88 w 8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46">
                        <a:moveTo>
                          <a:pt x="80" y="33"/>
                        </a:moveTo>
                        <a:lnTo>
                          <a:pt x="77" y="23"/>
                        </a:lnTo>
                        <a:lnTo>
                          <a:pt x="7" y="0"/>
                        </a:lnTo>
                        <a:lnTo>
                          <a:pt x="0" y="145"/>
                        </a:lnTo>
                        <a:lnTo>
                          <a:pt x="84" y="109"/>
                        </a:lnTo>
                        <a:lnTo>
                          <a:pt x="87" y="82"/>
                        </a:lnTo>
                        <a:lnTo>
                          <a:pt x="87" y="69"/>
                        </a:lnTo>
                        <a:lnTo>
                          <a:pt x="84" y="49"/>
                        </a:lnTo>
                        <a:lnTo>
                          <a:pt x="80" y="3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76" name="Freeform 183"/>
                  <p:cNvSpPr>
                    <a:spLocks/>
                  </p:cNvSpPr>
                  <p:nvPr/>
                </p:nvSpPr>
                <p:spPr bwMode="auto">
                  <a:xfrm>
                    <a:off x="2585" y="2651"/>
                    <a:ext cx="81" cy="86"/>
                  </a:xfrm>
                  <a:custGeom>
                    <a:avLst/>
                    <a:gdLst>
                      <a:gd name="T0" fmla="*/ 77 w 81"/>
                      <a:gd name="T1" fmla="*/ 20 h 86"/>
                      <a:gd name="T2" fmla="*/ 77 w 81"/>
                      <a:gd name="T3" fmla="*/ 13 h 86"/>
                      <a:gd name="T4" fmla="*/ 0 w 81"/>
                      <a:gd name="T5" fmla="*/ 0 h 86"/>
                      <a:gd name="T6" fmla="*/ 3 w 81"/>
                      <a:gd name="T7" fmla="*/ 39 h 86"/>
                      <a:gd name="T8" fmla="*/ 3 w 81"/>
                      <a:gd name="T9" fmla="*/ 62 h 86"/>
                      <a:gd name="T10" fmla="*/ 0 w 81"/>
                      <a:gd name="T11" fmla="*/ 85 h 86"/>
                      <a:gd name="T12" fmla="*/ 77 w 81"/>
                      <a:gd name="T13" fmla="*/ 65 h 86"/>
                      <a:gd name="T14" fmla="*/ 80 w 81"/>
                      <a:gd name="T15" fmla="*/ 52 h 86"/>
                      <a:gd name="T16" fmla="*/ 80 w 81"/>
                      <a:gd name="T17" fmla="*/ 36 h 86"/>
                      <a:gd name="T18" fmla="*/ 77 w 81"/>
                      <a:gd name="T19" fmla="*/ 2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6"/>
                      <a:gd name="T32" fmla="*/ 81 w 8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6">
                        <a:moveTo>
                          <a:pt x="77" y="20"/>
                        </a:moveTo>
                        <a:lnTo>
                          <a:pt x="77" y="13"/>
                        </a:lnTo>
                        <a:lnTo>
                          <a:pt x="0" y="0"/>
                        </a:lnTo>
                        <a:lnTo>
                          <a:pt x="3" y="39"/>
                        </a:lnTo>
                        <a:lnTo>
                          <a:pt x="3" y="62"/>
                        </a:lnTo>
                        <a:lnTo>
                          <a:pt x="0" y="85"/>
                        </a:lnTo>
                        <a:lnTo>
                          <a:pt x="77" y="65"/>
                        </a:lnTo>
                        <a:lnTo>
                          <a:pt x="80" y="52"/>
                        </a:lnTo>
                        <a:lnTo>
                          <a:pt x="80" y="36"/>
                        </a:lnTo>
                        <a:lnTo>
                          <a:pt x="77" y="2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77" name="Freeform 184"/>
                  <p:cNvSpPr>
                    <a:spLocks/>
                  </p:cNvSpPr>
                  <p:nvPr/>
                </p:nvSpPr>
                <p:spPr bwMode="auto">
                  <a:xfrm>
                    <a:off x="2585" y="2670"/>
                    <a:ext cx="81" cy="25"/>
                  </a:xfrm>
                  <a:custGeom>
                    <a:avLst/>
                    <a:gdLst>
                      <a:gd name="T0" fmla="*/ 80 w 81"/>
                      <a:gd name="T1" fmla="*/ 7 h 25"/>
                      <a:gd name="T2" fmla="*/ 0 w 81"/>
                      <a:gd name="T3" fmla="*/ 0 h 25"/>
                      <a:gd name="T4" fmla="*/ 0 w 81"/>
                      <a:gd name="T5" fmla="*/ 24 h 25"/>
                      <a:gd name="T6" fmla="*/ 80 w 81"/>
                      <a:gd name="T7" fmla="*/ 24 h 25"/>
                      <a:gd name="T8" fmla="*/ 80 w 81"/>
                      <a:gd name="T9" fmla="*/ 13 h 25"/>
                      <a:gd name="T10" fmla="*/ 80 w 81"/>
                      <a:gd name="T11" fmla="*/ 7 h 25"/>
                      <a:gd name="T12" fmla="*/ 0 60000 65536"/>
                      <a:gd name="T13" fmla="*/ 0 60000 65536"/>
                      <a:gd name="T14" fmla="*/ 0 60000 65536"/>
                      <a:gd name="T15" fmla="*/ 0 60000 65536"/>
                      <a:gd name="T16" fmla="*/ 0 60000 65536"/>
                      <a:gd name="T17" fmla="*/ 0 60000 65536"/>
                      <a:gd name="T18" fmla="*/ 0 w 81"/>
                      <a:gd name="T19" fmla="*/ 0 h 25"/>
                      <a:gd name="T20" fmla="*/ 81 w 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1" h="25">
                        <a:moveTo>
                          <a:pt x="80" y="7"/>
                        </a:moveTo>
                        <a:lnTo>
                          <a:pt x="0" y="0"/>
                        </a:lnTo>
                        <a:lnTo>
                          <a:pt x="0" y="24"/>
                        </a:lnTo>
                        <a:lnTo>
                          <a:pt x="80" y="24"/>
                        </a:lnTo>
                        <a:lnTo>
                          <a:pt x="80" y="13"/>
                        </a:lnTo>
                        <a:lnTo>
                          <a:pt x="8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78" name="Freeform 185"/>
                  <p:cNvSpPr>
                    <a:spLocks/>
                  </p:cNvSpPr>
                  <p:nvPr/>
                </p:nvSpPr>
                <p:spPr bwMode="auto">
                  <a:xfrm>
                    <a:off x="2582" y="2723"/>
                    <a:ext cx="81" cy="44"/>
                  </a:xfrm>
                  <a:custGeom>
                    <a:avLst/>
                    <a:gdLst>
                      <a:gd name="T0" fmla="*/ 80 w 81"/>
                      <a:gd name="T1" fmla="*/ 0 h 44"/>
                      <a:gd name="T2" fmla="*/ 3 w 81"/>
                      <a:gd name="T3" fmla="*/ 16 h 44"/>
                      <a:gd name="T4" fmla="*/ 0 w 81"/>
                      <a:gd name="T5" fmla="*/ 43 h 44"/>
                      <a:gd name="T6" fmla="*/ 77 w 81"/>
                      <a:gd name="T7" fmla="*/ 13 h 44"/>
                      <a:gd name="T8" fmla="*/ 80 w 81"/>
                      <a:gd name="T9" fmla="*/ 0 h 44"/>
                      <a:gd name="T10" fmla="*/ 0 60000 65536"/>
                      <a:gd name="T11" fmla="*/ 0 60000 65536"/>
                      <a:gd name="T12" fmla="*/ 0 60000 65536"/>
                      <a:gd name="T13" fmla="*/ 0 60000 65536"/>
                      <a:gd name="T14" fmla="*/ 0 60000 65536"/>
                      <a:gd name="T15" fmla="*/ 0 w 81"/>
                      <a:gd name="T16" fmla="*/ 0 h 44"/>
                      <a:gd name="T17" fmla="*/ 81 w 81"/>
                      <a:gd name="T18" fmla="*/ 44 h 44"/>
                    </a:gdLst>
                    <a:ahLst/>
                    <a:cxnLst>
                      <a:cxn ang="T10">
                        <a:pos x="T0" y="T1"/>
                      </a:cxn>
                      <a:cxn ang="T11">
                        <a:pos x="T2" y="T3"/>
                      </a:cxn>
                      <a:cxn ang="T12">
                        <a:pos x="T4" y="T5"/>
                      </a:cxn>
                      <a:cxn ang="T13">
                        <a:pos x="T6" y="T7"/>
                      </a:cxn>
                      <a:cxn ang="T14">
                        <a:pos x="T8" y="T9"/>
                      </a:cxn>
                    </a:cxnLst>
                    <a:rect l="T15" t="T16" r="T17" b="T18"/>
                    <a:pathLst>
                      <a:path w="81" h="44">
                        <a:moveTo>
                          <a:pt x="80" y="0"/>
                        </a:moveTo>
                        <a:lnTo>
                          <a:pt x="3" y="16"/>
                        </a:lnTo>
                        <a:lnTo>
                          <a:pt x="0" y="43"/>
                        </a:lnTo>
                        <a:lnTo>
                          <a:pt x="77" y="13"/>
                        </a:lnTo>
                        <a:lnTo>
                          <a:pt x="80"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568" name="Group 186"/>
                <p:cNvGrpSpPr>
                  <a:grpSpLocks/>
                </p:cNvGrpSpPr>
                <p:nvPr/>
              </p:nvGrpSpPr>
              <p:grpSpPr bwMode="auto">
                <a:xfrm>
                  <a:off x="2207" y="2562"/>
                  <a:ext cx="379" cy="259"/>
                  <a:chOff x="2207" y="2562"/>
                  <a:chExt cx="379" cy="259"/>
                </a:xfrm>
              </p:grpSpPr>
              <p:sp>
                <p:nvSpPr>
                  <p:cNvPr id="3569" name="Freeform 187"/>
                  <p:cNvSpPr>
                    <a:spLocks/>
                  </p:cNvSpPr>
                  <p:nvPr/>
                </p:nvSpPr>
                <p:spPr bwMode="auto">
                  <a:xfrm>
                    <a:off x="2207" y="2562"/>
                    <a:ext cx="379" cy="250"/>
                  </a:xfrm>
                  <a:custGeom>
                    <a:avLst/>
                    <a:gdLst>
                      <a:gd name="T0" fmla="*/ 368 w 379"/>
                      <a:gd name="T1" fmla="*/ 33 h 250"/>
                      <a:gd name="T2" fmla="*/ 347 w 379"/>
                      <a:gd name="T3" fmla="*/ 23 h 250"/>
                      <a:gd name="T4" fmla="*/ 319 w 379"/>
                      <a:gd name="T5" fmla="*/ 13 h 250"/>
                      <a:gd name="T6" fmla="*/ 291 w 379"/>
                      <a:gd name="T7" fmla="*/ 7 h 250"/>
                      <a:gd name="T8" fmla="*/ 259 w 379"/>
                      <a:gd name="T9" fmla="*/ 7 h 250"/>
                      <a:gd name="T10" fmla="*/ 207 w 379"/>
                      <a:gd name="T11" fmla="*/ 0 h 250"/>
                      <a:gd name="T12" fmla="*/ 144 w 379"/>
                      <a:gd name="T13" fmla="*/ 0 h 250"/>
                      <a:gd name="T14" fmla="*/ 74 w 379"/>
                      <a:gd name="T15" fmla="*/ 0 h 250"/>
                      <a:gd name="T16" fmla="*/ 49 w 379"/>
                      <a:gd name="T17" fmla="*/ 3 h 250"/>
                      <a:gd name="T18" fmla="*/ 28 w 379"/>
                      <a:gd name="T19" fmla="*/ 7 h 250"/>
                      <a:gd name="T20" fmla="*/ 14 w 379"/>
                      <a:gd name="T21" fmla="*/ 13 h 250"/>
                      <a:gd name="T22" fmla="*/ 7 w 379"/>
                      <a:gd name="T23" fmla="*/ 20 h 250"/>
                      <a:gd name="T24" fmla="*/ 4 w 379"/>
                      <a:gd name="T25" fmla="*/ 26 h 250"/>
                      <a:gd name="T26" fmla="*/ 0 w 379"/>
                      <a:gd name="T27" fmla="*/ 36 h 250"/>
                      <a:gd name="T28" fmla="*/ 0 w 379"/>
                      <a:gd name="T29" fmla="*/ 49 h 250"/>
                      <a:gd name="T30" fmla="*/ 4 w 379"/>
                      <a:gd name="T31" fmla="*/ 121 h 250"/>
                      <a:gd name="T32" fmla="*/ 7 w 379"/>
                      <a:gd name="T33" fmla="*/ 203 h 250"/>
                      <a:gd name="T34" fmla="*/ 7 w 379"/>
                      <a:gd name="T35" fmla="*/ 213 h 250"/>
                      <a:gd name="T36" fmla="*/ 11 w 379"/>
                      <a:gd name="T37" fmla="*/ 223 h 250"/>
                      <a:gd name="T38" fmla="*/ 18 w 379"/>
                      <a:gd name="T39" fmla="*/ 232 h 250"/>
                      <a:gd name="T40" fmla="*/ 25 w 379"/>
                      <a:gd name="T41" fmla="*/ 236 h 250"/>
                      <a:gd name="T42" fmla="*/ 46 w 379"/>
                      <a:gd name="T43" fmla="*/ 239 h 250"/>
                      <a:gd name="T44" fmla="*/ 81 w 379"/>
                      <a:gd name="T45" fmla="*/ 242 h 250"/>
                      <a:gd name="T46" fmla="*/ 112 w 379"/>
                      <a:gd name="T47" fmla="*/ 245 h 250"/>
                      <a:gd name="T48" fmla="*/ 158 w 379"/>
                      <a:gd name="T49" fmla="*/ 249 h 250"/>
                      <a:gd name="T50" fmla="*/ 193 w 379"/>
                      <a:gd name="T51" fmla="*/ 249 h 250"/>
                      <a:gd name="T52" fmla="*/ 228 w 379"/>
                      <a:gd name="T53" fmla="*/ 245 h 250"/>
                      <a:gd name="T54" fmla="*/ 256 w 379"/>
                      <a:gd name="T55" fmla="*/ 242 h 250"/>
                      <a:gd name="T56" fmla="*/ 277 w 379"/>
                      <a:gd name="T57" fmla="*/ 239 h 250"/>
                      <a:gd name="T58" fmla="*/ 298 w 379"/>
                      <a:gd name="T59" fmla="*/ 232 h 250"/>
                      <a:gd name="T60" fmla="*/ 322 w 379"/>
                      <a:gd name="T61" fmla="*/ 229 h 250"/>
                      <a:gd name="T62" fmla="*/ 350 w 379"/>
                      <a:gd name="T63" fmla="*/ 219 h 250"/>
                      <a:gd name="T64" fmla="*/ 368 w 379"/>
                      <a:gd name="T65" fmla="*/ 213 h 250"/>
                      <a:gd name="T66" fmla="*/ 371 w 379"/>
                      <a:gd name="T67" fmla="*/ 196 h 250"/>
                      <a:gd name="T68" fmla="*/ 375 w 379"/>
                      <a:gd name="T69" fmla="*/ 170 h 250"/>
                      <a:gd name="T70" fmla="*/ 378 w 379"/>
                      <a:gd name="T71" fmla="*/ 141 h 250"/>
                      <a:gd name="T72" fmla="*/ 378 w 379"/>
                      <a:gd name="T73" fmla="*/ 105 h 250"/>
                      <a:gd name="T74" fmla="*/ 375 w 379"/>
                      <a:gd name="T75" fmla="*/ 69 h 250"/>
                      <a:gd name="T76" fmla="*/ 368 w 379"/>
                      <a:gd name="T77" fmla="*/ 3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9"/>
                      <a:gd name="T118" fmla="*/ 0 h 250"/>
                      <a:gd name="T119" fmla="*/ 379 w 379"/>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9" h="250">
                        <a:moveTo>
                          <a:pt x="368" y="33"/>
                        </a:moveTo>
                        <a:lnTo>
                          <a:pt x="347" y="23"/>
                        </a:lnTo>
                        <a:lnTo>
                          <a:pt x="319" y="13"/>
                        </a:lnTo>
                        <a:lnTo>
                          <a:pt x="291" y="7"/>
                        </a:lnTo>
                        <a:lnTo>
                          <a:pt x="259" y="7"/>
                        </a:lnTo>
                        <a:lnTo>
                          <a:pt x="207" y="0"/>
                        </a:lnTo>
                        <a:lnTo>
                          <a:pt x="144" y="0"/>
                        </a:lnTo>
                        <a:lnTo>
                          <a:pt x="74" y="0"/>
                        </a:lnTo>
                        <a:lnTo>
                          <a:pt x="49" y="3"/>
                        </a:lnTo>
                        <a:lnTo>
                          <a:pt x="28" y="7"/>
                        </a:lnTo>
                        <a:lnTo>
                          <a:pt x="14" y="13"/>
                        </a:lnTo>
                        <a:lnTo>
                          <a:pt x="7" y="20"/>
                        </a:lnTo>
                        <a:lnTo>
                          <a:pt x="4" y="26"/>
                        </a:lnTo>
                        <a:lnTo>
                          <a:pt x="0" y="36"/>
                        </a:lnTo>
                        <a:lnTo>
                          <a:pt x="0" y="49"/>
                        </a:lnTo>
                        <a:lnTo>
                          <a:pt x="4" y="121"/>
                        </a:lnTo>
                        <a:lnTo>
                          <a:pt x="7" y="203"/>
                        </a:lnTo>
                        <a:lnTo>
                          <a:pt x="7" y="213"/>
                        </a:lnTo>
                        <a:lnTo>
                          <a:pt x="11" y="223"/>
                        </a:lnTo>
                        <a:lnTo>
                          <a:pt x="18" y="232"/>
                        </a:lnTo>
                        <a:lnTo>
                          <a:pt x="25" y="236"/>
                        </a:lnTo>
                        <a:lnTo>
                          <a:pt x="46" y="239"/>
                        </a:lnTo>
                        <a:lnTo>
                          <a:pt x="81" y="242"/>
                        </a:lnTo>
                        <a:lnTo>
                          <a:pt x="112" y="245"/>
                        </a:lnTo>
                        <a:lnTo>
                          <a:pt x="158" y="249"/>
                        </a:lnTo>
                        <a:lnTo>
                          <a:pt x="193" y="249"/>
                        </a:lnTo>
                        <a:lnTo>
                          <a:pt x="228" y="245"/>
                        </a:lnTo>
                        <a:lnTo>
                          <a:pt x="256" y="242"/>
                        </a:lnTo>
                        <a:lnTo>
                          <a:pt x="277" y="239"/>
                        </a:lnTo>
                        <a:lnTo>
                          <a:pt x="298" y="232"/>
                        </a:lnTo>
                        <a:lnTo>
                          <a:pt x="322" y="229"/>
                        </a:lnTo>
                        <a:lnTo>
                          <a:pt x="350" y="219"/>
                        </a:lnTo>
                        <a:lnTo>
                          <a:pt x="368" y="213"/>
                        </a:lnTo>
                        <a:lnTo>
                          <a:pt x="371" y="196"/>
                        </a:lnTo>
                        <a:lnTo>
                          <a:pt x="375" y="170"/>
                        </a:lnTo>
                        <a:lnTo>
                          <a:pt x="378" y="141"/>
                        </a:lnTo>
                        <a:lnTo>
                          <a:pt x="378" y="105"/>
                        </a:lnTo>
                        <a:lnTo>
                          <a:pt x="375" y="69"/>
                        </a:lnTo>
                        <a:lnTo>
                          <a:pt x="368" y="33"/>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70" name="Freeform 188"/>
                  <p:cNvSpPr>
                    <a:spLocks/>
                  </p:cNvSpPr>
                  <p:nvPr/>
                </p:nvSpPr>
                <p:spPr bwMode="auto">
                  <a:xfrm>
                    <a:off x="2207" y="2605"/>
                    <a:ext cx="368" cy="207"/>
                  </a:xfrm>
                  <a:custGeom>
                    <a:avLst/>
                    <a:gdLst>
                      <a:gd name="T0" fmla="*/ 367 w 368"/>
                      <a:gd name="T1" fmla="*/ 170 h 207"/>
                      <a:gd name="T2" fmla="*/ 353 w 368"/>
                      <a:gd name="T3" fmla="*/ 170 h 207"/>
                      <a:gd name="T4" fmla="*/ 325 w 368"/>
                      <a:gd name="T5" fmla="*/ 176 h 207"/>
                      <a:gd name="T6" fmla="*/ 294 w 368"/>
                      <a:gd name="T7" fmla="*/ 180 h 207"/>
                      <a:gd name="T8" fmla="*/ 262 w 368"/>
                      <a:gd name="T9" fmla="*/ 183 h 207"/>
                      <a:gd name="T10" fmla="*/ 227 w 368"/>
                      <a:gd name="T11" fmla="*/ 186 h 207"/>
                      <a:gd name="T12" fmla="*/ 178 w 368"/>
                      <a:gd name="T13" fmla="*/ 186 h 207"/>
                      <a:gd name="T14" fmla="*/ 143 w 368"/>
                      <a:gd name="T15" fmla="*/ 186 h 207"/>
                      <a:gd name="T16" fmla="*/ 115 w 368"/>
                      <a:gd name="T17" fmla="*/ 186 h 207"/>
                      <a:gd name="T18" fmla="*/ 94 w 368"/>
                      <a:gd name="T19" fmla="*/ 183 h 207"/>
                      <a:gd name="T20" fmla="*/ 80 w 368"/>
                      <a:gd name="T21" fmla="*/ 180 h 207"/>
                      <a:gd name="T22" fmla="*/ 66 w 368"/>
                      <a:gd name="T23" fmla="*/ 170 h 207"/>
                      <a:gd name="T24" fmla="*/ 52 w 368"/>
                      <a:gd name="T25" fmla="*/ 157 h 207"/>
                      <a:gd name="T26" fmla="*/ 42 w 368"/>
                      <a:gd name="T27" fmla="*/ 147 h 207"/>
                      <a:gd name="T28" fmla="*/ 35 w 368"/>
                      <a:gd name="T29" fmla="*/ 127 h 207"/>
                      <a:gd name="T30" fmla="*/ 24 w 368"/>
                      <a:gd name="T31" fmla="*/ 108 h 207"/>
                      <a:gd name="T32" fmla="*/ 17 w 368"/>
                      <a:gd name="T33" fmla="*/ 91 h 207"/>
                      <a:gd name="T34" fmla="*/ 10 w 368"/>
                      <a:gd name="T35" fmla="*/ 72 h 207"/>
                      <a:gd name="T36" fmla="*/ 7 w 368"/>
                      <a:gd name="T37" fmla="*/ 52 h 207"/>
                      <a:gd name="T38" fmla="*/ 3 w 368"/>
                      <a:gd name="T39" fmla="*/ 39 h 207"/>
                      <a:gd name="T40" fmla="*/ 0 w 368"/>
                      <a:gd name="T41" fmla="*/ 0 h 207"/>
                      <a:gd name="T42" fmla="*/ 7 w 368"/>
                      <a:gd name="T43" fmla="*/ 167 h 207"/>
                      <a:gd name="T44" fmla="*/ 7 w 368"/>
                      <a:gd name="T45" fmla="*/ 176 h 207"/>
                      <a:gd name="T46" fmla="*/ 10 w 368"/>
                      <a:gd name="T47" fmla="*/ 186 h 207"/>
                      <a:gd name="T48" fmla="*/ 17 w 368"/>
                      <a:gd name="T49" fmla="*/ 189 h 207"/>
                      <a:gd name="T50" fmla="*/ 28 w 368"/>
                      <a:gd name="T51" fmla="*/ 193 h 207"/>
                      <a:gd name="T52" fmla="*/ 45 w 368"/>
                      <a:gd name="T53" fmla="*/ 196 h 207"/>
                      <a:gd name="T54" fmla="*/ 126 w 368"/>
                      <a:gd name="T55" fmla="*/ 206 h 207"/>
                      <a:gd name="T56" fmla="*/ 168 w 368"/>
                      <a:gd name="T57" fmla="*/ 206 h 207"/>
                      <a:gd name="T58" fmla="*/ 192 w 368"/>
                      <a:gd name="T59" fmla="*/ 206 h 207"/>
                      <a:gd name="T60" fmla="*/ 227 w 368"/>
                      <a:gd name="T61" fmla="*/ 202 h 207"/>
                      <a:gd name="T62" fmla="*/ 248 w 368"/>
                      <a:gd name="T63" fmla="*/ 199 h 207"/>
                      <a:gd name="T64" fmla="*/ 273 w 368"/>
                      <a:gd name="T65" fmla="*/ 196 h 207"/>
                      <a:gd name="T66" fmla="*/ 294 w 368"/>
                      <a:gd name="T67" fmla="*/ 189 h 207"/>
                      <a:gd name="T68" fmla="*/ 318 w 368"/>
                      <a:gd name="T69" fmla="*/ 186 h 207"/>
                      <a:gd name="T70" fmla="*/ 343 w 368"/>
                      <a:gd name="T71" fmla="*/ 176 h 207"/>
                      <a:gd name="T72" fmla="*/ 367 w 368"/>
                      <a:gd name="T73" fmla="*/ 17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207"/>
                      <a:gd name="T113" fmla="*/ 368 w 368"/>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207">
                        <a:moveTo>
                          <a:pt x="367" y="170"/>
                        </a:moveTo>
                        <a:lnTo>
                          <a:pt x="353" y="170"/>
                        </a:lnTo>
                        <a:lnTo>
                          <a:pt x="325" y="176"/>
                        </a:lnTo>
                        <a:lnTo>
                          <a:pt x="294" y="180"/>
                        </a:lnTo>
                        <a:lnTo>
                          <a:pt x="262" y="183"/>
                        </a:lnTo>
                        <a:lnTo>
                          <a:pt x="227" y="186"/>
                        </a:lnTo>
                        <a:lnTo>
                          <a:pt x="178" y="186"/>
                        </a:lnTo>
                        <a:lnTo>
                          <a:pt x="143" y="186"/>
                        </a:lnTo>
                        <a:lnTo>
                          <a:pt x="115" y="186"/>
                        </a:lnTo>
                        <a:lnTo>
                          <a:pt x="94" y="183"/>
                        </a:lnTo>
                        <a:lnTo>
                          <a:pt x="80" y="180"/>
                        </a:lnTo>
                        <a:lnTo>
                          <a:pt x="66" y="170"/>
                        </a:lnTo>
                        <a:lnTo>
                          <a:pt x="52" y="157"/>
                        </a:lnTo>
                        <a:lnTo>
                          <a:pt x="42" y="147"/>
                        </a:lnTo>
                        <a:lnTo>
                          <a:pt x="35" y="127"/>
                        </a:lnTo>
                        <a:lnTo>
                          <a:pt x="24" y="108"/>
                        </a:lnTo>
                        <a:lnTo>
                          <a:pt x="17" y="91"/>
                        </a:lnTo>
                        <a:lnTo>
                          <a:pt x="10" y="72"/>
                        </a:lnTo>
                        <a:lnTo>
                          <a:pt x="7" y="52"/>
                        </a:lnTo>
                        <a:lnTo>
                          <a:pt x="3" y="39"/>
                        </a:lnTo>
                        <a:lnTo>
                          <a:pt x="0" y="0"/>
                        </a:lnTo>
                        <a:lnTo>
                          <a:pt x="7" y="167"/>
                        </a:lnTo>
                        <a:lnTo>
                          <a:pt x="7" y="176"/>
                        </a:lnTo>
                        <a:lnTo>
                          <a:pt x="10" y="186"/>
                        </a:lnTo>
                        <a:lnTo>
                          <a:pt x="17" y="189"/>
                        </a:lnTo>
                        <a:lnTo>
                          <a:pt x="28" y="193"/>
                        </a:lnTo>
                        <a:lnTo>
                          <a:pt x="45" y="196"/>
                        </a:lnTo>
                        <a:lnTo>
                          <a:pt x="126" y="206"/>
                        </a:lnTo>
                        <a:lnTo>
                          <a:pt x="168" y="206"/>
                        </a:lnTo>
                        <a:lnTo>
                          <a:pt x="192" y="206"/>
                        </a:lnTo>
                        <a:lnTo>
                          <a:pt x="227" y="202"/>
                        </a:lnTo>
                        <a:lnTo>
                          <a:pt x="248" y="199"/>
                        </a:lnTo>
                        <a:lnTo>
                          <a:pt x="273" y="196"/>
                        </a:lnTo>
                        <a:lnTo>
                          <a:pt x="294" y="189"/>
                        </a:lnTo>
                        <a:lnTo>
                          <a:pt x="318" y="186"/>
                        </a:lnTo>
                        <a:lnTo>
                          <a:pt x="343" y="176"/>
                        </a:lnTo>
                        <a:lnTo>
                          <a:pt x="367" y="17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71" name="Group 189"/>
                  <p:cNvGrpSpPr>
                    <a:grpSpLocks/>
                  </p:cNvGrpSpPr>
                  <p:nvPr/>
                </p:nvGrpSpPr>
                <p:grpSpPr bwMode="auto">
                  <a:xfrm>
                    <a:off x="2231" y="2585"/>
                    <a:ext cx="193" cy="236"/>
                    <a:chOff x="2231" y="2585"/>
                    <a:chExt cx="193" cy="236"/>
                  </a:xfrm>
                </p:grpSpPr>
                <p:sp>
                  <p:nvSpPr>
                    <p:cNvPr id="3572" name="Line 190"/>
                    <p:cNvSpPr>
                      <a:spLocks noChangeShapeType="1"/>
                    </p:cNvSpPr>
                    <p:nvPr/>
                  </p:nvSpPr>
                  <p:spPr bwMode="auto">
                    <a:xfrm>
                      <a:off x="2332" y="2585"/>
                      <a:ext cx="1"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73" name="Line 191"/>
                    <p:cNvSpPr>
                      <a:spLocks noChangeShapeType="1"/>
                    </p:cNvSpPr>
                    <p:nvPr/>
                  </p:nvSpPr>
                  <p:spPr bwMode="auto">
                    <a:xfrm>
                      <a:off x="2231" y="2595"/>
                      <a:ext cx="4" cy="2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574" name="Line 192"/>
                    <p:cNvSpPr>
                      <a:spLocks noChangeShapeType="1"/>
                    </p:cNvSpPr>
                    <p:nvPr/>
                  </p:nvSpPr>
                  <p:spPr bwMode="auto">
                    <a:xfrm>
                      <a:off x="2424" y="2585"/>
                      <a:ext cx="0" cy="2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3550" name="Group 193"/>
            <p:cNvGrpSpPr>
              <a:grpSpLocks/>
            </p:cNvGrpSpPr>
            <p:nvPr/>
          </p:nvGrpSpPr>
          <p:grpSpPr bwMode="auto">
            <a:xfrm>
              <a:off x="2532" y="1728"/>
              <a:ext cx="2294" cy="983"/>
              <a:chOff x="2532" y="1728"/>
              <a:chExt cx="2294" cy="983"/>
            </a:xfrm>
          </p:grpSpPr>
          <p:sp>
            <p:nvSpPr>
              <p:cNvPr id="3551" name="Freeform 194"/>
              <p:cNvSpPr>
                <a:spLocks/>
              </p:cNvSpPr>
              <p:nvPr/>
            </p:nvSpPr>
            <p:spPr bwMode="auto">
              <a:xfrm>
                <a:off x="3961" y="1728"/>
                <a:ext cx="760" cy="702"/>
              </a:xfrm>
              <a:custGeom>
                <a:avLst/>
                <a:gdLst>
                  <a:gd name="T0" fmla="*/ 759 w 760"/>
                  <a:gd name="T1" fmla="*/ 0 h 702"/>
                  <a:gd name="T2" fmla="*/ 570 w 760"/>
                  <a:gd name="T3" fmla="*/ 0 h 702"/>
                  <a:gd name="T4" fmla="*/ 52 w 760"/>
                  <a:gd name="T5" fmla="*/ 602 h 702"/>
                  <a:gd name="T6" fmla="*/ 31 w 760"/>
                  <a:gd name="T7" fmla="*/ 619 h 702"/>
                  <a:gd name="T8" fmla="*/ 21 w 760"/>
                  <a:gd name="T9" fmla="*/ 629 h 702"/>
                  <a:gd name="T10" fmla="*/ 0 w 760"/>
                  <a:gd name="T11" fmla="*/ 635 h 702"/>
                  <a:gd name="T12" fmla="*/ 77 w 760"/>
                  <a:gd name="T13" fmla="*/ 642 h 702"/>
                  <a:gd name="T14" fmla="*/ 164 w 760"/>
                  <a:gd name="T15" fmla="*/ 652 h 702"/>
                  <a:gd name="T16" fmla="*/ 280 w 760"/>
                  <a:gd name="T17" fmla="*/ 661 h 702"/>
                  <a:gd name="T18" fmla="*/ 416 w 760"/>
                  <a:gd name="T19" fmla="*/ 681 h 702"/>
                  <a:gd name="T20" fmla="*/ 539 w 760"/>
                  <a:gd name="T21" fmla="*/ 701 h 702"/>
                  <a:gd name="T22" fmla="*/ 759 w 760"/>
                  <a:gd name="T23" fmla="*/ 0 h 7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0"/>
                  <a:gd name="T37" fmla="*/ 0 h 702"/>
                  <a:gd name="T38" fmla="*/ 760 w 760"/>
                  <a:gd name="T39" fmla="*/ 702 h 7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0" h="702">
                    <a:moveTo>
                      <a:pt x="759" y="0"/>
                    </a:moveTo>
                    <a:lnTo>
                      <a:pt x="570" y="0"/>
                    </a:lnTo>
                    <a:lnTo>
                      <a:pt x="52" y="602"/>
                    </a:lnTo>
                    <a:lnTo>
                      <a:pt x="31" y="619"/>
                    </a:lnTo>
                    <a:lnTo>
                      <a:pt x="21" y="629"/>
                    </a:lnTo>
                    <a:lnTo>
                      <a:pt x="0" y="635"/>
                    </a:lnTo>
                    <a:lnTo>
                      <a:pt x="77" y="642"/>
                    </a:lnTo>
                    <a:lnTo>
                      <a:pt x="164" y="652"/>
                    </a:lnTo>
                    <a:lnTo>
                      <a:pt x="280" y="661"/>
                    </a:lnTo>
                    <a:lnTo>
                      <a:pt x="416" y="681"/>
                    </a:lnTo>
                    <a:lnTo>
                      <a:pt x="539" y="701"/>
                    </a:lnTo>
                    <a:lnTo>
                      <a:pt x="759"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52" name="Group 195"/>
              <p:cNvGrpSpPr>
                <a:grpSpLocks/>
              </p:cNvGrpSpPr>
              <p:nvPr/>
            </p:nvGrpSpPr>
            <p:grpSpPr bwMode="auto">
              <a:xfrm>
                <a:off x="2532" y="2157"/>
                <a:ext cx="2294" cy="554"/>
                <a:chOff x="2532" y="2157"/>
                <a:chExt cx="2294" cy="554"/>
              </a:xfrm>
            </p:grpSpPr>
            <p:sp>
              <p:nvSpPr>
                <p:cNvPr id="3553" name="Freeform 196"/>
                <p:cNvSpPr>
                  <a:spLocks/>
                </p:cNvSpPr>
                <p:nvPr/>
              </p:nvSpPr>
              <p:spPr bwMode="auto">
                <a:xfrm>
                  <a:off x="4146" y="2536"/>
                  <a:ext cx="361" cy="175"/>
                </a:xfrm>
                <a:custGeom>
                  <a:avLst/>
                  <a:gdLst>
                    <a:gd name="T0" fmla="*/ 52 w 361"/>
                    <a:gd name="T1" fmla="*/ 0 h 175"/>
                    <a:gd name="T2" fmla="*/ 56 w 361"/>
                    <a:gd name="T3" fmla="*/ 29 h 175"/>
                    <a:gd name="T4" fmla="*/ 59 w 361"/>
                    <a:gd name="T5" fmla="*/ 62 h 175"/>
                    <a:gd name="T6" fmla="*/ 52 w 361"/>
                    <a:gd name="T7" fmla="*/ 92 h 175"/>
                    <a:gd name="T8" fmla="*/ 45 w 361"/>
                    <a:gd name="T9" fmla="*/ 115 h 175"/>
                    <a:gd name="T10" fmla="*/ 35 w 361"/>
                    <a:gd name="T11" fmla="*/ 138 h 175"/>
                    <a:gd name="T12" fmla="*/ 24 w 361"/>
                    <a:gd name="T13" fmla="*/ 154 h 175"/>
                    <a:gd name="T14" fmla="*/ 14 w 361"/>
                    <a:gd name="T15" fmla="*/ 164 h 175"/>
                    <a:gd name="T16" fmla="*/ 0 w 361"/>
                    <a:gd name="T17" fmla="*/ 174 h 175"/>
                    <a:gd name="T18" fmla="*/ 63 w 361"/>
                    <a:gd name="T19" fmla="*/ 161 h 175"/>
                    <a:gd name="T20" fmla="*/ 129 w 361"/>
                    <a:gd name="T21" fmla="*/ 141 h 175"/>
                    <a:gd name="T22" fmla="*/ 231 w 361"/>
                    <a:gd name="T23" fmla="*/ 111 h 175"/>
                    <a:gd name="T24" fmla="*/ 297 w 361"/>
                    <a:gd name="T25" fmla="*/ 92 h 175"/>
                    <a:gd name="T26" fmla="*/ 322 w 361"/>
                    <a:gd name="T27" fmla="*/ 75 h 175"/>
                    <a:gd name="T28" fmla="*/ 336 w 361"/>
                    <a:gd name="T29" fmla="*/ 62 h 175"/>
                    <a:gd name="T30" fmla="*/ 343 w 361"/>
                    <a:gd name="T31" fmla="*/ 52 h 175"/>
                    <a:gd name="T32" fmla="*/ 350 w 361"/>
                    <a:gd name="T33" fmla="*/ 43 h 175"/>
                    <a:gd name="T34" fmla="*/ 360 w 361"/>
                    <a:gd name="T35" fmla="*/ 23 h 175"/>
                    <a:gd name="T36" fmla="*/ 318 w 361"/>
                    <a:gd name="T37" fmla="*/ 20 h 175"/>
                    <a:gd name="T38" fmla="*/ 220 w 361"/>
                    <a:gd name="T39" fmla="*/ 29 h 175"/>
                    <a:gd name="T40" fmla="*/ 171 w 361"/>
                    <a:gd name="T41" fmla="*/ 29 h 175"/>
                    <a:gd name="T42" fmla="*/ 129 w 361"/>
                    <a:gd name="T43" fmla="*/ 29 h 175"/>
                    <a:gd name="T44" fmla="*/ 101 w 361"/>
                    <a:gd name="T45" fmla="*/ 29 h 175"/>
                    <a:gd name="T46" fmla="*/ 91 w 361"/>
                    <a:gd name="T47" fmla="*/ 29 h 175"/>
                    <a:gd name="T48" fmla="*/ 84 w 361"/>
                    <a:gd name="T49" fmla="*/ 23 h 175"/>
                    <a:gd name="T50" fmla="*/ 73 w 361"/>
                    <a:gd name="T51" fmla="*/ 20 h 175"/>
                    <a:gd name="T52" fmla="*/ 63 w 361"/>
                    <a:gd name="T53" fmla="*/ 13 h 175"/>
                    <a:gd name="T54" fmla="*/ 52 w 361"/>
                    <a:gd name="T55" fmla="*/ 0 h 1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75"/>
                    <a:gd name="T86" fmla="*/ 361 w 361"/>
                    <a:gd name="T87" fmla="*/ 175 h 1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75">
                      <a:moveTo>
                        <a:pt x="52" y="0"/>
                      </a:moveTo>
                      <a:lnTo>
                        <a:pt x="56" y="29"/>
                      </a:lnTo>
                      <a:lnTo>
                        <a:pt x="59" y="62"/>
                      </a:lnTo>
                      <a:lnTo>
                        <a:pt x="52" y="92"/>
                      </a:lnTo>
                      <a:lnTo>
                        <a:pt x="45" y="115"/>
                      </a:lnTo>
                      <a:lnTo>
                        <a:pt x="35" y="138"/>
                      </a:lnTo>
                      <a:lnTo>
                        <a:pt x="24" y="154"/>
                      </a:lnTo>
                      <a:lnTo>
                        <a:pt x="14" y="164"/>
                      </a:lnTo>
                      <a:lnTo>
                        <a:pt x="0" y="174"/>
                      </a:lnTo>
                      <a:lnTo>
                        <a:pt x="63" y="161"/>
                      </a:lnTo>
                      <a:lnTo>
                        <a:pt x="129" y="141"/>
                      </a:lnTo>
                      <a:lnTo>
                        <a:pt x="231" y="111"/>
                      </a:lnTo>
                      <a:lnTo>
                        <a:pt x="297" y="92"/>
                      </a:lnTo>
                      <a:lnTo>
                        <a:pt x="322" y="75"/>
                      </a:lnTo>
                      <a:lnTo>
                        <a:pt x="336" y="62"/>
                      </a:lnTo>
                      <a:lnTo>
                        <a:pt x="343" y="52"/>
                      </a:lnTo>
                      <a:lnTo>
                        <a:pt x="350" y="43"/>
                      </a:lnTo>
                      <a:lnTo>
                        <a:pt x="360" y="23"/>
                      </a:lnTo>
                      <a:lnTo>
                        <a:pt x="318" y="20"/>
                      </a:lnTo>
                      <a:lnTo>
                        <a:pt x="220" y="29"/>
                      </a:lnTo>
                      <a:lnTo>
                        <a:pt x="171" y="29"/>
                      </a:lnTo>
                      <a:lnTo>
                        <a:pt x="129" y="29"/>
                      </a:lnTo>
                      <a:lnTo>
                        <a:pt x="101" y="29"/>
                      </a:lnTo>
                      <a:lnTo>
                        <a:pt x="91" y="29"/>
                      </a:lnTo>
                      <a:lnTo>
                        <a:pt x="84" y="23"/>
                      </a:lnTo>
                      <a:lnTo>
                        <a:pt x="73" y="20"/>
                      </a:lnTo>
                      <a:lnTo>
                        <a:pt x="63" y="13"/>
                      </a:lnTo>
                      <a:lnTo>
                        <a:pt x="52"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54" name="Group 197"/>
                <p:cNvGrpSpPr>
                  <a:grpSpLocks/>
                </p:cNvGrpSpPr>
                <p:nvPr/>
              </p:nvGrpSpPr>
              <p:grpSpPr bwMode="auto">
                <a:xfrm>
                  <a:off x="2532" y="2157"/>
                  <a:ext cx="2294" cy="407"/>
                  <a:chOff x="2532" y="2157"/>
                  <a:chExt cx="2294" cy="407"/>
                </a:xfrm>
              </p:grpSpPr>
              <p:sp>
                <p:nvSpPr>
                  <p:cNvPr id="3555" name="Freeform 198"/>
                  <p:cNvSpPr>
                    <a:spLocks/>
                  </p:cNvSpPr>
                  <p:nvPr/>
                </p:nvSpPr>
                <p:spPr bwMode="auto">
                  <a:xfrm>
                    <a:off x="4202" y="2357"/>
                    <a:ext cx="624" cy="200"/>
                  </a:xfrm>
                  <a:custGeom>
                    <a:avLst/>
                    <a:gdLst>
                      <a:gd name="T0" fmla="*/ 623 w 624"/>
                      <a:gd name="T1" fmla="*/ 10 h 200"/>
                      <a:gd name="T2" fmla="*/ 560 w 624"/>
                      <a:gd name="T3" fmla="*/ 3 h 200"/>
                      <a:gd name="T4" fmla="*/ 504 w 624"/>
                      <a:gd name="T5" fmla="*/ 0 h 200"/>
                      <a:gd name="T6" fmla="*/ 284 w 624"/>
                      <a:gd name="T7" fmla="*/ 75 h 200"/>
                      <a:gd name="T8" fmla="*/ 0 w 624"/>
                      <a:gd name="T9" fmla="*/ 166 h 200"/>
                      <a:gd name="T10" fmla="*/ 7 w 624"/>
                      <a:gd name="T11" fmla="*/ 176 h 200"/>
                      <a:gd name="T12" fmla="*/ 18 w 624"/>
                      <a:gd name="T13" fmla="*/ 186 h 200"/>
                      <a:gd name="T14" fmla="*/ 32 w 624"/>
                      <a:gd name="T15" fmla="*/ 192 h 200"/>
                      <a:gd name="T16" fmla="*/ 49 w 624"/>
                      <a:gd name="T17" fmla="*/ 199 h 200"/>
                      <a:gd name="T18" fmla="*/ 67 w 624"/>
                      <a:gd name="T19" fmla="*/ 199 h 200"/>
                      <a:gd name="T20" fmla="*/ 172 w 624"/>
                      <a:gd name="T21" fmla="*/ 199 h 200"/>
                      <a:gd name="T22" fmla="*/ 259 w 624"/>
                      <a:gd name="T23" fmla="*/ 189 h 200"/>
                      <a:gd name="T24" fmla="*/ 315 w 624"/>
                      <a:gd name="T25" fmla="*/ 189 h 200"/>
                      <a:gd name="T26" fmla="*/ 623 w 624"/>
                      <a:gd name="T27" fmla="*/ 10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200"/>
                      <a:gd name="T44" fmla="*/ 624 w 624"/>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200">
                        <a:moveTo>
                          <a:pt x="623" y="10"/>
                        </a:moveTo>
                        <a:lnTo>
                          <a:pt x="560" y="3"/>
                        </a:lnTo>
                        <a:lnTo>
                          <a:pt x="504" y="0"/>
                        </a:lnTo>
                        <a:lnTo>
                          <a:pt x="284" y="75"/>
                        </a:lnTo>
                        <a:lnTo>
                          <a:pt x="0" y="166"/>
                        </a:lnTo>
                        <a:lnTo>
                          <a:pt x="7" y="176"/>
                        </a:lnTo>
                        <a:lnTo>
                          <a:pt x="18" y="186"/>
                        </a:lnTo>
                        <a:lnTo>
                          <a:pt x="32" y="192"/>
                        </a:lnTo>
                        <a:lnTo>
                          <a:pt x="49" y="199"/>
                        </a:lnTo>
                        <a:lnTo>
                          <a:pt x="67" y="199"/>
                        </a:lnTo>
                        <a:lnTo>
                          <a:pt x="172" y="199"/>
                        </a:lnTo>
                        <a:lnTo>
                          <a:pt x="259" y="189"/>
                        </a:lnTo>
                        <a:lnTo>
                          <a:pt x="315" y="189"/>
                        </a:lnTo>
                        <a:lnTo>
                          <a:pt x="623" y="1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56" name="Freeform 199"/>
                  <p:cNvSpPr>
                    <a:spLocks/>
                  </p:cNvSpPr>
                  <p:nvPr/>
                </p:nvSpPr>
                <p:spPr bwMode="auto">
                  <a:xfrm>
                    <a:off x="2532" y="2157"/>
                    <a:ext cx="862" cy="407"/>
                  </a:xfrm>
                  <a:custGeom>
                    <a:avLst/>
                    <a:gdLst>
                      <a:gd name="T0" fmla="*/ 861 w 862"/>
                      <a:gd name="T1" fmla="*/ 0 h 407"/>
                      <a:gd name="T2" fmla="*/ 854 w 862"/>
                      <a:gd name="T3" fmla="*/ 0 h 407"/>
                      <a:gd name="T4" fmla="*/ 704 w 862"/>
                      <a:gd name="T5" fmla="*/ 0 h 407"/>
                      <a:gd name="T6" fmla="*/ 480 w 862"/>
                      <a:gd name="T7" fmla="*/ 131 h 407"/>
                      <a:gd name="T8" fmla="*/ 322 w 862"/>
                      <a:gd name="T9" fmla="*/ 216 h 407"/>
                      <a:gd name="T10" fmla="*/ 168 w 862"/>
                      <a:gd name="T11" fmla="*/ 298 h 407"/>
                      <a:gd name="T12" fmla="*/ 0 w 862"/>
                      <a:gd name="T13" fmla="*/ 363 h 407"/>
                      <a:gd name="T14" fmla="*/ 42 w 862"/>
                      <a:gd name="T15" fmla="*/ 376 h 407"/>
                      <a:gd name="T16" fmla="*/ 98 w 862"/>
                      <a:gd name="T17" fmla="*/ 389 h 407"/>
                      <a:gd name="T18" fmla="*/ 147 w 862"/>
                      <a:gd name="T19" fmla="*/ 396 h 407"/>
                      <a:gd name="T20" fmla="*/ 245 w 862"/>
                      <a:gd name="T21" fmla="*/ 406 h 407"/>
                      <a:gd name="T22" fmla="*/ 322 w 862"/>
                      <a:gd name="T23" fmla="*/ 399 h 407"/>
                      <a:gd name="T24" fmla="*/ 431 w 862"/>
                      <a:gd name="T25" fmla="*/ 389 h 407"/>
                      <a:gd name="T26" fmla="*/ 504 w 862"/>
                      <a:gd name="T27" fmla="*/ 383 h 407"/>
                      <a:gd name="T28" fmla="*/ 522 w 862"/>
                      <a:gd name="T29" fmla="*/ 344 h 407"/>
                      <a:gd name="T30" fmla="*/ 861 w 862"/>
                      <a:gd name="T31" fmla="*/ 0 h 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2"/>
                      <a:gd name="T49" fmla="*/ 0 h 407"/>
                      <a:gd name="T50" fmla="*/ 862 w 862"/>
                      <a:gd name="T51" fmla="*/ 407 h 4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2" h="407">
                        <a:moveTo>
                          <a:pt x="861" y="0"/>
                        </a:moveTo>
                        <a:lnTo>
                          <a:pt x="854" y="0"/>
                        </a:lnTo>
                        <a:lnTo>
                          <a:pt x="704" y="0"/>
                        </a:lnTo>
                        <a:lnTo>
                          <a:pt x="480" y="131"/>
                        </a:lnTo>
                        <a:lnTo>
                          <a:pt x="322" y="216"/>
                        </a:lnTo>
                        <a:lnTo>
                          <a:pt x="168" y="298"/>
                        </a:lnTo>
                        <a:lnTo>
                          <a:pt x="0" y="363"/>
                        </a:lnTo>
                        <a:lnTo>
                          <a:pt x="42" y="376"/>
                        </a:lnTo>
                        <a:lnTo>
                          <a:pt x="98" y="389"/>
                        </a:lnTo>
                        <a:lnTo>
                          <a:pt x="147" y="396"/>
                        </a:lnTo>
                        <a:lnTo>
                          <a:pt x="245" y="406"/>
                        </a:lnTo>
                        <a:lnTo>
                          <a:pt x="322" y="399"/>
                        </a:lnTo>
                        <a:lnTo>
                          <a:pt x="431" y="389"/>
                        </a:lnTo>
                        <a:lnTo>
                          <a:pt x="504" y="383"/>
                        </a:lnTo>
                        <a:lnTo>
                          <a:pt x="522" y="344"/>
                        </a:lnTo>
                        <a:lnTo>
                          <a:pt x="861"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557" name="Group 200"/>
                  <p:cNvGrpSpPr>
                    <a:grpSpLocks/>
                  </p:cNvGrpSpPr>
                  <p:nvPr/>
                </p:nvGrpSpPr>
                <p:grpSpPr bwMode="auto">
                  <a:xfrm>
                    <a:off x="2851" y="2379"/>
                    <a:ext cx="410" cy="126"/>
                    <a:chOff x="2851" y="2379"/>
                    <a:chExt cx="410" cy="126"/>
                  </a:xfrm>
                </p:grpSpPr>
                <p:grpSp>
                  <p:nvGrpSpPr>
                    <p:cNvPr id="3558" name="Group 201"/>
                    <p:cNvGrpSpPr>
                      <a:grpSpLocks/>
                    </p:cNvGrpSpPr>
                    <p:nvPr/>
                  </p:nvGrpSpPr>
                  <p:grpSpPr bwMode="auto">
                    <a:xfrm>
                      <a:off x="2851" y="2464"/>
                      <a:ext cx="327" cy="41"/>
                      <a:chOff x="2851" y="2464"/>
                      <a:chExt cx="327" cy="41"/>
                    </a:xfrm>
                  </p:grpSpPr>
                  <p:sp>
                    <p:nvSpPr>
                      <p:cNvPr id="3562" name="Freeform 202"/>
                      <p:cNvSpPr>
                        <a:spLocks/>
                      </p:cNvSpPr>
                      <p:nvPr/>
                    </p:nvSpPr>
                    <p:spPr bwMode="auto">
                      <a:xfrm>
                        <a:off x="2855" y="2464"/>
                        <a:ext cx="323" cy="41"/>
                      </a:xfrm>
                      <a:custGeom>
                        <a:avLst/>
                        <a:gdLst>
                          <a:gd name="T0" fmla="*/ 322 w 323"/>
                          <a:gd name="T1" fmla="*/ 20 h 41"/>
                          <a:gd name="T2" fmla="*/ 245 w 323"/>
                          <a:gd name="T3" fmla="*/ 0 h 41"/>
                          <a:gd name="T4" fmla="*/ 224 w 323"/>
                          <a:gd name="T5" fmla="*/ 7 h 41"/>
                          <a:gd name="T6" fmla="*/ 192 w 323"/>
                          <a:gd name="T7" fmla="*/ 13 h 41"/>
                          <a:gd name="T8" fmla="*/ 164 w 323"/>
                          <a:gd name="T9" fmla="*/ 17 h 41"/>
                          <a:gd name="T10" fmla="*/ 0 w 323"/>
                          <a:gd name="T11" fmla="*/ 20 h 41"/>
                          <a:gd name="T12" fmla="*/ 84 w 323"/>
                          <a:gd name="T13" fmla="*/ 33 h 41"/>
                          <a:gd name="T14" fmla="*/ 140 w 323"/>
                          <a:gd name="T15" fmla="*/ 36 h 41"/>
                          <a:gd name="T16" fmla="*/ 182 w 323"/>
                          <a:gd name="T17" fmla="*/ 40 h 41"/>
                          <a:gd name="T18" fmla="*/ 210 w 323"/>
                          <a:gd name="T19" fmla="*/ 40 h 41"/>
                          <a:gd name="T20" fmla="*/ 252 w 323"/>
                          <a:gd name="T21" fmla="*/ 36 h 41"/>
                          <a:gd name="T22" fmla="*/ 283 w 323"/>
                          <a:gd name="T23" fmla="*/ 30 h 41"/>
                          <a:gd name="T24" fmla="*/ 322 w 323"/>
                          <a:gd name="T25" fmla="*/ 2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1"/>
                          <a:gd name="T41" fmla="*/ 323 w 323"/>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1">
                            <a:moveTo>
                              <a:pt x="322" y="20"/>
                            </a:moveTo>
                            <a:lnTo>
                              <a:pt x="245" y="0"/>
                            </a:lnTo>
                            <a:lnTo>
                              <a:pt x="224" y="7"/>
                            </a:lnTo>
                            <a:lnTo>
                              <a:pt x="192" y="13"/>
                            </a:lnTo>
                            <a:lnTo>
                              <a:pt x="164" y="17"/>
                            </a:lnTo>
                            <a:lnTo>
                              <a:pt x="0" y="20"/>
                            </a:lnTo>
                            <a:lnTo>
                              <a:pt x="84" y="33"/>
                            </a:lnTo>
                            <a:lnTo>
                              <a:pt x="140" y="36"/>
                            </a:lnTo>
                            <a:lnTo>
                              <a:pt x="182" y="40"/>
                            </a:lnTo>
                            <a:lnTo>
                              <a:pt x="210" y="40"/>
                            </a:lnTo>
                            <a:lnTo>
                              <a:pt x="252" y="36"/>
                            </a:lnTo>
                            <a:lnTo>
                              <a:pt x="283" y="30"/>
                            </a:lnTo>
                            <a:lnTo>
                              <a:pt x="322" y="2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63" name="Freeform 203"/>
                      <p:cNvSpPr>
                        <a:spLocks/>
                      </p:cNvSpPr>
                      <p:nvPr/>
                    </p:nvSpPr>
                    <p:spPr bwMode="auto">
                      <a:xfrm>
                        <a:off x="2851" y="2464"/>
                        <a:ext cx="246" cy="38"/>
                      </a:xfrm>
                      <a:custGeom>
                        <a:avLst/>
                        <a:gdLst>
                          <a:gd name="T0" fmla="*/ 245 w 246"/>
                          <a:gd name="T1" fmla="*/ 0 h 38"/>
                          <a:gd name="T2" fmla="*/ 217 w 246"/>
                          <a:gd name="T3" fmla="*/ 7 h 38"/>
                          <a:gd name="T4" fmla="*/ 189 w 246"/>
                          <a:gd name="T5" fmla="*/ 13 h 38"/>
                          <a:gd name="T6" fmla="*/ 165 w 246"/>
                          <a:gd name="T7" fmla="*/ 13 h 38"/>
                          <a:gd name="T8" fmla="*/ 0 w 246"/>
                          <a:gd name="T9" fmla="*/ 20 h 38"/>
                          <a:gd name="T10" fmla="*/ 81 w 246"/>
                          <a:gd name="T11" fmla="*/ 33 h 38"/>
                          <a:gd name="T12" fmla="*/ 140 w 246"/>
                          <a:gd name="T13" fmla="*/ 37 h 38"/>
                          <a:gd name="T14" fmla="*/ 179 w 246"/>
                          <a:gd name="T15" fmla="*/ 37 h 38"/>
                          <a:gd name="T16" fmla="*/ 200 w 246"/>
                          <a:gd name="T17" fmla="*/ 37 h 38"/>
                          <a:gd name="T18" fmla="*/ 224 w 246"/>
                          <a:gd name="T19" fmla="*/ 20 h 38"/>
                          <a:gd name="T20" fmla="*/ 245 w 24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38"/>
                          <a:gd name="T35" fmla="*/ 246 w 24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38">
                            <a:moveTo>
                              <a:pt x="245" y="0"/>
                            </a:moveTo>
                            <a:lnTo>
                              <a:pt x="217" y="7"/>
                            </a:lnTo>
                            <a:lnTo>
                              <a:pt x="189" y="13"/>
                            </a:lnTo>
                            <a:lnTo>
                              <a:pt x="165" y="13"/>
                            </a:lnTo>
                            <a:lnTo>
                              <a:pt x="0" y="20"/>
                            </a:lnTo>
                            <a:lnTo>
                              <a:pt x="81" y="33"/>
                            </a:lnTo>
                            <a:lnTo>
                              <a:pt x="140" y="37"/>
                            </a:lnTo>
                            <a:lnTo>
                              <a:pt x="179" y="37"/>
                            </a:lnTo>
                            <a:lnTo>
                              <a:pt x="200" y="37"/>
                            </a:lnTo>
                            <a:lnTo>
                              <a:pt x="224" y="20"/>
                            </a:lnTo>
                            <a:lnTo>
                              <a:pt x="245"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559" name="Group 204"/>
                    <p:cNvGrpSpPr>
                      <a:grpSpLocks/>
                    </p:cNvGrpSpPr>
                    <p:nvPr/>
                  </p:nvGrpSpPr>
                  <p:grpSpPr bwMode="auto">
                    <a:xfrm>
                      <a:off x="3012" y="2379"/>
                      <a:ext cx="249" cy="34"/>
                      <a:chOff x="3012" y="2379"/>
                      <a:chExt cx="249" cy="34"/>
                    </a:xfrm>
                  </p:grpSpPr>
                  <p:sp>
                    <p:nvSpPr>
                      <p:cNvPr id="3560" name="Freeform 205"/>
                      <p:cNvSpPr>
                        <a:spLocks/>
                      </p:cNvSpPr>
                      <p:nvPr/>
                    </p:nvSpPr>
                    <p:spPr bwMode="auto">
                      <a:xfrm>
                        <a:off x="3012" y="2379"/>
                        <a:ext cx="249" cy="34"/>
                      </a:xfrm>
                      <a:custGeom>
                        <a:avLst/>
                        <a:gdLst>
                          <a:gd name="T0" fmla="*/ 175 w 249"/>
                          <a:gd name="T1" fmla="*/ 0 h 34"/>
                          <a:gd name="T2" fmla="*/ 126 w 249"/>
                          <a:gd name="T3" fmla="*/ 7 h 34"/>
                          <a:gd name="T4" fmla="*/ 87 w 249"/>
                          <a:gd name="T5" fmla="*/ 10 h 34"/>
                          <a:gd name="T6" fmla="*/ 66 w 249"/>
                          <a:gd name="T7" fmla="*/ 13 h 34"/>
                          <a:gd name="T8" fmla="*/ 42 w 249"/>
                          <a:gd name="T9" fmla="*/ 16 h 34"/>
                          <a:gd name="T10" fmla="*/ 0 w 249"/>
                          <a:gd name="T11" fmla="*/ 20 h 34"/>
                          <a:gd name="T12" fmla="*/ 52 w 249"/>
                          <a:gd name="T13" fmla="*/ 29 h 34"/>
                          <a:gd name="T14" fmla="*/ 87 w 249"/>
                          <a:gd name="T15" fmla="*/ 33 h 34"/>
                          <a:gd name="T16" fmla="*/ 122 w 249"/>
                          <a:gd name="T17" fmla="*/ 33 h 34"/>
                          <a:gd name="T18" fmla="*/ 157 w 249"/>
                          <a:gd name="T19" fmla="*/ 29 h 34"/>
                          <a:gd name="T20" fmla="*/ 192 w 249"/>
                          <a:gd name="T21" fmla="*/ 26 h 34"/>
                          <a:gd name="T22" fmla="*/ 224 w 249"/>
                          <a:gd name="T23" fmla="*/ 20 h 34"/>
                          <a:gd name="T24" fmla="*/ 248 w 249"/>
                          <a:gd name="T25" fmla="*/ 13 h 34"/>
                          <a:gd name="T26" fmla="*/ 213 w 249"/>
                          <a:gd name="T27" fmla="*/ 3 h 34"/>
                          <a:gd name="T28" fmla="*/ 175 w 249"/>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34"/>
                          <a:gd name="T47" fmla="*/ 249 w 249"/>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34">
                            <a:moveTo>
                              <a:pt x="175" y="0"/>
                            </a:moveTo>
                            <a:lnTo>
                              <a:pt x="126" y="7"/>
                            </a:lnTo>
                            <a:lnTo>
                              <a:pt x="87" y="10"/>
                            </a:lnTo>
                            <a:lnTo>
                              <a:pt x="66" y="13"/>
                            </a:lnTo>
                            <a:lnTo>
                              <a:pt x="42" y="16"/>
                            </a:lnTo>
                            <a:lnTo>
                              <a:pt x="0" y="20"/>
                            </a:lnTo>
                            <a:lnTo>
                              <a:pt x="52" y="29"/>
                            </a:lnTo>
                            <a:lnTo>
                              <a:pt x="87" y="33"/>
                            </a:lnTo>
                            <a:lnTo>
                              <a:pt x="122" y="33"/>
                            </a:lnTo>
                            <a:lnTo>
                              <a:pt x="157" y="29"/>
                            </a:lnTo>
                            <a:lnTo>
                              <a:pt x="192" y="26"/>
                            </a:lnTo>
                            <a:lnTo>
                              <a:pt x="224" y="20"/>
                            </a:lnTo>
                            <a:lnTo>
                              <a:pt x="248" y="13"/>
                            </a:lnTo>
                            <a:lnTo>
                              <a:pt x="213" y="3"/>
                            </a:lnTo>
                            <a:lnTo>
                              <a:pt x="175"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561" name="Freeform 206"/>
                      <p:cNvSpPr>
                        <a:spLocks/>
                      </p:cNvSpPr>
                      <p:nvPr/>
                    </p:nvSpPr>
                    <p:spPr bwMode="auto">
                      <a:xfrm>
                        <a:off x="3012" y="2379"/>
                        <a:ext cx="172" cy="34"/>
                      </a:xfrm>
                      <a:custGeom>
                        <a:avLst/>
                        <a:gdLst>
                          <a:gd name="T0" fmla="*/ 171 w 172"/>
                          <a:gd name="T1" fmla="*/ 0 h 34"/>
                          <a:gd name="T2" fmla="*/ 126 w 172"/>
                          <a:gd name="T3" fmla="*/ 7 h 34"/>
                          <a:gd name="T4" fmla="*/ 87 w 172"/>
                          <a:gd name="T5" fmla="*/ 10 h 34"/>
                          <a:gd name="T6" fmla="*/ 66 w 172"/>
                          <a:gd name="T7" fmla="*/ 13 h 34"/>
                          <a:gd name="T8" fmla="*/ 42 w 172"/>
                          <a:gd name="T9" fmla="*/ 16 h 34"/>
                          <a:gd name="T10" fmla="*/ 0 w 172"/>
                          <a:gd name="T11" fmla="*/ 20 h 34"/>
                          <a:gd name="T12" fmla="*/ 49 w 172"/>
                          <a:gd name="T13" fmla="*/ 29 h 34"/>
                          <a:gd name="T14" fmla="*/ 87 w 172"/>
                          <a:gd name="T15" fmla="*/ 33 h 34"/>
                          <a:gd name="T16" fmla="*/ 119 w 172"/>
                          <a:gd name="T17" fmla="*/ 29 h 34"/>
                          <a:gd name="T18" fmla="*/ 129 w 172"/>
                          <a:gd name="T19" fmla="*/ 29 h 34"/>
                          <a:gd name="T20" fmla="*/ 171 w 17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4"/>
                          <a:gd name="T35" fmla="*/ 172 w 17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4">
                            <a:moveTo>
                              <a:pt x="171" y="0"/>
                            </a:moveTo>
                            <a:lnTo>
                              <a:pt x="126" y="7"/>
                            </a:lnTo>
                            <a:lnTo>
                              <a:pt x="87" y="10"/>
                            </a:lnTo>
                            <a:lnTo>
                              <a:pt x="66" y="13"/>
                            </a:lnTo>
                            <a:lnTo>
                              <a:pt x="42" y="16"/>
                            </a:lnTo>
                            <a:lnTo>
                              <a:pt x="0" y="20"/>
                            </a:lnTo>
                            <a:lnTo>
                              <a:pt x="49" y="29"/>
                            </a:lnTo>
                            <a:lnTo>
                              <a:pt x="87" y="33"/>
                            </a:lnTo>
                            <a:lnTo>
                              <a:pt x="119" y="29"/>
                            </a:lnTo>
                            <a:lnTo>
                              <a:pt x="129" y="29"/>
                            </a:lnTo>
                            <a:lnTo>
                              <a:pt x="171"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grpSp>
          </p:grpSp>
        </p:grpSp>
      </p:grpSp>
      <p:grpSp>
        <p:nvGrpSpPr>
          <p:cNvPr id="3079" name="Group 207"/>
          <p:cNvGrpSpPr>
            <a:grpSpLocks/>
          </p:cNvGrpSpPr>
          <p:nvPr/>
        </p:nvGrpSpPr>
        <p:grpSpPr bwMode="auto">
          <a:xfrm flipH="1">
            <a:off x="7543800" y="723900"/>
            <a:ext cx="1371600" cy="419100"/>
            <a:chOff x="816" y="1728"/>
            <a:chExt cx="4010" cy="1202"/>
          </a:xfrm>
        </p:grpSpPr>
        <p:grpSp>
          <p:nvGrpSpPr>
            <p:cNvPr id="3444" name="Group 208"/>
            <p:cNvGrpSpPr>
              <a:grpSpLocks/>
            </p:cNvGrpSpPr>
            <p:nvPr/>
          </p:nvGrpSpPr>
          <p:grpSpPr bwMode="auto">
            <a:xfrm>
              <a:off x="816" y="1728"/>
              <a:ext cx="3905" cy="1045"/>
              <a:chOff x="816" y="1728"/>
              <a:chExt cx="3905" cy="1045"/>
            </a:xfrm>
          </p:grpSpPr>
          <p:sp>
            <p:nvSpPr>
              <p:cNvPr id="3491" name="Freeform 209"/>
              <p:cNvSpPr>
                <a:spLocks/>
              </p:cNvSpPr>
              <p:nvPr/>
            </p:nvSpPr>
            <p:spPr bwMode="auto">
              <a:xfrm>
                <a:off x="816" y="1728"/>
                <a:ext cx="3905" cy="1045"/>
              </a:xfrm>
              <a:custGeom>
                <a:avLst/>
                <a:gdLst>
                  <a:gd name="T0" fmla="*/ 3712 w 3905"/>
                  <a:gd name="T1" fmla="*/ 0 h 1045"/>
                  <a:gd name="T2" fmla="*/ 3183 w 3905"/>
                  <a:gd name="T3" fmla="*/ 612 h 1045"/>
                  <a:gd name="T4" fmla="*/ 3138 w 3905"/>
                  <a:gd name="T5" fmla="*/ 638 h 1045"/>
                  <a:gd name="T6" fmla="*/ 1502 w 3905"/>
                  <a:gd name="T7" fmla="*/ 638 h 1045"/>
                  <a:gd name="T8" fmla="*/ 375 w 3905"/>
                  <a:gd name="T9" fmla="*/ 615 h 1045"/>
                  <a:gd name="T10" fmla="*/ 322 w 3905"/>
                  <a:gd name="T11" fmla="*/ 622 h 1045"/>
                  <a:gd name="T12" fmla="*/ 270 w 3905"/>
                  <a:gd name="T13" fmla="*/ 638 h 1045"/>
                  <a:gd name="T14" fmla="*/ 228 w 3905"/>
                  <a:gd name="T15" fmla="*/ 658 h 1045"/>
                  <a:gd name="T16" fmla="*/ 182 w 3905"/>
                  <a:gd name="T17" fmla="*/ 684 h 1045"/>
                  <a:gd name="T18" fmla="*/ 147 w 3905"/>
                  <a:gd name="T19" fmla="*/ 713 h 1045"/>
                  <a:gd name="T20" fmla="*/ 112 w 3905"/>
                  <a:gd name="T21" fmla="*/ 762 h 1045"/>
                  <a:gd name="T22" fmla="*/ 77 w 3905"/>
                  <a:gd name="T23" fmla="*/ 785 h 1045"/>
                  <a:gd name="T24" fmla="*/ 46 w 3905"/>
                  <a:gd name="T25" fmla="*/ 805 h 1045"/>
                  <a:gd name="T26" fmla="*/ 21 w 3905"/>
                  <a:gd name="T27" fmla="*/ 828 h 1045"/>
                  <a:gd name="T28" fmla="*/ 7 w 3905"/>
                  <a:gd name="T29" fmla="*/ 851 h 1045"/>
                  <a:gd name="T30" fmla="*/ 0 w 3905"/>
                  <a:gd name="T31" fmla="*/ 867 h 1045"/>
                  <a:gd name="T32" fmla="*/ 4 w 3905"/>
                  <a:gd name="T33" fmla="*/ 890 h 1045"/>
                  <a:gd name="T34" fmla="*/ 14 w 3905"/>
                  <a:gd name="T35" fmla="*/ 916 h 1045"/>
                  <a:gd name="T36" fmla="*/ 46 w 3905"/>
                  <a:gd name="T37" fmla="*/ 939 h 1045"/>
                  <a:gd name="T38" fmla="*/ 102 w 3905"/>
                  <a:gd name="T39" fmla="*/ 962 h 1045"/>
                  <a:gd name="T40" fmla="*/ 165 w 3905"/>
                  <a:gd name="T41" fmla="*/ 975 h 1045"/>
                  <a:gd name="T42" fmla="*/ 245 w 3905"/>
                  <a:gd name="T43" fmla="*/ 985 h 1045"/>
                  <a:gd name="T44" fmla="*/ 343 w 3905"/>
                  <a:gd name="T45" fmla="*/ 995 h 1045"/>
                  <a:gd name="T46" fmla="*/ 693 w 3905"/>
                  <a:gd name="T47" fmla="*/ 1001 h 1045"/>
                  <a:gd name="T48" fmla="*/ 2416 w 3905"/>
                  <a:gd name="T49" fmla="*/ 1044 h 1045"/>
                  <a:gd name="T50" fmla="*/ 2861 w 3905"/>
                  <a:gd name="T51" fmla="*/ 1044 h 1045"/>
                  <a:gd name="T52" fmla="*/ 3106 w 3905"/>
                  <a:gd name="T53" fmla="*/ 1018 h 1045"/>
                  <a:gd name="T54" fmla="*/ 3246 w 3905"/>
                  <a:gd name="T55" fmla="*/ 998 h 1045"/>
                  <a:gd name="T56" fmla="*/ 3344 w 3905"/>
                  <a:gd name="T57" fmla="*/ 978 h 1045"/>
                  <a:gd name="T58" fmla="*/ 3698 w 3905"/>
                  <a:gd name="T59" fmla="*/ 877 h 1045"/>
                  <a:gd name="T60" fmla="*/ 3873 w 3905"/>
                  <a:gd name="T61" fmla="*/ 811 h 1045"/>
                  <a:gd name="T62" fmla="*/ 3792 w 3905"/>
                  <a:gd name="T63" fmla="*/ 759 h 1045"/>
                  <a:gd name="T64" fmla="*/ 3747 w 3905"/>
                  <a:gd name="T65" fmla="*/ 494 h 1045"/>
                  <a:gd name="T66" fmla="*/ 3904 w 3905"/>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5"/>
                  <a:gd name="T103" fmla="*/ 0 h 1045"/>
                  <a:gd name="T104" fmla="*/ 3905 w 3905"/>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5" h="1045">
                    <a:moveTo>
                      <a:pt x="3904" y="0"/>
                    </a:moveTo>
                    <a:lnTo>
                      <a:pt x="3712" y="0"/>
                    </a:lnTo>
                    <a:lnTo>
                      <a:pt x="3194" y="599"/>
                    </a:lnTo>
                    <a:lnTo>
                      <a:pt x="3183" y="612"/>
                    </a:lnTo>
                    <a:lnTo>
                      <a:pt x="3162" y="628"/>
                    </a:lnTo>
                    <a:lnTo>
                      <a:pt x="3138" y="638"/>
                    </a:lnTo>
                    <a:lnTo>
                      <a:pt x="2143" y="645"/>
                    </a:lnTo>
                    <a:lnTo>
                      <a:pt x="1502" y="638"/>
                    </a:lnTo>
                    <a:lnTo>
                      <a:pt x="403" y="612"/>
                    </a:lnTo>
                    <a:lnTo>
                      <a:pt x="375" y="615"/>
                    </a:lnTo>
                    <a:lnTo>
                      <a:pt x="350" y="615"/>
                    </a:lnTo>
                    <a:lnTo>
                      <a:pt x="322" y="622"/>
                    </a:lnTo>
                    <a:lnTo>
                      <a:pt x="298" y="628"/>
                    </a:lnTo>
                    <a:lnTo>
                      <a:pt x="270" y="638"/>
                    </a:lnTo>
                    <a:lnTo>
                      <a:pt x="245" y="648"/>
                    </a:lnTo>
                    <a:lnTo>
                      <a:pt x="228" y="658"/>
                    </a:lnTo>
                    <a:lnTo>
                      <a:pt x="203" y="671"/>
                    </a:lnTo>
                    <a:lnTo>
                      <a:pt x="182" y="684"/>
                    </a:lnTo>
                    <a:lnTo>
                      <a:pt x="165" y="697"/>
                    </a:lnTo>
                    <a:lnTo>
                      <a:pt x="147" y="713"/>
                    </a:lnTo>
                    <a:lnTo>
                      <a:pt x="126" y="736"/>
                    </a:lnTo>
                    <a:lnTo>
                      <a:pt x="112" y="762"/>
                    </a:lnTo>
                    <a:lnTo>
                      <a:pt x="98" y="775"/>
                    </a:lnTo>
                    <a:lnTo>
                      <a:pt x="77" y="785"/>
                    </a:lnTo>
                    <a:lnTo>
                      <a:pt x="56" y="798"/>
                    </a:lnTo>
                    <a:lnTo>
                      <a:pt x="46" y="805"/>
                    </a:lnTo>
                    <a:lnTo>
                      <a:pt x="32" y="818"/>
                    </a:lnTo>
                    <a:lnTo>
                      <a:pt x="21" y="828"/>
                    </a:lnTo>
                    <a:lnTo>
                      <a:pt x="14" y="838"/>
                    </a:lnTo>
                    <a:lnTo>
                      <a:pt x="7" y="851"/>
                    </a:lnTo>
                    <a:lnTo>
                      <a:pt x="4" y="861"/>
                    </a:lnTo>
                    <a:lnTo>
                      <a:pt x="0" y="867"/>
                    </a:lnTo>
                    <a:lnTo>
                      <a:pt x="0" y="877"/>
                    </a:lnTo>
                    <a:lnTo>
                      <a:pt x="4" y="890"/>
                    </a:lnTo>
                    <a:lnTo>
                      <a:pt x="7" y="903"/>
                    </a:lnTo>
                    <a:lnTo>
                      <a:pt x="14" y="916"/>
                    </a:lnTo>
                    <a:lnTo>
                      <a:pt x="28" y="926"/>
                    </a:lnTo>
                    <a:lnTo>
                      <a:pt x="46" y="939"/>
                    </a:lnTo>
                    <a:lnTo>
                      <a:pt x="74" y="952"/>
                    </a:lnTo>
                    <a:lnTo>
                      <a:pt x="102" y="962"/>
                    </a:lnTo>
                    <a:lnTo>
                      <a:pt x="130" y="968"/>
                    </a:lnTo>
                    <a:lnTo>
                      <a:pt x="165" y="975"/>
                    </a:lnTo>
                    <a:lnTo>
                      <a:pt x="203" y="982"/>
                    </a:lnTo>
                    <a:lnTo>
                      <a:pt x="245" y="985"/>
                    </a:lnTo>
                    <a:lnTo>
                      <a:pt x="298" y="991"/>
                    </a:lnTo>
                    <a:lnTo>
                      <a:pt x="343" y="995"/>
                    </a:lnTo>
                    <a:lnTo>
                      <a:pt x="434" y="998"/>
                    </a:lnTo>
                    <a:lnTo>
                      <a:pt x="693" y="1001"/>
                    </a:lnTo>
                    <a:lnTo>
                      <a:pt x="1257" y="1008"/>
                    </a:lnTo>
                    <a:lnTo>
                      <a:pt x="2416" y="1044"/>
                    </a:lnTo>
                    <a:lnTo>
                      <a:pt x="2472" y="1044"/>
                    </a:lnTo>
                    <a:lnTo>
                      <a:pt x="2861" y="1044"/>
                    </a:lnTo>
                    <a:lnTo>
                      <a:pt x="2949" y="1034"/>
                    </a:lnTo>
                    <a:lnTo>
                      <a:pt x="3106" y="1018"/>
                    </a:lnTo>
                    <a:lnTo>
                      <a:pt x="3187" y="1008"/>
                    </a:lnTo>
                    <a:lnTo>
                      <a:pt x="3246" y="998"/>
                    </a:lnTo>
                    <a:lnTo>
                      <a:pt x="3299" y="988"/>
                    </a:lnTo>
                    <a:lnTo>
                      <a:pt x="3344" y="978"/>
                    </a:lnTo>
                    <a:lnTo>
                      <a:pt x="3407" y="962"/>
                    </a:lnTo>
                    <a:lnTo>
                      <a:pt x="3698" y="877"/>
                    </a:lnTo>
                    <a:lnTo>
                      <a:pt x="3764" y="851"/>
                    </a:lnTo>
                    <a:lnTo>
                      <a:pt x="3873" y="811"/>
                    </a:lnTo>
                    <a:lnTo>
                      <a:pt x="3873" y="782"/>
                    </a:lnTo>
                    <a:lnTo>
                      <a:pt x="3792" y="759"/>
                    </a:lnTo>
                    <a:lnTo>
                      <a:pt x="3684" y="697"/>
                    </a:lnTo>
                    <a:lnTo>
                      <a:pt x="3747" y="494"/>
                    </a:lnTo>
                    <a:lnTo>
                      <a:pt x="3806" y="304"/>
                    </a:lnTo>
                    <a:lnTo>
                      <a:pt x="3904" y="0"/>
                    </a:lnTo>
                  </a:path>
                </a:pathLst>
              </a:custGeom>
              <a:solidFill>
                <a:srgbClr val="BFBF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92" name="Group 210"/>
              <p:cNvGrpSpPr>
                <a:grpSpLocks/>
              </p:cNvGrpSpPr>
              <p:nvPr/>
            </p:nvGrpSpPr>
            <p:grpSpPr bwMode="auto">
              <a:xfrm>
                <a:off x="1163" y="2399"/>
                <a:ext cx="2875" cy="171"/>
                <a:chOff x="1163" y="2399"/>
                <a:chExt cx="2875" cy="171"/>
              </a:xfrm>
            </p:grpSpPr>
            <p:sp>
              <p:nvSpPr>
                <p:cNvPr id="3540" name="Freeform 211"/>
                <p:cNvSpPr>
                  <a:spLocks/>
                </p:cNvSpPr>
                <p:nvPr/>
              </p:nvSpPr>
              <p:spPr bwMode="auto">
                <a:xfrm>
                  <a:off x="1163" y="2399"/>
                  <a:ext cx="71" cy="164"/>
                </a:xfrm>
                <a:custGeom>
                  <a:avLst/>
                  <a:gdLst>
                    <a:gd name="T0" fmla="*/ 70 w 71"/>
                    <a:gd name="T1" fmla="*/ 0 h 164"/>
                    <a:gd name="T2" fmla="*/ 11 w 71"/>
                    <a:gd name="T3" fmla="*/ 0 h 164"/>
                    <a:gd name="T4" fmla="*/ 7 w 71"/>
                    <a:gd name="T5" fmla="*/ 7 h 164"/>
                    <a:gd name="T6" fmla="*/ 4 w 71"/>
                    <a:gd name="T7" fmla="*/ 20 h 164"/>
                    <a:gd name="T8" fmla="*/ 4 w 71"/>
                    <a:gd name="T9" fmla="*/ 29 h 164"/>
                    <a:gd name="T10" fmla="*/ 0 w 71"/>
                    <a:gd name="T11" fmla="*/ 42 h 164"/>
                    <a:gd name="T12" fmla="*/ 4 w 71"/>
                    <a:gd name="T13" fmla="*/ 124 h 164"/>
                    <a:gd name="T14" fmla="*/ 4 w 71"/>
                    <a:gd name="T15" fmla="*/ 143 h 164"/>
                    <a:gd name="T16" fmla="*/ 11 w 71"/>
                    <a:gd name="T17" fmla="*/ 163 h 164"/>
                    <a:gd name="T18" fmla="*/ 70 w 71"/>
                    <a:gd name="T19" fmla="*/ 163 h 164"/>
                    <a:gd name="T20" fmla="*/ 67 w 71"/>
                    <a:gd name="T21" fmla="*/ 143 h 164"/>
                    <a:gd name="T22" fmla="*/ 63 w 71"/>
                    <a:gd name="T23" fmla="*/ 124 h 164"/>
                    <a:gd name="T24" fmla="*/ 63 w 71"/>
                    <a:gd name="T25" fmla="*/ 46 h 164"/>
                    <a:gd name="T26" fmla="*/ 63 w 71"/>
                    <a:gd name="T27" fmla="*/ 29 h 164"/>
                    <a:gd name="T28" fmla="*/ 67 w 71"/>
                    <a:gd name="T29" fmla="*/ 16 h 164"/>
                    <a:gd name="T30" fmla="*/ 67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1" y="0"/>
                      </a:lnTo>
                      <a:lnTo>
                        <a:pt x="7" y="7"/>
                      </a:lnTo>
                      <a:lnTo>
                        <a:pt x="4" y="20"/>
                      </a:lnTo>
                      <a:lnTo>
                        <a:pt x="4" y="29"/>
                      </a:lnTo>
                      <a:lnTo>
                        <a:pt x="0" y="42"/>
                      </a:lnTo>
                      <a:lnTo>
                        <a:pt x="4" y="124"/>
                      </a:lnTo>
                      <a:lnTo>
                        <a:pt x="4" y="143"/>
                      </a:lnTo>
                      <a:lnTo>
                        <a:pt x="11" y="163"/>
                      </a:lnTo>
                      <a:lnTo>
                        <a:pt x="70" y="163"/>
                      </a:lnTo>
                      <a:lnTo>
                        <a:pt x="67" y="143"/>
                      </a:lnTo>
                      <a:lnTo>
                        <a:pt x="63" y="124"/>
                      </a:lnTo>
                      <a:lnTo>
                        <a:pt x="63" y="46"/>
                      </a:lnTo>
                      <a:lnTo>
                        <a:pt x="63" y="29"/>
                      </a:lnTo>
                      <a:lnTo>
                        <a:pt x="67" y="16"/>
                      </a:lnTo>
                      <a:lnTo>
                        <a:pt x="67"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541" name="Freeform 212"/>
                <p:cNvSpPr>
                  <a:spLocks/>
                </p:cNvSpPr>
                <p:nvPr/>
              </p:nvSpPr>
              <p:spPr bwMode="auto">
                <a:xfrm>
                  <a:off x="1944" y="2406"/>
                  <a:ext cx="71" cy="164"/>
                </a:xfrm>
                <a:custGeom>
                  <a:avLst/>
                  <a:gdLst>
                    <a:gd name="T0" fmla="*/ 70 w 71"/>
                    <a:gd name="T1" fmla="*/ 0 h 164"/>
                    <a:gd name="T2" fmla="*/ 10 w 71"/>
                    <a:gd name="T3" fmla="*/ 0 h 164"/>
                    <a:gd name="T4" fmla="*/ 7 w 71"/>
                    <a:gd name="T5" fmla="*/ 7 h 164"/>
                    <a:gd name="T6" fmla="*/ 3 w 71"/>
                    <a:gd name="T7" fmla="*/ 20 h 164"/>
                    <a:gd name="T8" fmla="*/ 0 w 71"/>
                    <a:gd name="T9" fmla="*/ 29 h 164"/>
                    <a:gd name="T10" fmla="*/ 0 w 71"/>
                    <a:gd name="T11" fmla="*/ 42 h 164"/>
                    <a:gd name="T12" fmla="*/ 3 w 71"/>
                    <a:gd name="T13" fmla="*/ 124 h 164"/>
                    <a:gd name="T14" fmla="*/ 3 w 71"/>
                    <a:gd name="T15" fmla="*/ 143 h 164"/>
                    <a:gd name="T16" fmla="*/ 10 w 71"/>
                    <a:gd name="T17" fmla="*/ 163 h 164"/>
                    <a:gd name="T18" fmla="*/ 70 w 71"/>
                    <a:gd name="T19" fmla="*/ 163 h 164"/>
                    <a:gd name="T20" fmla="*/ 66 w 71"/>
                    <a:gd name="T21" fmla="*/ 143 h 164"/>
                    <a:gd name="T22" fmla="*/ 63 w 71"/>
                    <a:gd name="T23" fmla="*/ 127 h 164"/>
                    <a:gd name="T24" fmla="*/ 63 w 71"/>
                    <a:gd name="T25" fmla="*/ 46 h 164"/>
                    <a:gd name="T26" fmla="*/ 63 w 71"/>
                    <a:gd name="T27" fmla="*/ 29 h 164"/>
                    <a:gd name="T28" fmla="*/ 63 w 71"/>
                    <a:gd name="T29" fmla="*/ 16 h 164"/>
                    <a:gd name="T30" fmla="*/ 66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0" y="0"/>
                      </a:lnTo>
                      <a:lnTo>
                        <a:pt x="7" y="7"/>
                      </a:lnTo>
                      <a:lnTo>
                        <a:pt x="3" y="20"/>
                      </a:lnTo>
                      <a:lnTo>
                        <a:pt x="0" y="29"/>
                      </a:lnTo>
                      <a:lnTo>
                        <a:pt x="0" y="42"/>
                      </a:lnTo>
                      <a:lnTo>
                        <a:pt x="3" y="124"/>
                      </a:lnTo>
                      <a:lnTo>
                        <a:pt x="3" y="143"/>
                      </a:lnTo>
                      <a:lnTo>
                        <a:pt x="10" y="163"/>
                      </a:lnTo>
                      <a:lnTo>
                        <a:pt x="70" y="163"/>
                      </a:lnTo>
                      <a:lnTo>
                        <a:pt x="66" y="143"/>
                      </a:lnTo>
                      <a:lnTo>
                        <a:pt x="63" y="127"/>
                      </a:lnTo>
                      <a:lnTo>
                        <a:pt x="63" y="46"/>
                      </a:lnTo>
                      <a:lnTo>
                        <a:pt x="63" y="29"/>
                      </a:lnTo>
                      <a:lnTo>
                        <a:pt x="63"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542" name="Freeform 213"/>
                <p:cNvSpPr>
                  <a:spLocks/>
                </p:cNvSpPr>
                <p:nvPr/>
              </p:nvSpPr>
              <p:spPr bwMode="auto">
                <a:xfrm>
                  <a:off x="3271" y="2415"/>
                  <a:ext cx="71" cy="145"/>
                </a:xfrm>
                <a:custGeom>
                  <a:avLst/>
                  <a:gdLst>
                    <a:gd name="T0" fmla="*/ 70 w 71"/>
                    <a:gd name="T1" fmla="*/ 0 h 145"/>
                    <a:gd name="T2" fmla="*/ 10 w 71"/>
                    <a:gd name="T3" fmla="*/ 0 h 145"/>
                    <a:gd name="T4" fmla="*/ 7 w 71"/>
                    <a:gd name="T5" fmla="*/ 7 h 145"/>
                    <a:gd name="T6" fmla="*/ 3 w 71"/>
                    <a:gd name="T7" fmla="*/ 20 h 145"/>
                    <a:gd name="T8" fmla="*/ 0 w 71"/>
                    <a:gd name="T9" fmla="*/ 26 h 145"/>
                    <a:gd name="T10" fmla="*/ 0 w 71"/>
                    <a:gd name="T11" fmla="*/ 42 h 145"/>
                    <a:gd name="T12" fmla="*/ 3 w 71"/>
                    <a:gd name="T13" fmla="*/ 124 h 145"/>
                    <a:gd name="T14" fmla="*/ 3 w 71"/>
                    <a:gd name="T15" fmla="*/ 144 h 145"/>
                    <a:gd name="T16" fmla="*/ 66 w 71"/>
                    <a:gd name="T17" fmla="*/ 144 h 145"/>
                    <a:gd name="T18" fmla="*/ 63 w 71"/>
                    <a:gd name="T19" fmla="*/ 127 h 145"/>
                    <a:gd name="T20" fmla="*/ 63 w 71"/>
                    <a:gd name="T21" fmla="*/ 46 h 145"/>
                    <a:gd name="T22" fmla="*/ 63 w 71"/>
                    <a:gd name="T23" fmla="*/ 26 h 145"/>
                    <a:gd name="T24" fmla="*/ 66 w 71"/>
                    <a:gd name="T25" fmla="*/ 16 h 145"/>
                    <a:gd name="T26" fmla="*/ 66 w 71"/>
                    <a:gd name="T27" fmla="*/ 7 h 145"/>
                    <a:gd name="T28" fmla="*/ 7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70" y="0"/>
                      </a:moveTo>
                      <a:lnTo>
                        <a:pt x="10" y="0"/>
                      </a:lnTo>
                      <a:lnTo>
                        <a:pt x="7" y="7"/>
                      </a:lnTo>
                      <a:lnTo>
                        <a:pt x="3" y="20"/>
                      </a:lnTo>
                      <a:lnTo>
                        <a:pt x="0" y="26"/>
                      </a:lnTo>
                      <a:lnTo>
                        <a:pt x="0" y="42"/>
                      </a:lnTo>
                      <a:lnTo>
                        <a:pt x="3" y="124"/>
                      </a:lnTo>
                      <a:lnTo>
                        <a:pt x="3" y="144"/>
                      </a:lnTo>
                      <a:lnTo>
                        <a:pt x="66" y="144"/>
                      </a:lnTo>
                      <a:lnTo>
                        <a:pt x="63" y="127"/>
                      </a:lnTo>
                      <a:lnTo>
                        <a:pt x="63" y="46"/>
                      </a:lnTo>
                      <a:lnTo>
                        <a:pt x="63" y="26"/>
                      </a:lnTo>
                      <a:lnTo>
                        <a:pt x="66"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543" name="Freeform 214"/>
                <p:cNvSpPr>
                  <a:spLocks/>
                </p:cNvSpPr>
                <p:nvPr/>
              </p:nvSpPr>
              <p:spPr bwMode="auto">
                <a:xfrm>
                  <a:off x="3967" y="2425"/>
                  <a:ext cx="71" cy="145"/>
                </a:xfrm>
                <a:custGeom>
                  <a:avLst/>
                  <a:gdLst>
                    <a:gd name="T0" fmla="*/ 0 w 71"/>
                    <a:gd name="T1" fmla="*/ 0 h 145"/>
                    <a:gd name="T2" fmla="*/ 63 w 71"/>
                    <a:gd name="T3" fmla="*/ 0 h 145"/>
                    <a:gd name="T4" fmla="*/ 63 w 71"/>
                    <a:gd name="T5" fmla="*/ 7 h 145"/>
                    <a:gd name="T6" fmla="*/ 67 w 71"/>
                    <a:gd name="T7" fmla="*/ 16 h 145"/>
                    <a:gd name="T8" fmla="*/ 67 w 71"/>
                    <a:gd name="T9" fmla="*/ 26 h 145"/>
                    <a:gd name="T10" fmla="*/ 70 w 71"/>
                    <a:gd name="T11" fmla="*/ 42 h 145"/>
                    <a:gd name="T12" fmla="*/ 67 w 71"/>
                    <a:gd name="T13" fmla="*/ 124 h 145"/>
                    <a:gd name="T14" fmla="*/ 67 w 71"/>
                    <a:gd name="T15" fmla="*/ 144 h 145"/>
                    <a:gd name="T16" fmla="*/ 4 w 71"/>
                    <a:gd name="T17" fmla="*/ 144 h 145"/>
                    <a:gd name="T18" fmla="*/ 7 w 71"/>
                    <a:gd name="T19" fmla="*/ 124 h 145"/>
                    <a:gd name="T20" fmla="*/ 7 w 71"/>
                    <a:gd name="T21" fmla="*/ 42 h 145"/>
                    <a:gd name="T22" fmla="*/ 7 w 71"/>
                    <a:gd name="T23" fmla="*/ 26 h 145"/>
                    <a:gd name="T24" fmla="*/ 4 w 71"/>
                    <a:gd name="T25" fmla="*/ 13 h 145"/>
                    <a:gd name="T26" fmla="*/ 4 w 71"/>
                    <a:gd name="T27" fmla="*/ 7 h 145"/>
                    <a:gd name="T28" fmla="*/ 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0" y="0"/>
                      </a:moveTo>
                      <a:lnTo>
                        <a:pt x="63" y="0"/>
                      </a:lnTo>
                      <a:lnTo>
                        <a:pt x="63" y="7"/>
                      </a:lnTo>
                      <a:lnTo>
                        <a:pt x="67" y="16"/>
                      </a:lnTo>
                      <a:lnTo>
                        <a:pt x="67" y="26"/>
                      </a:lnTo>
                      <a:lnTo>
                        <a:pt x="70" y="42"/>
                      </a:lnTo>
                      <a:lnTo>
                        <a:pt x="67" y="124"/>
                      </a:lnTo>
                      <a:lnTo>
                        <a:pt x="67" y="144"/>
                      </a:lnTo>
                      <a:lnTo>
                        <a:pt x="4" y="144"/>
                      </a:lnTo>
                      <a:lnTo>
                        <a:pt x="7" y="124"/>
                      </a:lnTo>
                      <a:lnTo>
                        <a:pt x="7" y="42"/>
                      </a:lnTo>
                      <a:lnTo>
                        <a:pt x="7" y="26"/>
                      </a:lnTo>
                      <a:lnTo>
                        <a:pt x="4" y="13"/>
                      </a:lnTo>
                      <a:lnTo>
                        <a:pt x="4" y="7"/>
                      </a:lnTo>
                      <a:lnTo>
                        <a:pt x="0" y="0"/>
                      </a:lnTo>
                    </a:path>
                  </a:pathLst>
                </a:custGeom>
                <a:solidFill>
                  <a:srgbClr val="BFBFBF"/>
                </a:solidFill>
                <a:ln w="12700" cap="rnd">
                  <a:solidFill>
                    <a:srgbClr val="000000"/>
                  </a:solidFill>
                  <a:round/>
                  <a:headEnd type="none" w="sm" len="sm"/>
                  <a:tailEnd type="none" w="sm" len="sm"/>
                </a:ln>
              </p:spPr>
              <p:txBody>
                <a:bodyPr/>
                <a:lstStyle/>
                <a:p>
                  <a:endParaRPr lang="en-NZ"/>
                </a:p>
              </p:txBody>
            </p:sp>
          </p:grpSp>
          <p:grpSp>
            <p:nvGrpSpPr>
              <p:cNvPr id="3493" name="Group 215"/>
              <p:cNvGrpSpPr>
                <a:grpSpLocks/>
              </p:cNvGrpSpPr>
              <p:nvPr/>
            </p:nvGrpSpPr>
            <p:grpSpPr bwMode="auto">
              <a:xfrm>
                <a:off x="1306" y="2441"/>
                <a:ext cx="2606" cy="85"/>
                <a:chOff x="1306" y="2441"/>
                <a:chExt cx="2606" cy="85"/>
              </a:xfrm>
            </p:grpSpPr>
            <p:grpSp>
              <p:nvGrpSpPr>
                <p:cNvPr id="3494" name="Group 216"/>
                <p:cNvGrpSpPr>
                  <a:grpSpLocks/>
                </p:cNvGrpSpPr>
                <p:nvPr/>
              </p:nvGrpSpPr>
              <p:grpSpPr bwMode="auto">
                <a:xfrm>
                  <a:off x="3387" y="2484"/>
                  <a:ext cx="273" cy="39"/>
                  <a:chOff x="3387" y="2484"/>
                  <a:chExt cx="273" cy="39"/>
                </a:xfrm>
              </p:grpSpPr>
              <p:sp>
                <p:nvSpPr>
                  <p:cNvPr id="3533" name="Oval 217"/>
                  <p:cNvSpPr>
                    <a:spLocks noChangeArrowheads="1"/>
                  </p:cNvSpPr>
                  <p:nvPr/>
                </p:nvSpPr>
                <p:spPr bwMode="auto">
                  <a:xfrm>
                    <a:off x="3387" y="248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4" name="Oval 218"/>
                  <p:cNvSpPr>
                    <a:spLocks noChangeArrowheads="1"/>
                  </p:cNvSpPr>
                  <p:nvPr/>
                </p:nvSpPr>
                <p:spPr bwMode="auto">
                  <a:xfrm>
                    <a:off x="3426" y="248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5" name="Oval 219"/>
                  <p:cNvSpPr>
                    <a:spLocks noChangeArrowheads="1"/>
                  </p:cNvSpPr>
                  <p:nvPr/>
                </p:nvSpPr>
                <p:spPr bwMode="auto">
                  <a:xfrm>
                    <a:off x="3468" y="2484"/>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6" name="Oval 220"/>
                  <p:cNvSpPr>
                    <a:spLocks noChangeArrowheads="1"/>
                  </p:cNvSpPr>
                  <p:nvPr/>
                </p:nvSpPr>
                <p:spPr bwMode="auto">
                  <a:xfrm>
                    <a:off x="3513"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7" name="Oval 221"/>
                  <p:cNvSpPr>
                    <a:spLocks noChangeArrowheads="1"/>
                  </p:cNvSpPr>
                  <p:nvPr/>
                </p:nvSpPr>
                <p:spPr bwMode="auto">
                  <a:xfrm>
                    <a:off x="3555"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8" name="Oval 222"/>
                  <p:cNvSpPr>
                    <a:spLocks noChangeArrowheads="1"/>
                  </p:cNvSpPr>
                  <p:nvPr/>
                </p:nvSpPr>
                <p:spPr bwMode="auto">
                  <a:xfrm>
                    <a:off x="3597" y="248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9" name="Oval 223"/>
                  <p:cNvSpPr>
                    <a:spLocks noChangeArrowheads="1"/>
                  </p:cNvSpPr>
                  <p:nvPr/>
                </p:nvSpPr>
                <p:spPr bwMode="auto">
                  <a:xfrm>
                    <a:off x="3643" y="248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495" name="Group 224"/>
                <p:cNvGrpSpPr>
                  <a:grpSpLocks/>
                </p:cNvGrpSpPr>
                <p:nvPr/>
              </p:nvGrpSpPr>
              <p:grpSpPr bwMode="auto">
                <a:xfrm>
                  <a:off x="1306" y="2441"/>
                  <a:ext cx="1040" cy="59"/>
                  <a:chOff x="1306" y="2441"/>
                  <a:chExt cx="1040" cy="59"/>
                </a:xfrm>
              </p:grpSpPr>
              <p:grpSp>
                <p:nvGrpSpPr>
                  <p:cNvPr id="3510" name="Group 225"/>
                  <p:cNvGrpSpPr>
                    <a:grpSpLocks/>
                  </p:cNvGrpSpPr>
                  <p:nvPr/>
                </p:nvGrpSpPr>
                <p:grpSpPr bwMode="auto">
                  <a:xfrm>
                    <a:off x="1306" y="2441"/>
                    <a:ext cx="284" cy="43"/>
                    <a:chOff x="1306" y="2441"/>
                    <a:chExt cx="284" cy="43"/>
                  </a:xfrm>
                </p:grpSpPr>
                <p:sp>
                  <p:nvSpPr>
                    <p:cNvPr id="3526" name="Oval 226"/>
                    <p:cNvSpPr>
                      <a:spLocks noChangeArrowheads="1"/>
                    </p:cNvSpPr>
                    <p:nvPr/>
                  </p:nvSpPr>
                  <p:spPr bwMode="auto">
                    <a:xfrm>
                      <a:off x="1306" y="2441"/>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7" name="Oval 227"/>
                    <p:cNvSpPr>
                      <a:spLocks noChangeArrowheads="1"/>
                    </p:cNvSpPr>
                    <p:nvPr/>
                  </p:nvSpPr>
                  <p:spPr bwMode="auto">
                    <a:xfrm>
                      <a:off x="1348" y="2441"/>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8" name="Oval 228"/>
                    <p:cNvSpPr>
                      <a:spLocks noChangeArrowheads="1"/>
                    </p:cNvSpPr>
                    <p:nvPr/>
                  </p:nvSpPr>
                  <p:spPr bwMode="auto">
                    <a:xfrm>
                      <a:off x="1394" y="2444"/>
                      <a:ext cx="14"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9" name="Oval 229"/>
                    <p:cNvSpPr>
                      <a:spLocks noChangeArrowheads="1"/>
                    </p:cNvSpPr>
                    <p:nvPr/>
                  </p:nvSpPr>
                  <p:spPr bwMode="auto">
                    <a:xfrm>
                      <a:off x="1439" y="2444"/>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0" name="Oval 230"/>
                    <p:cNvSpPr>
                      <a:spLocks noChangeArrowheads="1"/>
                    </p:cNvSpPr>
                    <p:nvPr/>
                  </p:nvSpPr>
                  <p:spPr bwMode="auto">
                    <a:xfrm>
                      <a:off x="1485" y="2444"/>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1" name="Oval 231"/>
                    <p:cNvSpPr>
                      <a:spLocks noChangeArrowheads="1"/>
                    </p:cNvSpPr>
                    <p:nvPr/>
                  </p:nvSpPr>
                  <p:spPr bwMode="auto">
                    <a:xfrm>
                      <a:off x="1530" y="2444"/>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32" name="Oval 232"/>
                    <p:cNvSpPr>
                      <a:spLocks noChangeArrowheads="1"/>
                    </p:cNvSpPr>
                    <p:nvPr/>
                  </p:nvSpPr>
                  <p:spPr bwMode="auto">
                    <a:xfrm>
                      <a:off x="1572"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511" name="Group 233"/>
                  <p:cNvGrpSpPr>
                    <a:grpSpLocks/>
                  </p:cNvGrpSpPr>
                  <p:nvPr/>
                </p:nvGrpSpPr>
                <p:grpSpPr bwMode="auto">
                  <a:xfrm>
                    <a:off x="1618" y="2448"/>
                    <a:ext cx="283" cy="42"/>
                    <a:chOff x="1618" y="2448"/>
                    <a:chExt cx="283" cy="42"/>
                  </a:xfrm>
                </p:grpSpPr>
                <p:sp>
                  <p:nvSpPr>
                    <p:cNvPr id="3519" name="Oval 234"/>
                    <p:cNvSpPr>
                      <a:spLocks noChangeArrowheads="1"/>
                    </p:cNvSpPr>
                    <p:nvPr/>
                  </p:nvSpPr>
                  <p:spPr bwMode="auto">
                    <a:xfrm>
                      <a:off x="1618" y="2448"/>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0" name="Oval 235"/>
                    <p:cNvSpPr>
                      <a:spLocks noChangeArrowheads="1"/>
                    </p:cNvSpPr>
                    <p:nvPr/>
                  </p:nvSpPr>
                  <p:spPr bwMode="auto">
                    <a:xfrm>
                      <a:off x="1663"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1" name="Oval 236"/>
                    <p:cNvSpPr>
                      <a:spLocks noChangeArrowheads="1"/>
                    </p:cNvSpPr>
                    <p:nvPr/>
                  </p:nvSpPr>
                  <p:spPr bwMode="auto">
                    <a:xfrm>
                      <a:off x="1705" y="2448"/>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2" name="Oval 237"/>
                    <p:cNvSpPr>
                      <a:spLocks noChangeArrowheads="1"/>
                    </p:cNvSpPr>
                    <p:nvPr/>
                  </p:nvSpPr>
                  <p:spPr bwMode="auto">
                    <a:xfrm>
                      <a:off x="1754" y="245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3" name="Oval 238"/>
                    <p:cNvSpPr>
                      <a:spLocks noChangeArrowheads="1"/>
                    </p:cNvSpPr>
                    <p:nvPr/>
                  </p:nvSpPr>
                  <p:spPr bwMode="auto">
                    <a:xfrm>
                      <a:off x="1796" y="245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4" name="Oval 239"/>
                    <p:cNvSpPr>
                      <a:spLocks noChangeArrowheads="1"/>
                    </p:cNvSpPr>
                    <p:nvPr/>
                  </p:nvSpPr>
                  <p:spPr bwMode="auto">
                    <a:xfrm>
                      <a:off x="1842" y="2451"/>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25" name="Oval 240"/>
                    <p:cNvSpPr>
                      <a:spLocks noChangeArrowheads="1"/>
                    </p:cNvSpPr>
                    <p:nvPr/>
                  </p:nvSpPr>
                  <p:spPr bwMode="auto">
                    <a:xfrm>
                      <a:off x="1887" y="245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512" name="Group 241"/>
                  <p:cNvGrpSpPr>
                    <a:grpSpLocks/>
                  </p:cNvGrpSpPr>
                  <p:nvPr/>
                </p:nvGrpSpPr>
                <p:grpSpPr bwMode="auto">
                  <a:xfrm>
                    <a:off x="2062" y="2457"/>
                    <a:ext cx="284" cy="43"/>
                    <a:chOff x="2062" y="2457"/>
                    <a:chExt cx="284" cy="43"/>
                  </a:xfrm>
                </p:grpSpPr>
                <p:sp>
                  <p:nvSpPr>
                    <p:cNvPr id="3513" name="Oval 242"/>
                    <p:cNvSpPr>
                      <a:spLocks noChangeArrowheads="1"/>
                    </p:cNvSpPr>
                    <p:nvPr/>
                  </p:nvSpPr>
                  <p:spPr bwMode="auto">
                    <a:xfrm>
                      <a:off x="2062" y="245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14" name="Oval 243"/>
                    <p:cNvSpPr>
                      <a:spLocks noChangeArrowheads="1"/>
                    </p:cNvSpPr>
                    <p:nvPr/>
                  </p:nvSpPr>
                  <p:spPr bwMode="auto">
                    <a:xfrm>
                      <a:off x="2104"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15" name="Oval 244"/>
                    <p:cNvSpPr>
                      <a:spLocks noChangeArrowheads="1"/>
                    </p:cNvSpPr>
                    <p:nvPr/>
                  </p:nvSpPr>
                  <p:spPr bwMode="auto">
                    <a:xfrm>
                      <a:off x="2146"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16" name="Oval 245"/>
                    <p:cNvSpPr>
                      <a:spLocks noChangeArrowheads="1"/>
                    </p:cNvSpPr>
                    <p:nvPr/>
                  </p:nvSpPr>
                  <p:spPr bwMode="auto">
                    <a:xfrm>
                      <a:off x="2192" y="245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17" name="Oval 246"/>
                    <p:cNvSpPr>
                      <a:spLocks noChangeArrowheads="1"/>
                    </p:cNvSpPr>
                    <p:nvPr/>
                  </p:nvSpPr>
                  <p:spPr bwMode="auto">
                    <a:xfrm>
                      <a:off x="2234" y="2460"/>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18" name="Oval 247"/>
                    <p:cNvSpPr>
                      <a:spLocks noChangeArrowheads="1"/>
                    </p:cNvSpPr>
                    <p:nvPr/>
                  </p:nvSpPr>
                  <p:spPr bwMode="auto">
                    <a:xfrm>
                      <a:off x="2328"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nvGrpSpPr>
                <p:cNvPr id="3496" name="Group 248"/>
                <p:cNvGrpSpPr>
                  <a:grpSpLocks/>
                </p:cNvGrpSpPr>
                <p:nvPr/>
              </p:nvGrpSpPr>
              <p:grpSpPr bwMode="auto">
                <a:xfrm>
                  <a:off x="2406" y="2461"/>
                  <a:ext cx="228" cy="39"/>
                  <a:chOff x="2406" y="2461"/>
                  <a:chExt cx="228" cy="39"/>
                </a:xfrm>
              </p:grpSpPr>
              <p:sp>
                <p:nvSpPr>
                  <p:cNvPr id="3504" name="Oval 249"/>
                  <p:cNvSpPr>
                    <a:spLocks noChangeArrowheads="1"/>
                  </p:cNvSpPr>
                  <p:nvPr/>
                </p:nvSpPr>
                <p:spPr bwMode="auto">
                  <a:xfrm>
                    <a:off x="2406"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5" name="Oval 250"/>
                  <p:cNvSpPr>
                    <a:spLocks noChangeArrowheads="1"/>
                  </p:cNvSpPr>
                  <p:nvPr/>
                </p:nvSpPr>
                <p:spPr bwMode="auto">
                  <a:xfrm>
                    <a:off x="2452" y="246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6" name="Oval 251"/>
                  <p:cNvSpPr>
                    <a:spLocks noChangeArrowheads="1"/>
                  </p:cNvSpPr>
                  <p:nvPr/>
                </p:nvSpPr>
                <p:spPr bwMode="auto">
                  <a:xfrm>
                    <a:off x="2494" y="246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7" name="Oval 252"/>
                  <p:cNvSpPr>
                    <a:spLocks noChangeArrowheads="1"/>
                  </p:cNvSpPr>
                  <p:nvPr/>
                </p:nvSpPr>
                <p:spPr bwMode="auto">
                  <a:xfrm>
                    <a:off x="2532"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8" name="Oval 253"/>
                  <p:cNvSpPr>
                    <a:spLocks noChangeArrowheads="1"/>
                  </p:cNvSpPr>
                  <p:nvPr/>
                </p:nvSpPr>
                <p:spPr bwMode="auto">
                  <a:xfrm>
                    <a:off x="2574"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9" name="Oval 254"/>
                  <p:cNvSpPr>
                    <a:spLocks noChangeArrowheads="1"/>
                  </p:cNvSpPr>
                  <p:nvPr/>
                </p:nvSpPr>
                <p:spPr bwMode="auto">
                  <a:xfrm>
                    <a:off x="2616"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497" name="Group 255"/>
                <p:cNvGrpSpPr>
                  <a:grpSpLocks/>
                </p:cNvGrpSpPr>
                <p:nvPr/>
              </p:nvGrpSpPr>
              <p:grpSpPr bwMode="auto">
                <a:xfrm>
                  <a:off x="3684" y="2487"/>
                  <a:ext cx="228" cy="39"/>
                  <a:chOff x="3684" y="2487"/>
                  <a:chExt cx="228" cy="39"/>
                </a:xfrm>
              </p:grpSpPr>
              <p:sp>
                <p:nvSpPr>
                  <p:cNvPr id="3498" name="Oval 256"/>
                  <p:cNvSpPr>
                    <a:spLocks noChangeArrowheads="1"/>
                  </p:cNvSpPr>
                  <p:nvPr/>
                </p:nvSpPr>
                <p:spPr bwMode="auto">
                  <a:xfrm>
                    <a:off x="3684"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99" name="Oval 257"/>
                  <p:cNvSpPr>
                    <a:spLocks noChangeArrowheads="1"/>
                  </p:cNvSpPr>
                  <p:nvPr/>
                </p:nvSpPr>
                <p:spPr bwMode="auto">
                  <a:xfrm>
                    <a:off x="3726"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0" name="Oval 258"/>
                  <p:cNvSpPr>
                    <a:spLocks noChangeArrowheads="1"/>
                  </p:cNvSpPr>
                  <p:nvPr/>
                </p:nvSpPr>
                <p:spPr bwMode="auto">
                  <a:xfrm>
                    <a:off x="3768"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1" name="Oval 259"/>
                  <p:cNvSpPr>
                    <a:spLocks noChangeArrowheads="1"/>
                  </p:cNvSpPr>
                  <p:nvPr/>
                </p:nvSpPr>
                <p:spPr bwMode="auto">
                  <a:xfrm>
                    <a:off x="3810"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2" name="Oval 260"/>
                  <p:cNvSpPr>
                    <a:spLocks noChangeArrowheads="1"/>
                  </p:cNvSpPr>
                  <p:nvPr/>
                </p:nvSpPr>
                <p:spPr bwMode="auto">
                  <a:xfrm>
                    <a:off x="3852"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503" name="Oval 261"/>
                  <p:cNvSpPr>
                    <a:spLocks noChangeArrowheads="1"/>
                  </p:cNvSpPr>
                  <p:nvPr/>
                </p:nvSpPr>
                <p:spPr bwMode="auto">
                  <a:xfrm>
                    <a:off x="3894"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sp>
          <p:nvSpPr>
            <p:cNvPr id="3445" name="Freeform 262"/>
            <p:cNvSpPr>
              <a:spLocks/>
            </p:cNvSpPr>
            <p:nvPr/>
          </p:nvSpPr>
          <p:spPr bwMode="auto">
            <a:xfrm>
              <a:off x="816" y="2098"/>
              <a:ext cx="3789" cy="587"/>
            </a:xfrm>
            <a:custGeom>
              <a:avLst/>
              <a:gdLst>
                <a:gd name="T0" fmla="*/ 3788 w 3789"/>
                <a:gd name="T1" fmla="*/ 0 h 587"/>
                <a:gd name="T2" fmla="*/ 3473 w 3789"/>
                <a:gd name="T3" fmla="*/ 350 h 587"/>
                <a:gd name="T4" fmla="*/ 3442 w 3789"/>
                <a:gd name="T5" fmla="*/ 383 h 587"/>
                <a:gd name="T6" fmla="*/ 3431 w 3789"/>
                <a:gd name="T7" fmla="*/ 393 h 587"/>
                <a:gd name="T8" fmla="*/ 3424 w 3789"/>
                <a:gd name="T9" fmla="*/ 399 h 587"/>
                <a:gd name="T10" fmla="*/ 3410 w 3789"/>
                <a:gd name="T11" fmla="*/ 409 h 587"/>
                <a:gd name="T12" fmla="*/ 3400 w 3789"/>
                <a:gd name="T13" fmla="*/ 416 h 587"/>
                <a:gd name="T14" fmla="*/ 3386 w 3789"/>
                <a:gd name="T15" fmla="*/ 422 h 587"/>
                <a:gd name="T16" fmla="*/ 3368 w 3789"/>
                <a:gd name="T17" fmla="*/ 429 h 587"/>
                <a:gd name="T18" fmla="*/ 3351 w 3789"/>
                <a:gd name="T19" fmla="*/ 435 h 587"/>
                <a:gd name="T20" fmla="*/ 3333 w 3789"/>
                <a:gd name="T21" fmla="*/ 442 h 587"/>
                <a:gd name="T22" fmla="*/ 3309 w 3789"/>
                <a:gd name="T23" fmla="*/ 442 h 587"/>
                <a:gd name="T24" fmla="*/ 3277 w 3789"/>
                <a:gd name="T25" fmla="*/ 448 h 587"/>
                <a:gd name="T26" fmla="*/ 343 w 3789"/>
                <a:gd name="T27" fmla="*/ 429 h 587"/>
                <a:gd name="T28" fmla="*/ 277 w 3789"/>
                <a:gd name="T29" fmla="*/ 422 h 587"/>
                <a:gd name="T30" fmla="*/ 196 w 3789"/>
                <a:gd name="T31" fmla="*/ 416 h 587"/>
                <a:gd name="T32" fmla="*/ 95 w 3789"/>
                <a:gd name="T33" fmla="*/ 409 h 587"/>
                <a:gd name="T34" fmla="*/ 77 w 3789"/>
                <a:gd name="T35" fmla="*/ 419 h 587"/>
                <a:gd name="T36" fmla="*/ 63 w 3789"/>
                <a:gd name="T37" fmla="*/ 425 h 587"/>
                <a:gd name="T38" fmla="*/ 49 w 3789"/>
                <a:gd name="T39" fmla="*/ 438 h 587"/>
                <a:gd name="T40" fmla="*/ 35 w 3789"/>
                <a:gd name="T41" fmla="*/ 448 h 587"/>
                <a:gd name="T42" fmla="*/ 21 w 3789"/>
                <a:gd name="T43" fmla="*/ 458 h 587"/>
                <a:gd name="T44" fmla="*/ 14 w 3789"/>
                <a:gd name="T45" fmla="*/ 471 h 587"/>
                <a:gd name="T46" fmla="*/ 4 w 3789"/>
                <a:gd name="T47" fmla="*/ 488 h 587"/>
                <a:gd name="T48" fmla="*/ 4 w 3789"/>
                <a:gd name="T49" fmla="*/ 497 h 587"/>
                <a:gd name="T50" fmla="*/ 0 w 3789"/>
                <a:gd name="T51" fmla="*/ 507 h 587"/>
                <a:gd name="T52" fmla="*/ 4 w 3789"/>
                <a:gd name="T53" fmla="*/ 527 h 587"/>
                <a:gd name="T54" fmla="*/ 7 w 3789"/>
                <a:gd name="T55" fmla="*/ 537 h 587"/>
                <a:gd name="T56" fmla="*/ 18 w 3789"/>
                <a:gd name="T57" fmla="*/ 546 h 587"/>
                <a:gd name="T58" fmla="*/ 35 w 3789"/>
                <a:gd name="T59" fmla="*/ 563 h 587"/>
                <a:gd name="T60" fmla="*/ 46 w 3789"/>
                <a:gd name="T61" fmla="*/ 573 h 587"/>
                <a:gd name="T62" fmla="*/ 63 w 3789"/>
                <a:gd name="T63" fmla="*/ 576 h 587"/>
                <a:gd name="T64" fmla="*/ 84 w 3789"/>
                <a:gd name="T65" fmla="*/ 586 h 587"/>
                <a:gd name="T66" fmla="*/ 91 w 3789"/>
                <a:gd name="T67" fmla="*/ 566 h 587"/>
                <a:gd name="T68" fmla="*/ 95 w 3789"/>
                <a:gd name="T69" fmla="*/ 553 h 587"/>
                <a:gd name="T70" fmla="*/ 105 w 3789"/>
                <a:gd name="T71" fmla="*/ 537 h 587"/>
                <a:gd name="T72" fmla="*/ 116 w 3789"/>
                <a:gd name="T73" fmla="*/ 527 h 587"/>
                <a:gd name="T74" fmla="*/ 126 w 3789"/>
                <a:gd name="T75" fmla="*/ 517 h 587"/>
                <a:gd name="T76" fmla="*/ 140 w 3789"/>
                <a:gd name="T77" fmla="*/ 501 h 587"/>
                <a:gd name="T78" fmla="*/ 154 w 3789"/>
                <a:gd name="T79" fmla="*/ 491 h 587"/>
                <a:gd name="T80" fmla="*/ 168 w 3789"/>
                <a:gd name="T81" fmla="*/ 481 h 587"/>
                <a:gd name="T82" fmla="*/ 186 w 3789"/>
                <a:gd name="T83" fmla="*/ 471 h 587"/>
                <a:gd name="T84" fmla="*/ 203 w 3789"/>
                <a:gd name="T85" fmla="*/ 465 h 587"/>
                <a:gd name="T86" fmla="*/ 224 w 3789"/>
                <a:gd name="T87" fmla="*/ 455 h 587"/>
                <a:gd name="T88" fmla="*/ 252 w 3789"/>
                <a:gd name="T89" fmla="*/ 452 h 587"/>
                <a:gd name="T90" fmla="*/ 305 w 3789"/>
                <a:gd name="T91" fmla="*/ 455 h 587"/>
                <a:gd name="T92" fmla="*/ 340 w 3789"/>
                <a:gd name="T93" fmla="*/ 461 h 587"/>
                <a:gd name="T94" fmla="*/ 375 w 3789"/>
                <a:gd name="T95" fmla="*/ 461 h 587"/>
                <a:gd name="T96" fmla="*/ 3281 w 3789"/>
                <a:gd name="T97" fmla="*/ 488 h 587"/>
                <a:gd name="T98" fmla="*/ 3309 w 3789"/>
                <a:gd name="T99" fmla="*/ 488 h 587"/>
                <a:gd name="T100" fmla="*/ 3340 w 3789"/>
                <a:gd name="T101" fmla="*/ 484 h 587"/>
                <a:gd name="T102" fmla="*/ 3368 w 3789"/>
                <a:gd name="T103" fmla="*/ 481 h 587"/>
                <a:gd name="T104" fmla="*/ 3386 w 3789"/>
                <a:gd name="T105" fmla="*/ 481 h 587"/>
                <a:gd name="T106" fmla="*/ 3403 w 3789"/>
                <a:gd name="T107" fmla="*/ 478 h 587"/>
                <a:gd name="T108" fmla="*/ 3428 w 3789"/>
                <a:gd name="T109" fmla="*/ 474 h 587"/>
                <a:gd name="T110" fmla="*/ 3445 w 3789"/>
                <a:gd name="T111" fmla="*/ 468 h 587"/>
                <a:gd name="T112" fmla="*/ 3463 w 3789"/>
                <a:gd name="T113" fmla="*/ 461 h 587"/>
                <a:gd name="T114" fmla="*/ 3743 w 3789"/>
                <a:gd name="T115" fmla="*/ 147 h 587"/>
                <a:gd name="T116" fmla="*/ 3788 w 3789"/>
                <a:gd name="T117" fmla="*/ 0 h 5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9"/>
                <a:gd name="T178" fmla="*/ 0 h 587"/>
                <a:gd name="T179" fmla="*/ 3789 w 3789"/>
                <a:gd name="T180" fmla="*/ 587 h 5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9" h="587">
                  <a:moveTo>
                    <a:pt x="3788" y="0"/>
                  </a:moveTo>
                  <a:lnTo>
                    <a:pt x="3473" y="350"/>
                  </a:lnTo>
                  <a:lnTo>
                    <a:pt x="3442" y="383"/>
                  </a:lnTo>
                  <a:lnTo>
                    <a:pt x="3431" y="393"/>
                  </a:lnTo>
                  <a:lnTo>
                    <a:pt x="3424" y="399"/>
                  </a:lnTo>
                  <a:lnTo>
                    <a:pt x="3410" y="409"/>
                  </a:lnTo>
                  <a:lnTo>
                    <a:pt x="3400" y="416"/>
                  </a:lnTo>
                  <a:lnTo>
                    <a:pt x="3386" y="422"/>
                  </a:lnTo>
                  <a:lnTo>
                    <a:pt x="3368" y="429"/>
                  </a:lnTo>
                  <a:lnTo>
                    <a:pt x="3351" y="435"/>
                  </a:lnTo>
                  <a:lnTo>
                    <a:pt x="3333" y="442"/>
                  </a:lnTo>
                  <a:lnTo>
                    <a:pt x="3309" y="442"/>
                  </a:lnTo>
                  <a:lnTo>
                    <a:pt x="3277" y="448"/>
                  </a:lnTo>
                  <a:lnTo>
                    <a:pt x="343" y="429"/>
                  </a:lnTo>
                  <a:lnTo>
                    <a:pt x="277" y="422"/>
                  </a:lnTo>
                  <a:lnTo>
                    <a:pt x="196" y="416"/>
                  </a:lnTo>
                  <a:lnTo>
                    <a:pt x="95" y="409"/>
                  </a:lnTo>
                  <a:lnTo>
                    <a:pt x="77" y="419"/>
                  </a:lnTo>
                  <a:lnTo>
                    <a:pt x="63" y="425"/>
                  </a:lnTo>
                  <a:lnTo>
                    <a:pt x="49" y="438"/>
                  </a:lnTo>
                  <a:lnTo>
                    <a:pt x="35" y="448"/>
                  </a:lnTo>
                  <a:lnTo>
                    <a:pt x="21" y="458"/>
                  </a:lnTo>
                  <a:lnTo>
                    <a:pt x="14" y="471"/>
                  </a:lnTo>
                  <a:lnTo>
                    <a:pt x="4" y="488"/>
                  </a:lnTo>
                  <a:lnTo>
                    <a:pt x="4" y="497"/>
                  </a:lnTo>
                  <a:lnTo>
                    <a:pt x="0" y="507"/>
                  </a:lnTo>
                  <a:lnTo>
                    <a:pt x="4" y="527"/>
                  </a:lnTo>
                  <a:lnTo>
                    <a:pt x="7" y="537"/>
                  </a:lnTo>
                  <a:lnTo>
                    <a:pt x="18" y="546"/>
                  </a:lnTo>
                  <a:lnTo>
                    <a:pt x="35" y="563"/>
                  </a:lnTo>
                  <a:lnTo>
                    <a:pt x="46" y="573"/>
                  </a:lnTo>
                  <a:lnTo>
                    <a:pt x="63" y="576"/>
                  </a:lnTo>
                  <a:lnTo>
                    <a:pt x="84" y="586"/>
                  </a:lnTo>
                  <a:lnTo>
                    <a:pt x="91" y="566"/>
                  </a:lnTo>
                  <a:lnTo>
                    <a:pt x="95" y="553"/>
                  </a:lnTo>
                  <a:lnTo>
                    <a:pt x="105" y="537"/>
                  </a:lnTo>
                  <a:lnTo>
                    <a:pt x="116" y="527"/>
                  </a:lnTo>
                  <a:lnTo>
                    <a:pt x="126" y="517"/>
                  </a:lnTo>
                  <a:lnTo>
                    <a:pt x="140" y="501"/>
                  </a:lnTo>
                  <a:lnTo>
                    <a:pt x="154" y="491"/>
                  </a:lnTo>
                  <a:lnTo>
                    <a:pt x="168" y="481"/>
                  </a:lnTo>
                  <a:lnTo>
                    <a:pt x="186" y="471"/>
                  </a:lnTo>
                  <a:lnTo>
                    <a:pt x="203" y="465"/>
                  </a:lnTo>
                  <a:lnTo>
                    <a:pt x="224" y="455"/>
                  </a:lnTo>
                  <a:lnTo>
                    <a:pt x="252" y="452"/>
                  </a:lnTo>
                  <a:lnTo>
                    <a:pt x="305" y="455"/>
                  </a:lnTo>
                  <a:lnTo>
                    <a:pt x="340" y="461"/>
                  </a:lnTo>
                  <a:lnTo>
                    <a:pt x="375" y="461"/>
                  </a:lnTo>
                  <a:lnTo>
                    <a:pt x="3281" y="488"/>
                  </a:lnTo>
                  <a:lnTo>
                    <a:pt x="3309" y="488"/>
                  </a:lnTo>
                  <a:lnTo>
                    <a:pt x="3340" y="484"/>
                  </a:lnTo>
                  <a:lnTo>
                    <a:pt x="3368" y="481"/>
                  </a:lnTo>
                  <a:lnTo>
                    <a:pt x="3386" y="481"/>
                  </a:lnTo>
                  <a:lnTo>
                    <a:pt x="3403" y="478"/>
                  </a:lnTo>
                  <a:lnTo>
                    <a:pt x="3428" y="474"/>
                  </a:lnTo>
                  <a:lnTo>
                    <a:pt x="3445" y="468"/>
                  </a:lnTo>
                  <a:lnTo>
                    <a:pt x="3463" y="461"/>
                  </a:lnTo>
                  <a:lnTo>
                    <a:pt x="3743" y="147"/>
                  </a:lnTo>
                  <a:lnTo>
                    <a:pt x="37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46" name="Group 263"/>
            <p:cNvGrpSpPr>
              <a:grpSpLocks/>
            </p:cNvGrpSpPr>
            <p:nvPr/>
          </p:nvGrpSpPr>
          <p:grpSpPr bwMode="auto">
            <a:xfrm>
              <a:off x="928" y="2448"/>
              <a:ext cx="92" cy="40"/>
              <a:chOff x="928" y="2448"/>
              <a:chExt cx="92" cy="40"/>
            </a:xfrm>
          </p:grpSpPr>
          <p:sp>
            <p:nvSpPr>
              <p:cNvPr id="3488" name="Freeform 264"/>
              <p:cNvSpPr>
                <a:spLocks/>
              </p:cNvSpPr>
              <p:nvPr/>
            </p:nvSpPr>
            <p:spPr bwMode="auto">
              <a:xfrm>
                <a:off x="995" y="2448"/>
                <a:ext cx="25" cy="37"/>
              </a:xfrm>
              <a:custGeom>
                <a:avLst/>
                <a:gdLst>
                  <a:gd name="T0" fmla="*/ 24 w 25"/>
                  <a:gd name="T1" fmla="*/ 0 h 37"/>
                  <a:gd name="T2" fmla="*/ 14 w 25"/>
                  <a:gd name="T3" fmla="*/ 0 h 37"/>
                  <a:gd name="T4" fmla="*/ 0 w 25"/>
                  <a:gd name="T5" fmla="*/ 36 h 37"/>
                  <a:gd name="T6" fmla="*/ 24 w 25"/>
                  <a:gd name="T7" fmla="*/ 36 h 37"/>
                  <a:gd name="T8" fmla="*/ 24 w 25"/>
                  <a:gd name="T9" fmla="*/ 0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24" y="0"/>
                    </a:moveTo>
                    <a:lnTo>
                      <a:pt x="14" y="0"/>
                    </a:lnTo>
                    <a:lnTo>
                      <a:pt x="0" y="36"/>
                    </a:lnTo>
                    <a:lnTo>
                      <a:pt x="24" y="36"/>
                    </a:lnTo>
                    <a:lnTo>
                      <a:pt x="2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89" name="Freeform 265"/>
              <p:cNvSpPr>
                <a:spLocks/>
              </p:cNvSpPr>
              <p:nvPr/>
            </p:nvSpPr>
            <p:spPr bwMode="auto">
              <a:xfrm>
                <a:off x="963" y="2448"/>
                <a:ext cx="32" cy="37"/>
              </a:xfrm>
              <a:custGeom>
                <a:avLst/>
                <a:gdLst>
                  <a:gd name="T0" fmla="*/ 31 w 32"/>
                  <a:gd name="T1" fmla="*/ 0 h 37"/>
                  <a:gd name="T2" fmla="*/ 14 w 32"/>
                  <a:gd name="T3" fmla="*/ 0 h 37"/>
                  <a:gd name="T4" fmla="*/ 0 w 32"/>
                  <a:gd name="T5" fmla="*/ 36 h 37"/>
                  <a:gd name="T6" fmla="*/ 17 w 32"/>
                  <a:gd name="T7" fmla="*/ 36 h 37"/>
                  <a:gd name="T8" fmla="*/ 3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31" y="0"/>
                    </a:moveTo>
                    <a:lnTo>
                      <a:pt x="14" y="0"/>
                    </a:lnTo>
                    <a:lnTo>
                      <a:pt x="0" y="36"/>
                    </a:lnTo>
                    <a:lnTo>
                      <a:pt x="17" y="36"/>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90" name="Freeform 266"/>
              <p:cNvSpPr>
                <a:spLocks/>
              </p:cNvSpPr>
              <p:nvPr/>
            </p:nvSpPr>
            <p:spPr bwMode="auto">
              <a:xfrm>
                <a:off x="928" y="2448"/>
                <a:ext cx="39" cy="40"/>
              </a:xfrm>
              <a:custGeom>
                <a:avLst/>
                <a:gdLst>
                  <a:gd name="T0" fmla="*/ 38 w 39"/>
                  <a:gd name="T1" fmla="*/ 0 h 40"/>
                  <a:gd name="T2" fmla="*/ 28 w 39"/>
                  <a:gd name="T3" fmla="*/ 0 h 40"/>
                  <a:gd name="T4" fmla="*/ 21 w 39"/>
                  <a:gd name="T5" fmla="*/ 6 h 40"/>
                  <a:gd name="T6" fmla="*/ 14 w 39"/>
                  <a:gd name="T7" fmla="*/ 13 h 40"/>
                  <a:gd name="T8" fmla="*/ 10 w 39"/>
                  <a:gd name="T9" fmla="*/ 19 h 40"/>
                  <a:gd name="T10" fmla="*/ 7 w 39"/>
                  <a:gd name="T11" fmla="*/ 26 h 40"/>
                  <a:gd name="T12" fmla="*/ 0 w 39"/>
                  <a:gd name="T13" fmla="*/ 39 h 40"/>
                  <a:gd name="T14" fmla="*/ 3 w 39"/>
                  <a:gd name="T15" fmla="*/ 39 h 40"/>
                  <a:gd name="T16" fmla="*/ 14 w 39"/>
                  <a:gd name="T17" fmla="*/ 36 h 40"/>
                  <a:gd name="T18" fmla="*/ 21 w 39"/>
                  <a:gd name="T19" fmla="*/ 36 h 40"/>
                  <a:gd name="T20" fmla="*/ 38 w 3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38" y="0"/>
                    </a:moveTo>
                    <a:lnTo>
                      <a:pt x="28" y="0"/>
                    </a:lnTo>
                    <a:lnTo>
                      <a:pt x="21" y="6"/>
                    </a:lnTo>
                    <a:lnTo>
                      <a:pt x="14" y="13"/>
                    </a:lnTo>
                    <a:lnTo>
                      <a:pt x="10" y="19"/>
                    </a:lnTo>
                    <a:lnTo>
                      <a:pt x="7" y="26"/>
                    </a:lnTo>
                    <a:lnTo>
                      <a:pt x="0" y="39"/>
                    </a:lnTo>
                    <a:lnTo>
                      <a:pt x="3" y="39"/>
                    </a:lnTo>
                    <a:lnTo>
                      <a:pt x="14" y="36"/>
                    </a:lnTo>
                    <a:lnTo>
                      <a:pt x="21" y="36"/>
                    </a:lnTo>
                    <a:lnTo>
                      <a:pt x="3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447" name="Arc 267"/>
            <p:cNvSpPr>
              <a:spLocks/>
            </p:cNvSpPr>
            <p:nvPr/>
          </p:nvSpPr>
          <p:spPr bwMode="auto">
            <a:xfrm>
              <a:off x="4690" y="2526"/>
              <a:ext cx="21" cy="23"/>
            </a:xfrm>
            <a:custGeom>
              <a:avLst/>
              <a:gdLst>
                <a:gd name="T0" fmla="*/ 6 w 38371"/>
                <a:gd name="T1" fmla="*/ 0 h 43200"/>
                <a:gd name="T2" fmla="*/ 0 w 38371"/>
                <a:gd name="T3" fmla="*/ 19 h 43200"/>
                <a:gd name="T4" fmla="*/ 9 w 38371"/>
                <a:gd name="T5" fmla="*/ 12 h 43200"/>
                <a:gd name="T6" fmla="*/ 0 60000 65536"/>
                <a:gd name="T7" fmla="*/ 0 60000 65536"/>
                <a:gd name="T8" fmla="*/ 0 60000 65536"/>
                <a:gd name="T9" fmla="*/ 0 w 38371"/>
                <a:gd name="T10" fmla="*/ 0 h 43200"/>
                <a:gd name="T11" fmla="*/ 38371 w 38371"/>
                <a:gd name="T12" fmla="*/ 43200 h 43200"/>
              </a:gdLst>
              <a:ahLst/>
              <a:cxnLst>
                <a:cxn ang="T6">
                  <a:pos x="T0" y="T1"/>
                </a:cxn>
                <a:cxn ang="T7">
                  <a:pos x="T2" y="T3"/>
                </a:cxn>
                <a:cxn ang="T8">
                  <a:pos x="T4" y="T5"/>
                </a:cxn>
              </a:cxnLst>
              <a:rect l="T9" t="T10" r="T11" b="T12"/>
              <a:pathLst>
                <a:path w="38371" h="43200" fill="none"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path>
                <a:path w="38371" h="43200" stroke="0"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lnTo>
                    <a:pt x="16771" y="21600"/>
                  </a:lnTo>
                  <a:close/>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NZ"/>
            </a:p>
          </p:txBody>
        </p:sp>
        <p:sp>
          <p:nvSpPr>
            <p:cNvPr id="3448" name="Freeform 268"/>
            <p:cNvSpPr>
              <a:spLocks/>
            </p:cNvSpPr>
            <p:nvPr/>
          </p:nvSpPr>
          <p:spPr bwMode="auto">
            <a:xfrm>
              <a:off x="2427" y="2530"/>
              <a:ext cx="431" cy="106"/>
            </a:xfrm>
            <a:custGeom>
              <a:avLst/>
              <a:gdLst>
                <a:gd name="T0" fmla="*/ 430 w 431"/>
                <a:gd name="T1" fmla="*/ 26 h 106"/>
                <a:gd name="T2" fmla="*/ 318 w 431"/>
                <a:gd name="T3" fmla="*/ 36 h 106"/>
                <a:gd name="T4" fmla="*/ 255 w 431"/>
                <a:gd name="T5" fmla="*/ 33 h 106"/>
                <a:gd name="T6" fmla="*/ 196 w 431"/>
                <a:gd name="T7" fmla="*/ 20 h 106"/>
                <a:gd name="T8" fmla="*/ 157 w 431"/>
                <a:gd name="T9" fmla="*/ 16 h 106"/>
                <a:gd name="T10" fmla="*/ 119 w 431"/>
                <a:gd name="T11" fmla="*/ 3 h 106"/>
                <a:gd name="T12" fmla="*/ 87 w 431"/>
                <a:gd name="T13" fmla="*/ 0 h 106"/>
                <a:gd name="T14" fmla="*/ 63 w 431"/>
                <a:gd name="T15" fmla="*/ 3 h 106"/>
                <a:gd name="T16" fmla="*/ 45 w 431"/>
                <a:gd name="T17" fmla="*/ 10 h 106"/>
                <a:gd name="T18" fmla="*/ 24 w 431"/>
                <a:gd name="T19" fmla="*/ 20 h 106"/>
                <a:gd name="T20" fmla="*/ 10 w 431"/>
                <a:gd name="T21" fmla="*/ 33 h 106"/>
                <a:gd name="T22" fmla="*/ 0 w 431"/>
                <a:gd name="T23" fmla="*/ 62 h 106"/>
                <a:gd name="T24" fmla="*/ 21 w 431"/>
                <a:gd name="T25" fmla="*/ 95 h 106"/>
                <a:gd name="T26" fmla="*/ 199 w 431"/>
                <a:gd name="T27" fmla="*/ 105 h 106"/>
                <a:gd name="T28" fmla="*/ 252 w 431"/>
                <a:gd name="T29" fmla="*/ 95 h 106"/>
                <a:gd name="T30" fmla="*/ 290 w 431"/>
                <a:gd name="T31" fmla="*/ 88 h 106"/>
                <a:gd name="T32" fmla="*/ 353 w 431"/>
                <a:gd name="T33" fmla="*/ 69 h 106"/>
                <a:gd name="T34" fmla="*/ 430 w 431"/>
                <a:gd name="T35" fmla="*/ 2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1"/>
                <a:gd name="T55" fmla="*/ 0 h 106"/>
                <a:gd name="T56" fmla="*/ 431 w 43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1" h="106">
                  <a:moveTo>
                    <a:pt x="430" y="26"/>
                  </a:moveTo>
                  <a:lnTo>
                    <a:pt x="318" y="36"/>
                  </a:lnTo>
                  <a:lnTo>
                    <a:pt x="255" y="33"/>
                  </a:lnTo>
                  <a:lnTo>
                    <a:pt x="196" y="20"/>
                  </a:lnTo>
                  <a:lnTo>
                    <a:pt x="157" y="16"/>
                  </a:lnTo>
                  <a:lnTo>
                    <a:pt x="119" y="3"/>
                  </a:lnTo>
                  <a:lnTo>
                    <a:pt x="87" y="0"/>
                  </a:lnTo>
                  <a:lnTo>
                    <a:pt x="63" y="3"/>
                  </a:lnTo>
                  <a:lnTo>
                    <a:pt x="45" y="10"/>
                  </a:lnTo>
                  <a:lnTo>
                    <a:pt x="24" y="20"/>
                  </a:lnTo>
                  <a:lnTo>
                    <a:pt x="10" y="33"/>
                  </a:lnTo>
                  <a:lnTo>
                    <a:pt x="0" y="62"/>
                  </a:lnTo>
                  <a:lnTo>
                    <a:pt x="21" y="95"/>
                  </a:lnTo>
                  <a:lnTo>
                    <a:pt x="199" y="105"/>
                  </a:lnTo>
                  <a:lnTo>
                    <a:pt x="252" y="95"/>
                  </a:lnTo>
                  <a:lnTo>
                    <a:pt x="290" y="88"/>
                  </a:lnTo>
                  <a:lnTo>
                    <a:pt x="353" y="69"/>
                  </a:lnTo>
                  <a:lnTo>
                    <a:pt x="430" y="26"/>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49" name="Group 269"/>
            <p:cNvGrpSpPr>
              <a:grpSpLocks/>
            </p:cNvGrpSpPr>
            <p:nvPr/>
          </p:nvGrpSpPr>
          <p:grpSpPr bwMode="auto">
            <a:xfrm>
              <a:off x="2070" y="2523"/>
              <a:ext cx="1286" cy="407"/>
              <a:chOff x="2070" y="2523"/>
              <a:chExt cx="1286" cy="407"/>
            </a:xfrm>
          </p:grpSpPr>
          <p:grpSp>
            <p:nvGrpSpPr>
              <p:cNvPr id="3464" name="Group 270"/>
              <p:cNvGrpSpPr>
                <a:grpSpLocks/>
              </p:cNvGrpSpPr>
              <p:nvPr/>
            </p:nvGrpSpPr>
            <p:grpSpPr bwMode="auto">
              <a:xfrm>
                <a:off x="2070" y="2523"/>
                <a:ext cx="1286" cy="260"/>
                <a:chOff x="2070" y="2523"/>
                <a:chExt cx="1286" cy="260"/>
              </a:xfrm>
            </p:grpSpPr>
            <p:sp>
              <p:nvSpPr>
                <p:cNvPr id="3486" name="Freeform 271"/>
                <p:cNvSpPr>
                  <a:spLocks/>
                </p:cNvSpPr>
                <p:nvPr/>
              </p:nvSpPr>
              <p:spPr bwMode="auto">
                <a:xfrm>
                  <a:off x="2070" y="2523"/>
                  <a:ext cx="1282" cy="260"/>
                </a:xfrm>
                <a:custGeom>
                  <a:avLst/>
                  <a:gdLst>
                    <a:gd name="T0" fmla="*/ 959 w 1282"/>
                    <a:gd name="T1" fmla="*/ 39 h 260"/>
                    <a:gd name="T2" fmla="*/ 1012 w 1282"/>
                    <a:gd name="T3" fmla="*/ 52 h 260"/>
                    <a:gd name="T4" fmla="*/ 1054 w 1282"/>
                    <a:gd name="T5" fmla="*/ 75 h 260"/>
                    <a:gd name="T6" fmla="*/ 1103 w 1282"/>
                    <a:gd name="T7" fmla="*/ 88 h 260"/>
                    <a:gd name="T8" fmla="*/ 1159 w 1282"/>
                    <a:gd name="T9" fmla="*/ 102 h 260"/>
                    <a:gd name="T10" fmla="*/ 1208 w 1282"/>
                    <a:gd name="T11" fmla="*/ 121 h 260"/>
                    <a:gd name="T12" fmla="*/ 1246 w 1282"/>
                    <a:gd name="T13" fmla="*/ 141 h 260"/>
                    <a:gd name="T14" fmla="*/ 1264 w 1282"/>
                    <a:gd name="T15" fmla="*/ 151 h 260"/>
                    <a:gd name="T16" fmla="*/ 1274 w 1282"/>
                    <a:gd name="T17" fmla="*/ 167 h 260"/>
                    <a:gd name="T18" fmla="*/ 1281 w 1282"/>
                    <a:gd name="T19" fmla="*/ 180 h 260"/>
                    <a:gd name="T20" fmla="*/ 1281 w 1282"/>
                    <a:gd name="T21" fmla="*/ 193 h 260"/>
                    <a:gd name="T22" fmla="*/ 1267 w 1282"/>
                    <a:gd name="T23" fmla="*/ 210 h 260"/>
                    <a:gd name="T24" fmla="*/ 1250 w 1282"/>
                    <a:gd name="T25" fmla="*/ 219 h 260"/>
                    <a:gd name="T26" fmla="*/ 1225 w 1282"/>
                    <a:gd name="T27" fmla="*/ 226 h 260"/>
                    <a:gd name="T28" fmla="*/ 1201 w 1282"/>
                    <a:gd name="T29" fmla="*/ 233 h 260"/>
                    <a:gd name="T30" fmla="*/ 1155 w 1282"/>
                    <a:gd name="T31" fmla="*/ 239 h 260"/>
                    <a:gd name="T32" fmla="*/ 1103 w 1282"/>
                    <a:gd name="T33" fmla="*/ 246 h 260"/>
                    <a:gd name="T34" fmla="*/ 1064 w 1282"/>
                    <a:gd name="T35" fmla="*/ 249 h 260"/>
                    <a:gd name="T36" fmla="*/ 928 w 1282"/>
                    <a:gd name="T37" fmla="*/ 255 h 260"/>
                    <a:gd name="T38" fmla="*/ 826 w 1282"/>
                    <a:gd name="T39" fmla="*/ 255 h 260"/>
                    <a:gd name="T40" fmla="*/ 683 w 1282"/>
                    <a:gd name="T41" fmla="*/ 259 h 260"/>
                    <a:gd name="T42" fmla="*/ 553 w 1282"/>
                    <a:gd name="T43" fmla="*/ 255 h 260"/>
                    <a:gd name="T44" fmla="*/ 252 w 1282"/>
                    <a:gd name="T45" fmla="*/ 255 h 260"/>
                    <a:gd name="T46" fmla="*/ 168 w 1282"/>
                    <a:gd name="T47" fmla="*/ 246 h 260"/>
                    <a:gd name="T48" fmla="*/ 137 w 1282"/>
                    <a:gd name="T49" fmla="*/ 239 h 260"/>
                    <a:gd name="T50" fmla="*/ 95 w 1282"/>
                    <a:gd name="T51" fmla="*/ 229 h 260"/>
                    <a:gd name="T52" fmla="*/ 60 w 1282"/>
                    <a:gd name="T53" fmla="*/ 213 h 260"/>
                    <a:gd name="T54" fmla="*/ 32 w 1282"/>
                    <a:gd name="T55" fmla="*/ 190 h 260"/>
                    <a:gd name="T56" fmla="*/ 7 w 1282"/>
                    <a:gd name="T57" fmla="*/ 167 h 260"/>
                    <a:gd name="T58" fmla="*/ 0 w 1282"/>
                    <a:gd name="T59" fmla="*/ 138 h 260"/>
                    <a:gd name="T60" fmla="*/ 7 w 1282"/>
                    <a:gd name="T61" fmla="*/ 121 h 260"/>
                    <a:gd name="T62" fmla="*/ 21 w 1282"/>
                    <a:gd name="T63" fmla="*/ 98 h 260"/>
                    <a:gd name="T64" fmla="*/ 53 w 1282"/>
                    <a:gd name="T65" fmla="*/ 75 h 260"/>
                    <a:gd name="T66" fmla="*/ 81 w 1282"/>
                    <a:gd name="T67" fmla="*/ 62 h 260"/>
                    <a:gd name="T68" fmla="*/ 116 w 1282"/>
                    <a:gd name="T69" fmla="*/ 46 h 260"/>
                    <a:gd name="T70" fmla="*/ 158 w 1282"/>
                    <a:gd name="T71" fmla="*/ 36 h 260"/>
                    <a:gd name="T72" fmla="*/ 200 w 1282"/>
                    <a:gd name="T73" fmla="*/ 29 h 260"/>
                    <a:gd name="T74" fmla="*/ 228 w 1282"/>
                    <a:gd name="T75" fmla="*/ 36 h 260"/>
                    <a:gd name="T76" fmla="*/ 242 w 1282"/>
                    <a:gd name="T77" fmla="*/ 20 h 260"/>
                    <a:gd name="T78" fmla="*/ 280 w 1282"/>
                    <a:gd name="T79" fmla="*/ 10 h 260"/>
                    <a:gd name="T80" fmla="*/ 329 w 1282"/>
                    <a:gd name="T81" fmla="*/ 3 h 260"/>
                    <a:gd name="T82" fmla="*/ 392 w 1282"/>
                    <a:gd name="T83" fmla="*/ 0 h 260"/>
                    <a:gd name="T84" fmla="*/ 469 w 1282"/>
                    <a:gd name="T85" fmla="*/ 10 h 260"/>
                    <a:gd name="T86" fmla="*/ 959 w 1282"/>
                    <a:gd name="T87" fmla="*/ 39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2"/>
                    <a:gd name="T133" fmla="*/ 0 h 260"/>
                    <a:gd name="T134" fmla="*/ 1282 w 1282"/>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2" h="260">
                      <a:moveTo>
                        <a:pt x="959" y="39"/>
                      </a:moveTo>
                      <a:lnTo>
                        <a:pt x="1012" y="52"/>
                      </a:lnTo>
                      <a:lnTo>
                        <a:pt x="1054" y="75"/>
                      </a:lnTo>
                      <a:lnTo>
                        <a:pt x="1103" y="88"/>
                      </a:lnTo>
                      <a:lnTo>
                        <a:pt x="1159" y="102"/>
                      </a:lnTo>
                      <a:lnTo>
                        <a:pt x="1208" y="121"/>
                      </a:lnTo>
                      <a:lnTo>
                        <a:pt x="1246" y="141"/>
                      </a:lnTo>
                      <a:lnTo>
                        <a:pt x="1264" y="151"/>
                      </a:lnTo>
                      <a:lnTo>
                        <a:pt x="1274" y="167"/>
                      </a:lnTo>
                      <a:lnTo>
                        <a:pt x="1281" y="180"/>
                      </a:lnTo>
                      <a:lnTo>
                        <a:pt x="1281" y="193"/>
                      </a:lnTo>
                      <a:lnTo>
                        <a:pt x="1267" y="210"/>
                      </a:lnTo>
                      <a:lnTo>
                        <a:pt x="1250" y="219"/>
                      </a:lnTo>
                      <a:lnTo>
                        <a:pt x="1225" y="226"/>
                      </a:lnTo>
                      <a:lnTo>
                        <a:pt x="1201" y="233"/>
                      </a:lnTo>
                      <a:lnTo>
                        <a:pt x="1155" y="239"/>
                      </a:lnTo>
                      <a:lnTo>
                        <a:pt x="1103" y="246"/>
                      </a:lnTo>
                      <a:lnTo>
                        <a:pt x="1064" y="249"/>
                      </a:lnTo>
                      <a:lnTo>
                        <a:pt x="928" y="255"/>
                      </a:lnTo>
                      <a:lnTo>
                        <a:pt x="826" y="255"/>
                      </a:lnTo>
                      <a:lnTo>
                        <a:pt x="683" y="259"/>
                      </a:lnTo>
                      <a:lnTo>
                        <a:pt x="553" y="255"/>
                      </a:lnTo>
                      <a:lnTo>
                        <a:pt x="252" y="255"/>
                      </a:lnTo>
                      <a:lnTo>
                        <a:pt x="168" y="246"/>
                      </a:lnTo>
                      <a:lnTo>
                        <a:pt x="137" y="239"/>
                      </a:lnTo>
                      <a:lnTo>
                        <a:pt x="95" y="229"/>
                      </a:lnTo>
                      <a:lnTo>
                        <a:pt x="60" y="213"/>
                      </a:lnTo>
                      <a:lnTo>
                        <a:pt x="32" y="190"/>
                      </a:lnTo>
                      <a:lnTo>
                        <a:pt x="7" y="167"/>
                      </a:lnTo>
                      <a:lnTo>
                        <a:pt x="0" y="138"/>
                      </a:lnTo>
                      <a:lnTo>
                        <a:pt x="7" y="121"/>
                      </a:lnTo>
                      <a:lnTo>
                        <a:pt x="21" y="98"/>
                      </a:lnTo>
                      <a:lnTo>
                        <a:pt x="53" y="75"/>
                      </a:lnTo>
                      <a:lnTo>
                        <a:pt x="81" y="62"/>
                      </a:lnTo>
                      <a:lnTo>
                        <a:pt x="116" y="46"/>
                      </a:lnTo>
                      <a:lnTo>
                        <a:pt x="158" y="36"/>
                      </a:lnTo>
                      <a:lnTo>
                        <a:pt x="200" y="29"/>
                      </a:lnTo>
                      <a:lnTo>
                        <a:pt x="228" y="36"/>
                      </a:lnTo>
                      <a:lnTo>
                        <a:pt x="242" y="20"/>
                      </a:lnTo>
                      <a:lnTo>
                        <a:pt x="280" y="10"/>
                      </a:lnTo>
                      <a:lnTo>
                        <a:pt x="329" y="3"/>
                      </a:lnTo>
                      <a:lnTo>
                        <a:pt x="392" y="0"/>
                      </a:lnTo>
                      <a:lnTo>
                        <a:pt x="469" y="10"/>
                      </a:lnTo>
                      <a:lnTo>
                        <a:pt x="959" y="39"/>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87" name="Freeform 272"/>
                <p:cNvSpPr>
                  <a:spLocks/>
                </p:cNvSpPr>
                <p:nvPr/>
              </p:nvSpPr>
              <p:spPr bwMode="auto">
                <a:xfrm>
                  <a:off x="2074" y="2552"/>
                  <a:ext cx="1282" cy="231"/>
                </a:xfrm>
                <a:custGeom>
                  <a:avLst/>
                  <a:gdLst>
                    <a:gd name="T0" fmla="*/ 962 w 1282"/>
                    <a:gd name="T1" fmla="*/ 0 h 231"/>
                    <a:gd name="T2" fmla="*/ 952 w 1282"/>
                    <a:gd name="T3" fmla="*/ 20 h 231"/>
                    <a:gd name="T4" fmla="*/ 948 w 1282"/>
                    <a:gd name="T5" fmla="*/ 49 h 231"/>
                    <a:gd name="T6" fmla="*/ 945 w 1282"/>
                    <a:gd name="T7" fmla="*/ 69 h 231"/>
                    <a:gd name="T8" fmla="*/ 952 w 1282"/>
                    <a:gd name="T9" fmla="*/ 95 h 231"/>
                    <a:gd name="T10" fmla="*/ 962 w 1282"/>
                    <a:gd name="T11" fmla="*/ 121 h 231"/>
                    <a:gd name="T12" fmla="*/ 973 w 1282"/>
                    <a:gd name="T13" fmla="*/ 144 h 231"/>
                    <a:gd name="T14" fmla="*/ 987 w 1282"/>
                    <a:gd name="T15" fmla="*/ 158 h 231"/>
                    <a:gd name="T16" fmla="*/ 1029 w 1282"/>
                    <a:gd name="T17" fmla="*/ 161 h 231"/>
                    <a:gd name="T18" fmla="*/ 1067 w 1282"/>
                    <a:gd name="T19" fmla="*/ 164 h 231"/>
                    <a:gd name="T20" fmla="*/ 1106 w 1282"/>
                    <a:gd name="T21" fmla="*/ 161 h 231"/>
                    <a:gd name="T22" fmla="*/ 1130 w 1282"/>
                    <a:gd name="T23" fmla="*/ 158 h 231"/>
                    <a:gd name="T24" fmla="*/ 1183 w 1282"/>
                    <a:gd name="T25" fmla="*/ 151 h 231"/>
                    <a:gd name="T26" fmla="*/ 1211 w 1282"/>
                    <a:gd name="T27" fmla="*/ 148 h 231"/>
                    <a:gd name="T28" fmla="*/ 1239 w 1282"/>
                    <a:gd name="T29" fmla="*/ 141 h 231"/>
                    <a:gd name="T30" fmla="*/ 1274 w 1282"/>
                    <a:gd name="T31" fmla="*/ 138 h 231"/>
                    <a:gd name="T32" fmla="*/ 1277 w 1282"/>
                    <a:gd name="T33" fmla="*/ 144 h 231"/>
                    <a:gd name="T34" fmla="*/ 1281 w 1282"/>
                    <a:gd name="T35" fmla="*/ 158 h 231"/>
                    <a:gd name="T36" fmla="*/ 1281 w 1282"/>
                    <a:gd name="T37" fmla="*/ 171 h 231"/>
                    <a:gd name="T38" fmla="*/ 1277 w 1282"/>
                    <a:gd name="T39" fmla="*/ 177 h 231"/>
                    <a:gd name="T40" fmla="*/ 1270 w 1282"/>
                    <a:gd name="T41" fmla="*/ 184 h 231"/>
                    <a:gd name="T42" fmla="*/ 1256 w 1282"/>
                    <a:gd name="T43" fmla="*/ 190 h 231"/>
                    <a:gd name="T44" fmla="*/ 1232 w 1282"/>
                    <a:gd name="T45" fmla="*/ 197 h 231"/>
                    <a:gd name="T46" fmla="*/ 1204 w 1282"/>
                    <a:gd name="T47" fmla="*/ 203 h 231"/>
                    <a:gd name="T48" fmla="*/ 1162 w 1282"/>
                    <a:gd name="T49" fmla="*/ 213 h 231"/>
                    <a:gd name="T50" fmla="*/ 1113 w 1282"/>
                    <a:gd name="T51" fmla="*/ 220 h 231"/>
                    <a:gd name="T52" fmla="*/ 1060 w 1282"/>
                    <a:gd name="T53" fmla="*/ 223 h 231"/>
                    <a:gd name="T54" fmla="*/ 840 w 1282"/>
                    <a:gd name="T55" fmla="*/ 226 h 231"/>
                    <a:gd name="T56" fmla="*/ 665 w 1282"/>
                    <a:gd name="T57" fmla="*/ 230 h 231"/>
                    <a:gd name="T58" fmla="*/ 546 w 1282"/>
                    <a:gd name="T59" fmla="*/ 223 h 231"/>
                    <a:gd name="T60" fmla="*/ 255 w 1282"/>
                    <a:gd name="T61" fmla="*/ 223 h 231"/>
                    <a:gd name="T62" fmla="*/ 182 w 1282"/>
                    <a:gd name="T63" fmla="*/ 220 h 231"/>
                    <a:gd name="T64" fmla="*/ 150 w 1282"/>
                    <a:gd name="T65" fmla="*/ 213 h 231"/>
                    <a:gd name="T66" fmla="*/ 115 w 1282"/>
                    <a:gd name="T67" fmla="*/ 207 h 231"/>
                    <a:gd name="T68" fmla="*/ 87 w 1282"/>
                    <a:gd name="T69" fmla="*/ 197 h 231"/>
                    <a:gd name="T70" fmla="*/ 59 w 1282"/>
                    <a:gd name="T71" fmla="*/ 184 h 231"/>
                    <a:gd name="T72" fmla="*/ 31 w 1282"/>
                    <a:gd name="T73" fmla="*/ 167 h 231"/>
                    <a:gd name="T74" fmla="*/ 14 w 1282"/>
                    <a:gd name="T75" fmla="*/ 151 h 231"/>
                    <a:gd name="T76" fmla="*/ 0 w 1282"/>
                    <a:gd name="T77" fmla="*/ 135 h 231"/>
                    <a:gd name="T78" fmla="*/ 0 w 1282"/>
                    <a:gd name="T79" fmla="*/ 112 h 231"/>
                    <a:gd name="T80" fmla="*/ 3 w 1282"/>
                    <a:gd name="T81" fmla="*/ 92 h 231"/>
                    <a:gd name="T82" fmla="*/ 24 w 1282"/>
                    <a:gd name="T83" fmla="*/ 69 h 231"/>
                    <a:gd name="T84" fmla="*/ 35 w 1282"/>
                    <a:gd name="T85" fmla="*/ 89 h 231"/>
                    <a:gd name="T86" fmla="*/ 56 w 1282"/>
                    <a:gd name="T87" fmla="*/ 112 h 231"/>
                    <a:gd name="T88" fmla="*/ 73 w 1282"/>
                    <a:gd name="T89" fmla="*/ 118 h 231"/>
                    <a:gd name="T90" fmla="*/ 94 w 1282"/>
                    <a:gd name="T91" fmla="*/ 125 h 231"/>
                    <a:gd name="T92" fmla="*/ 140 w 1282"/>
                    <a:gd name="T93" fmla="*/ 125 h 231"/>
                    <a:gd name="T94" fmla="*/ 182 w 1282"/>
                    <a:gd name="T95" fmla="*/ 128 h 231"/>
                    <a:gd name="T96" fmla="*/ 549 w 1282"/>
                    <a:gd name="T97" fmla="*/ 82 h 231"/>
                    <a:gd name="T98" fmla="*/ 588 w 1282"/>
                    <a:gd name="T99" fmla="*/ 79 h 231"/>
                    <a:gd name="T100" fmla="*/ 647 w 1282"/>
                    <a:gd name="T101" fmla="*/ 69 h 231"/>
                    <a:gd name="T102" fmla="*/ 707 w 1282"/>
                    <a:gd name="T103" fmla="*/ 49 h 231"/>
                    <a:gd name="T104" fmla="*/ 731 w 1282"/>
                    <a:gd name="T105" fmla="*/ 36 h 231"/>
                    <a:gd name="T106" fmla="*/ 763 w 1282"/>
                    <a:gd name="T107" fmla="*/ 16 h 231"/>
                    <a:gd name="T108" fmla="*/ 766 w 1282"/>
                    <a:gd name="T109" fmla="*/ 16 h 231"/>
                    <a:gd name="T110" fmla="*/ 840 w 1282"/>
                    <a:gd name="T111" fmla="*/ 10 h 231"/>
                    <a:gd name="T112" fmla="*/ 903 w 1282"/>
                    <a:gd name="T113" fmla="*/ 3 h 231"/>
                    <a:gd name="T114" fmla="*/ 962 w 1282"/>
                    <a:gd name="T115" fmla="*/ 0 h 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2"/>
                    <a:gd name="T175" fmla="*/ 0 h 231"/>
                    <a:gd name="T176" fmla="*/ 1282 w 1282"/>
                    <a:gd name="T177" fmla="*/ 231 h 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2" h="231">
                      <a:moveTo>
                        <a:pt x="962" y="0"/>
                      </a:moveTo>
                      <a:lnTo>
                        <a:pt x="952" y="20"/>
                      </a:lnTo>
                      <a:lnTo>
                        <a:pt x="948" y="49"/>
                      </a:lnTo>
                      <a:lnTo>
                        <a:pt x="945" y="69"/>
                      </a:lnTo>
                      <a:lnTo>
                        <a:pt x="952" y="95"/>
                      </a:lnTo>
                      <a:lnTo>
                        <a:pt x="962" y="121"/>
                      </a:lnTo>
                      <a:lnTo>
                        <a:pt x="973" y="144"/>
                      </a:lnTo>
                      <a:lnTo>
                        <a:pt x="987" y="158"/>
                      </a:lnTo>
                      <a:lnTo>
                        <a:pt x="1029" y="161"/>
                      </a:lnTo>
                      <a:lnTo>
                        <a:pt x="1067" y="164"/>
                      </a:lnTo>
                      <a:lnTo>
                        <a:pt x="1106" y="161"/>
                      </a:lnTo>
                      <a:lnTo>
                        <a:pt x="1130" y="158"/>
                      </a:lnTo>
                      <a:lnTo>
                        <a:pt x="1183" y="151"/>
                      </a:lnTo>
                      <a:lnTo>
                        <a:pt x="1211" y="148"/>
                      </a:lnTo>
                      <a:lnTo>
                        <a:pt x="1239" y="141"/>
                      </a:lnTo>
                      <a:lnTo>
                        <a:pt x="1274" y="138"/>
                      </a:lnTo>
                      <a:lnTo>
                        <a:pt x="1277" y="144"/>
                      </a:lnTo>
                      <a:lnTo>
                        <a:pt x="1281" y="158"/>
                      </a:lnTo>
                      <a:lnTo>
                        <a:pt x="1281" y="171"/>
                      </a:lnTo>
                      <a:lnTo>
                        <a:pt x="1277" y="177"/>
                      </a:lnTo>
                      <a:lnTo>
                        <a:pt x="1270" y="184"/>
                      </a:lnTo>
                      <a:lnTo>
                        <a:pt x="1256" y="190"/>
                      </a:lnTo>
                      <a:lnTo>
                        <a:pt x="1232" y="197"/>
                      </a:lnTo>
                      <a:lnTo>
                        <a:pt x="1204" y="203"/>
                      </a:lnTo>
                      <a:lnTo>
                        <a:pt x="1162" y="213"/>
                      </a:lnTo>
                      <a:lnTo>
                        <a:pt x="1113" y="220"/>
                      </a:lnTo>
                      <a:lnTo>
                        <a:pt x="1060" y="223"/>
                      </a:lnTo>
                      <a:lnTo>
                        <a:pt x="840" y="226"/>
                      </a:lnTo>
                      <a:lnTo>
                        <a:pt x="665" y="230"/>
                      </a:lnTo>
                      <a:lnTo>
                        <a:pt x="546" y="223"/>
                      </a:lnTo>
                      <a:lnTo>
                        <a:pt x="255" y="223"/>
                      </a:lnTo>
                      <a:lnTo>
                        <a:pt x="182" y="220"/>
                      </a:lnTo>
                      <a:lnTo>
                        <a:pt x="150" y="213"/>
                      </a:lnTo>
                      <a:lnTo>
                        <a:pt x="115" y="207"/>
                      </a:lnTo>
                      <a:lnTo>
                        <a:pt x="87" y="197"/>
                      </a:lnTo>
                      <a:lnTo>
                        <a:pt x="59" y="184"/>
                      </a:lnTo>
                      <a:lnTo>
                        <a:pt x="31" y="167"/>
                      </a:lnTo>
                      <a:lnTo>
                        <a:pt x="14" y="151"/>
                      </a:lnTo>
                      <a:lnTo>
                        <a:pt x="0" y="135"/>
                      </a:lnTo>
                      <a:lnTo>
                        <a:pt x="0" y="112"/>
                      </a:lnTo>
                      <a:lnTo>
                        <a:pt x="3" y="92"/>
                      </a:lnTo>
                      <a:lnTo>
                        <a:pt x="24" y="69"/>
                      </a:lnTo>
                      <a:lnTo>
                        <a:pt x="35" y="89"/>
                      </a:lnTo>
                      <a:lnTo>
                        <a:pt x="56" y="112"/>
                      </a:lnTo>
                      <a:lnTo>
                        <a:pt x="73" y="118"/>
                      </a:lnTo>
                      <a:lnTo>
                        <a:pt x="94" y="125"/>
                      </a:lnTo>
                      <a:lnTo>
                        <a:pt x="140" y="125"/>
                      </a:lnTo>
                      <a:lnTo>
                        <a:pt x="182" y="128"/>
                      </a:lnTo>
                      <a:lnTo>
                        <a:pt x="549" y="82"/>
                      </a:lnTo>
                      <a:lnTo>
                        <a:pt x="588" y="79"/>
                      </a:lnTo>
                      <a:lnTo>
                        <a:pt x="647" y="69"/>
                      </a:lnTo>
                      <a:lnTo>
                        <a:pt x="707" y="49"/>
                      </a:lnTo>
                      <a:lnTo>
                        <a:pt x="731" y="36"/>
                      </a:lnTo>
                      <a:lnTo>
                        <a:pt x="763" y="16"/>
                      </a:lnTo>
                      <a:lnTo>
                        <a:pt x="766" y="16"/>
                      </a:lnTo>
                      <a:lnTo>
                        <a:pt x="840" y="10"/>
                      </a:lnTo>
                      <a:lnTo>
                        <a:pt x="903" y="3"/>
                      </a:lnTo>
                      <a:lnTo>
                        <a:pt x="962"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465" name="Group 273"/>
              <p:cNvGrpSpPr>
                <a:grpSpLocks/>
              </p:cNvGrpSpPr>
              <p:nvPr/>
            </p:nvGrpSpPr>
            <p:grpSpPr bwMode="auto">
              <a:xfrm>
                <a:off x="2249" y="2781"/>
                <a:ext cx="379" cy="149"/>
                <a:chOff x="2249" y="2781"/>
                <a:chExt cx="379" cy="149"/>
              </a:xfrm>
            </p:grpSpPr>
            <p:grpSp>
              <p:nvGrpSpPr>
                <p:cNvPr id="3479" name="Group 274"/>
                <p:cNvGrpSpPr>
                  <a:grpSpLocks/>
                </p:cNvGrpSpPr>
                <p:nvPr/>
              </p:nvGrpSpPr>
              <p:grpSpPr bwMode="auto">
                <a:xfrm>
                  <a:off x="2249" y="2781"/>
                  <a:ext cx="379" cy="149"/>
                  <a:chOff x="2249" y="2781"/>
                  <a:chExt cx="379" cy="149"/>
                </a:xfrm>
              </p:grpSpPr>
              <p:grpSp>
                <p:nvGrpSpPr>
                  <p:cNvPr id="3481" name="Group 275"/>
                  <p:cNvGrpSpPr>
                    <a:grpSpLocks/>
                  </p:cNvGrpSpPr>
                  <p:nvPr/>
                </p:nvGrpSpPr>
                <p:grpSpPr bwMode="auto">
                  <a:xfrm>
                    <a:off x="2550" y="2781"/>
                    <a:ext cx="78" cy="106"/>
                    <a:chOff x="2550" y="2781"/>
                    <a:chExt cx="78" cy="106"/>
                  </a:xfrm>
                </p:grpSpPr>
                <p:sp>
                  <p:nvSpPr>
                    <p:cNvPr id="3483" name="Freeform 276"/>
                    <p:cNvSpPr>
                      <a:spLocks/>
                    </p:cNvSpPr>
                    <p:nvPr/>
                  </p:nvSpPr>
                  <p:spPr bwMode="auto">
                    <a:xfrm>
                      <a:off x="2550" y="2781"/>
                      <a:ext cx="78" cy="106"/>
                    </a:xfrm>
                    <a:custGeom>
                      <a:avLst/>
                      <a:gdLst>
                        <a:gd name="T0" fmla="*/ 45 w 78"/>
                        <a:gd name="T1" fmla="*/ 7 h 106"/>
                        <a:gd name="T2" fmla="*/ 66 w 78"/>
                        <a:gd name="T3" fmla="*/ 13 h 106"/>
                        <a:gd name="T4" fmla="*/ 73 w 78"/>
                        <a:gd name="T5" fmla="*/ 23 h 106"/>
                        <a:gd name="T6" fmla="*/ 77 w 78"/>
                        <a:gd name="T7" fmla="*/ 36 h 106"/>
                        <a:gd name="T8" fmla="*/ 77 w 78"/>
                        <a:gd name="T9" fmla="*/ 49 h 106"/>
                        <a:gd name="T10" fmla="*/ 77 w 78"/>
                        <a:gd name="T11" fmla="*/ 65 h 106"/>
                        <a:gd name="T12" fmla="*/ 73 w 78"/>
                        <a:gd name="T13" fmla="*/ 82 h 106"/>
                        <a:gd name="T14" fmla="*/ 0 w 78"/>
                        <a:gd name="T15" fmla="*/ 105 h 106"/>
                        <a:gd name="T16" fmla="*/ 7 w 78"/>
                        <a:gd name="T17" fmla="*/ 0 h 106"/>
                        <a:gd name="T18" fmla="*/ 45 w 78"/>
                        <a:gd name="T19" fmla="*/ 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6"/>
                        <a:gd name="T32" fmla="*/ 78 w 7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6">
                          <a:moveTo>
                            <a:pt x="45" y="7"/>
                          </a:moveTo>
                          <a:lnTo>
                            <a:pt x="66" y="13"/>
                          </a:lnTo>
                          <a:lnTo>
                            <a:pt x="73" y="23"/>
                          </a:lnTo>
                          <a:lnTo>
                            <a:pt x="77" y="36"/>
                          </a:lnTo>
                          <a:lnTo>
                            <a:pt x="77" y="49"/>
                          </a:lnTo>
                          <a:lnTo>
                            <a:pt x="77" y="65"/>
                          </a:lnTo>
                          <a:lnTo>
                            <a:pt x="73" y="82"/>
                          </a:lnTo>
                          <a:lnTo>
                            <a:pt x="0" y="105"/>
                          </a:lnTo>
                          <a:lnTo>
                            <a:pt x="7" y="0"/>
                          </a:lnTo>
                          <a:lnTo>
                            <a:pt x="45" y="7"/>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84" name="Freeform 277"/>
                    <p:cNvSpPr>
                      <a:spLocks/>
                    </p:cNvSpPr>
                    <p:nvPr/>
                  </p:nvSpPr>
                  <p:spPr bwMode="auto">
                    <a:xfrm>
                      <a:off x="2553" y="2824"/>
                      <a:ext cx="74" cy="24"/>
                    </a:xfrm>
                    <a:custGeom>
                      <a:avLst/>
                      <a:gdLst>
                        <a:gd name="T0" fmla="*/ 73 w 74"/>
                        <a:gd name="T1" fmla="*/ 0 h 24"/>
                        <a:gd name="T2" fmla="*/ 3 w 74"/>
                        <a:gd name="T3" fmla="*/ 0 h 24"/>
                        <a:gd name="T4" fmla="*/ 0 w 74"/>
                        <a:gd name="T5" fmla="*/ 23 h 24"/>
                        <a:gd name="T6" fmla="*/ 73 w 74"/>
                        <a:gd name="T7" fmla="*/ 13 h 24"/>
                        <a:gd name="T8" fmla="*/ 73 w 74"/>
                        <a:gd name="T9" fmla="*/ 6 h 24"/>
                        <a:gd name="T10" fmla="*/ 73 w 74"/>
                        <a:gd name="T11" fmla="*/ 0 h 24"/>
                        <a:gd name="T12" fmla="*/ 0 60000 65536"/>
                        <a:gd name="T13" fmla="*/ 0 60000 65536"/>
                        <a:gd name="T14" fmla="*/ 0 60000 65536"/>
                        <a:gd name="T15" fmla="*/ 0 60000 65536"/>
                        <a:gd name="T16" fmla="*/ 0 60000 65536"/>
                        <a:gd name="T17" fmla="*/ 0 60000 65536"/>
                        <a:gd name="T18" fmla="*/ 0 w 74"/>
                        <a:gd name="T19" fmla="*/ 0 h 24"/>
                        <a:gd name="T20" fmla="*/ 74 w 7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4" h="24">
                          <a:moveTo>
                            <a:pt x="73" y="0"/>
                          </a:moveTo>
                          <a:lnTo>
                            <a:pt x="3" y="0"/>
                          </a:lnTo>
                          <a:lnTo>
                            <a:pt x="0" y="23"/>
                          </a:lnTo>
                          <a:lnTo>
                            <a:pt x="73" y="13"/>
                          </a:lnTo>
                          <a:lnTo>
                            <a:pt x="73" y="6"/>
                          </a:lnTo>
                          <a:lnTo>
                            <a:pt x="7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85" name="Freeform 278"/>
                    <p:cNvSpPr>
                      <a:spLocks/>
                    </p:cNvSpPr>
                    <p:nvPr/>
                  </p:nvSpPr>
                  <p:spPr bwMode="auto">
                    <a:xfrm>
                      <a:off x="2550" y="2860"/>
                      <a:ext cx="78" cy="27"/>
                    </a:xfrm>
                    <a:custGeom>
                      <a:avLst/>
                      <a:gdLst>
                        <a:gd name="T0" fmla="*/ 77 w 78"/>
                        <a:gd name="T1" fmla="*/ 0 h 27"/>
                        <a:gd name="T2" fmla="*/ 0 w 78"/>
                        <a:gd name="T3" fmla="*/ 10 h 27"/>
                        <a:gd name="T4" fmla="*/ 3 w 78"/>
                        <a:gd name="T5" fmla="*/ 19 h 27"/>
                        <a:gd name="T6" fmla="*/ 0 w 78"/>
                        <a:gd name="T7" fmla="*/ 26 h 27"/>
                        <a:gd name="T8" fmla="*/ 73 w 78"/>
                        <a:gd name="T9" fmla="*/ 10 h 27"/>
                        <a:gd name="T10" fmla="*/ 77 w 78"/>
                        <a:gd name="T11" fmla="*/ 0 h 27"/>
                        <a:gd name="T12" fmla="*/ 0 60000 65536"/>
                        <a:gd name="T13" fmla="*/ 0 60000 65536"/>
                        <a:gd name="T14" fmla="*/ 0 60000 65536"/>
                        <a:gd name="T15" fmla="*/ 0 60000 65536"/>
                        <a:gd name="T16" fmla="*/ 0 60000 65536"/>
                        <a:gd name="T17" fmla="*/ 0 60000 65536"/>
                        <a:gd name="T18" fmla="*/ 0 w 78"/>
                        <a:gd name="T19" fmla="*/ 0 h 27"/>
                        <a:gd name="T20" fmla="*/ 78 w 7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8" h="27">
                          <a:moveTo>
                            <a:pt x="77" y="0"/>
                          </a:moveTo>
                          <a:lnTo>
                            <a:pt x="0" y="10"/>
                          </a:lnTo>
                          <a:lnTo>
                            <a:pt x="3" y="19"/>
                          </a:lnTo>
                          <a:lnTo>
                            <a:pt x="0" y="26"/>
                          </a:lnTo>
                          <a:lnTo>
                            <a:pt x="73" y="10"/>
                          </a:lnTo>
                          <a:lnTo>
                            <a:pt x="77"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482" name="Freeform 279"/>
                  <p:cNvSpPr>
                    <a:spLocks/>
                  </p:cNvSpPr>
                  <p:nvPr/>
                </p:nvSpPr>
                <p:spPr bwMode="auto">
                  <a:xfrm>
                    <a:off x="2249" y="2784"/>
                    <a:ext cx="309" cy="146"/>
                  </a:xfrm>
                  <a:custGeom>
                    <a:avLst/>
                    <a:gdLst>
                      <a:gd name="T0" fmla="*/ 308 w 309"/>
                      <a:gd name="T1" fmla="*/ 0 h 146"/>
                      <a:gd name="T2" fmla="*/ 304 w 309"/>
                      <a:gd name="T3" fmla="*/ 62 h 146"/>
                      <a:gd name="T4" fmla="*/ 304 w 309"/>
                      <a:gd name="T5" fmla="*/ 86 h 146"/>
                      <a:gd name="T6" fmla="*/ 304 w 309"/>
                      <a:gd name="T7" fmla="*/ 99 h 146"/>
                      <a:gd name="T8" fmla="*/ 301 w 309"/>
                      <a:gd name="T9" fmla="*/ 112 h 146"/>
                      <a:gd name="T10" fmla="*/ 269 w 309"/>
                      <a:gd name="T11" fmla="*/ 125 h 146"/>
                      <a:gd name="T12" fmla="*/ 241 w 309"/>
                      <a:gd name="T13" fmla="*/ 132 h 146"/>
                      <a:gd name="T14" fmla="*/ 217 w 309"/>
                      <a:gd name="T15" fmla="*/ 138 h 146"/>
                      <a:gd name="T16" fmla="*/ 161 w 309"/>
                      <a:gd name="T17" fmla="*/ 145 h 146"/>
                      <a:gd name="T18" fmla="*/ 101 w 309"/>
                      <a:gd name="T19" fmla="*/ 145 h 146"/>
                      <a:gd name="T20" fmla="*/ 56 w 309"/>
                      <a:gd name="T21" fmla="*/ 138 h 146"/>
                      <a:gd name="T22" fmla="*/ 31 w 309"/>
                      <a:gd name="T23" fmla="*/ 135 h 146"/>
                      <a:gd name="T24" fmla="*/ 14 w 309"/>
                      <a:gd name="T25" fmla="*/ 128 h 146"/>
                      <a:gd name="T26" fmla="*/ 3 w 309"/>
                      <a:gd name="T27" fmla="*/ 118 h 146"/>
                      <a:gd name="T28" fmla="*/ 3 w 309"/>
                      <a:gd name="T29" fmla="*/ 102 h 146"/>
                      <a:gd name="T30" fmla="*/ 0 w 309"/>
                      <a:gd name="T31" fmla="*/ 69 h 146"/>
                      <a:gd name="T32" fmla="*/ 0 w 309"/>
                      <a:gd name="T33" fmla="*/ 33 h 146"/>
                      <a:gd name="T34" fmla="*/ 0 w 309"/>
                      <a:gd name="T35" fmla="*/ 23 h 146"/>
                      <a:gd name="T36" fmla="*/ 101 w 309"/>
                      <a:gd name="T37" fmla="*/ 36 h 146"/>
                      <a:gd name="T38" fmla="*/ 185 w 309"/>
                      <a:gd name="T39" fmla="*/ 33 h 146"/>
                      <a:gd name="T40" fmla="*/ 255 w 309"/>
                      <a:gd name="T41" fmla="*/ 20 h 146"/>
                      <a:gd name="T42" fmla="*/ 308 w 309"/>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146"/>
                      <a:gd name="T68" fmla="*/ 309 w 309"/>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146">
                        <a:moveTo>
                          <a:pt x="308" y="0"/>
                        </a:moveTo>
                        <a:lnTo>
                          <a:pt x="304" y="62"/>
                        </a:lnTo>
                        <a:lnTo>
                          <a:pt x="304" y="86"/>
                        </a:lnTo>
                        <a:lnTo>
                          <a:pt x="304" y="99"/>
                        </a:lnTo>
                        <a:lnTo>
                          <a:pt x="301" y="112"/>
                        </a:lnTo>
                        <a:lnTo>
                          <a:pt x="269" y="125"/>
                        </a:lnTo>
                        <a:lnTo>
                          <a:pt x="241" y="132"/>
                        </a:lnTo>
                        <a:lnTo>
                          <a:pt x="217" y="138"/>
                        </a:lnTo>
                        <a:lnTo>
                          <a:pt x="161" y="145"/>
                        </a:lnTo>
                        <a:lnTo>
                          <a:pt x="101" y="145"/>
                        </a:lnTo>
                        <a:lnTo>
                          <a:pt x="56" y="138"/>
                        </a:lnTo>
                        <a:lnTo>
                          <a:pt x="31" y="135"/>
                        </a:lnTo>
                        <a:lnTo>
                          <a:pt x="14" y="128"/>
                        </a:lnTo>
                        <a:lnTo>
                          <a:pt x="3" y="118"/>
                        </a:lnTo>
                        <a:lnTo>
                          <a:pt x="3" y="102"/>
                        </a:lnTo>
                        <a:lnTo>
                          <a:pt x="0" y="69"/>
                        </a:lnTo>
                        <a:lnTo>
                          <a:pt x="0" y="33"/>
                        </a:lnTo>
                        <a:lnTo>
                          <a:pt x="0" y="23"/>
                        </a:lnTo>
                        <a:lnTo>
                          <a:pt x="101" y="36"/>
                        </a:lnTo>
                        <a:lnTo>
                          <a:pt x="185" y="33"/>
                        </a:lnTo>
                        <a:lnTo>
                          <a:pt x="255" y="20"/>
                        </a:lnTo>
                        <a:lnTo>
                          <a:pt x="308"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480" name="Freeform 280"/>
                <p:cNvSpPr>
                  <a:spLocks/>
                </p:cNvSpPr>
                <p:nvPr/>
              </p:nvSpPr>
              <p:spPr bwMode="auto">
                <a:xfrm>
                  <a:off x="2249" y="2807"/>
                  <a:ext cx="309" cy="123"/>
                </a:xfrm>
                <a:custGeom>
                  <a:avLst/>
                  <a:gdLst>
                    <a:gd name="T0" fmla="*/ 31 w 309"/>
                    <a:gd name="T1" fmla="*/ 3 h 123"/>
                    <a:gd name="T2" fmla="*/ 38 w 309"/>
                    <a:gd name="T3" fmla="*/ 20 h 123"/>
                    <a:gd name="T4" fmla="*/ 45 w 309"/>
                    <a:gd name="T5" fmla="*/ 33 h 123"/>
                    <a:gd name="T6" fmla="*/ 56 w 309"/>
                    <a:gd name="T7" fmla="*/ 49 h 123"/>
                    <a:gd name="T8" fmla="*/ 63 w 309"/>
                    <a:gd name="T9" fmla="*/ 59 h 123"/>
                    <a:gd name="T10" fmla="*/ 77 w 309"/>
                    <a:gd name="T11" fmla="*/ 72 h 123"/>
                    <a:gd name="T12" fmla="*/ 91 w 309"/>
                    <a:gd name="T13" fmla="*/ 82 h 123"/>
                    <a:gd name="T14" fmla="*/ 108 w 309"/>
                    <a:gd name="T15" fmla="*/ 89 h 123"/>
                    <a:gd name="T16" fmla="*/ 136 w 309"/>
                    <a:gd name="T17" fmla="*/ 92 h 123"/>
                    <a:gd name="T18" fmla="*/ 175 w 309"/>
                    <a:gd name="T19" fmla="*/ 92 h 123"/>
                    <a:gd name="T20" fmla="*/ 238 w 309"/>
                    <a:gd name="T21" fmla="*/ 89 h 123"/>
                    <a:gd name="T22" fmla="*/ 308 w 309"/>
                    <a:gd name="T23" fmla="*/ 79 h 123"/>
                    <a:gd name="T24" fmla="*/ 304 w 309"/>
                    <a:gd name="T25" fmla="*/ 92 h 123"/>
                    <a:gd name="T26" fmla="*/ 276 w 309"/>
                    <a:gd name="T27" fmla="*/ 99 h 123"/>
                    <a:gd name="T28" fmla="*/ 252 w 309"/>
                    <a:gd name="T29" fmla="*/ 109 h 123"/>
                    <a:gd name="T30" fmla="*/ 231 w 309"/>
                    <a:gd name="T31" fmla="*/ 112 h 123"/>
                    <a:gd name="T32" fmla="*/ 206 w 309"/>
                    <a:gd name="T33" fmla="*/ 115 h 123"/>
                    <a:gd name="T34" fmla="*/ 178 w 309"/>
                    <a:gd name="T35" fmla="*/ 118 h 123"/>
                    <a:gd name="T36" fmla="*/ 140 w 309"/>
                    <a:gd name="T37" fmla="*/ 122 h 123"/>
                    <a:gd name="T38" fmla="*/ 101 w 309"/>
                    <a:gd name="T39" fmla="*/ 122 h 123"/>
                    <a:gd name="T40" fmla="*/ 80 w 309"/>
                    <a:gd name="T41" fmla="*/ 118 h 123"/>
                    <a:gd name="T42" fmla="*/ 56 w 309"/>
                    <a:gd name="T43" fmla="*/ 115 h 123"/>
                    <a:gd name="T44" fmla="*/ 35 w 309"/>
                    <a:gd name="T45" fmla="*/ 109 h 123"/>
                    <a:gd name="T46" fmla="*/ 21 w 309"/>
                    <a:gd name="T47" fmla="*/ 105 h 123"/>
                    <a:gd name="T48" fmla="*/ 7 w 309"/>
                    <a:gd name="T49" fmla="*/ 99 h 123"/>
                    <a:gd name="T50" fmla="*/ 3 w 309"/>
                    <a:gd name="T51" fmla="*/ 89 h 123"/>
                    <a:gd name="T52" fmla="*/ 3 w 309"/>
                    <a:gd name="T53" fmla="*/ 79 h 123"/>
                    <a:gd name="T54" fmla="*/ 0 w 309"/>
                    <a:gd name="T55" fmla="*/ 0 h 123"/>
                    <a:gd name="T56" fmla="*/ 31 w 309"/>
                    <a:gd name="T57" fmla="*/ 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23"/>
                    <a:gd name="T89" fmla="*/ 309 w 30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23">
                      <a:moveTo>
                        <a:pt x="31" y="3"/>
                      </a:moveTo>
                      <a:lnTo>
                        <a:pt x="38" y="20"/>
                      </a:lnTo>
                      <a:lnTo>
                        <a:pt x="45" y="33"/>
                      </a:lnTo>
                      <a:lnTo>
                        <a:pt x="56" y="49"/>
                      </a:lnTo>
                      <a:lnTo>
                        <a:pt x="63" y="59"/>
                      </a:lnTo>
                      <a:lnTo>
                        <a:pt x="77" y="72"/>
                      </a:lnTo>
                      <a:lnTo>
                        <a:pt x="91" y="82"/>
                      </a:lnTo>
                      <a:lnTo>
                        <a:pt x="108" y="89"/>
                      </a:lnTo>
                      <a:lnTo>
                        <a:pt x="136" y="92"/>
                      </a:lnTo>
                      <a:lnTo>
                        <a:pt x="175" y="92"/>
                      </a:lnTo>
                      <a:lnTo>
                        <a:pt x="238" y="89"/>
                      </a:lnTo>
                      <a:lnTo>
                        <a:pt x="308" y="79"/>
                      </a:lnTo>
                      <a:lnTo>
                        <a:pt x="304" y="92"/>
                      </a:lnTo>
                      <a:lnTo>
                        <a:pt x="276" y="99"/>
                      </a:lnTo>
                      <a:lnTo>
                        <a:pt x="252" y="109"/>
                      </a:lnTo>
                      <a:lnTo>
                        <a:pt x="231" y="112"/>
                      </a:lnTo>
                      <a:lnTo>
                        <a:pt x="206" y="115"/>
                      </a:lnTo>
                      <a:lnTo>
                        <a:pt x="178" y="118"/>
                      </a:lnTo>
                      <a:lnTo>
                        <a:pt x="140" y="122"/>
                      </a:lnTo>
                      <a:lnTo>
                        <a:pt x="101" y="122"/>
                      </a:lnTo>
                      <a:lnTo>
                        <a:pt x="80" y="118"/>
                      </a:lnTo>
                      <a:lnTo>
                        <a:pt x="56" y="115"/>
                      </a:lnTo>
                      <a:lnTo>
                        <a:pt x="35" y="109"/>
                      </a:lnTo>
                      <a:lnTo>
                        <a:pt x="21" y="105"/>
                      </a:lnTo>
                      <a:lnTo>
                        <a:pt x="7" y="99"/>
                      </a:lnTo>
                      <a:lnTo>
                        <a:pt x="3" y="89"/>
                      </a:lnTo>
                      <a:lnTo>
                        <a:pt x="3" y="79"/>
                      </a:lnTo>
                      <a:lnTo>
                        <a:pt x="0" y="0"/>
                      </a:lnTo>
                      <a:lnTo>
                        <a:pt x="31" y="3"/>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466" name="Group 281"/>
              <p:cNvGrpSpPr>
                <a:grpSpLocks/>
              </p:cNvGrpSpPr>
              <p:nvPr/>
            </p:nvGrpSpPr>
            <p:grpSpPr bwMode="auto">
              <a:xfrm>
                <a:off x="2207" y="2562"/>
                <a:ext cx="459" cy="259"/>
                <a:chOff x="2207" y="2562"/>
                <a:chExt cx="459" cy="259"/>
              </a:xfrm>
            </p:grpSpPr>
            <p:grpSp>
              <p:nvGrpSpPr>
                <p:cNvPr id="3467" name="Group 282"/>
                <p:cNvGrpSpPr>
                  <a:grpSpLocks/>
                </p:cNvGrpSpPr>
                <p:nvPr/>
              </p:nvGrpSpPr>
              <p:grpSpPr bwMode="auto">
                <a:xfrm>
                  <a:off x="2578" y="2621"/>
                  <a:ext cx="88" cy="146"/>
                  <a:chOff x="2578" y="2621"/>
                  <a:chExt cx="88" cy="146"/>
                </a:xfrm>
              </p:grpSpPr>
              <p:sp>
                <p:nvSpPr>
                  <p:cNvPr id="3475" name="Freeform 283"/>
                  <p:cNvSpPr>
                    <a:spLocks/>
                  </p:cNvSpPr>
                  <p:nvPr/>
                </p:nvSpPr>
                <p:spPr bwMode="auto">
                  <a:xfrm>
                    <a:off x="2578" y="2621"/>
                    <a:ext cx="88" cy="146"/>
                  </a:xfrm>
                  <a:custGeom>
                    <a:avLst/>
                    <a:gdLst>
                      <a:gd name="T0" fmla="*/ 80 w 88"/>
                      <a:gd name="T1" fmla="*/ 33 h 146"/>
                      <a:gd name="T2" fmla="*/ 77 w 88"/>
                      <a:gd name="T3" fmla="*/ 23 h 146"/>
                      <a:gd name="T4" fmla="*/ 7 w 88"/>
                      <a:gd name="T5" fmla="*/ 0 h 146"/>
                      <a:gd name="T6" fmla="*/ 0 w 88"/>
                      <a:gd name="T7" fmla="*/ 145 h 146"/>
                      <a:gd name="T8" fmla="*/ 84 w 88"/>
                      <a:gd name="T9" fmla="*/ 109 h 146"/>
                      <a:gd name="T10" fmla="*/ 87 w 88"/>
                      <a:gd name="T11" fmla="*/ 82 h 146"/>
                      <a:gd name="T12" fmla="*/ 87 w 88"/>
                      <a:gd name="T13" fmla="*/ 69 h 146"/>
                      <a:gd name="T14" fmla="*/ 84 w 88"/>
                      <a:gd name="T15" fmla="*/ 49 h 146"/>
                      <a:gd name="T16" fmla="*/ 80 w 88"/>
                      <a:gd name="T17" fmla="*/ 33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46"/>
                      <a:gd name="T29" fmla="*/ 88 w 8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46">
                        <a:moveTo>
                          <a:pt x="80" y="33"/>
                        </a:moveTo>
                        <a:lnTo>
                          <a:pt x="77" y="23"/>
                        </a:lnTo>
                        <a:lnTo>
                          <a:pt x="7" y="0"/>
                        </a:lnTo>
                        <a:lnTo>
                          <a:pt x="0" y="145"/>
                        </a:lnTo>
                        <a:lnTo>
                          <a:pt x="84" y="109"/>
                        </a:lnTo>
                        <a:lnTo>
                          <a:pt x="87" y="82"/>
                        </a:lnTo>
                        <a:lnTo>
                          <a:pt x="87" y="69"/>
                        </a:lnTo>
                        <a:lnTo>
                          <a:pt x="84" y="49"/>
                        </a:lnTo>
                        <a:lnTo>
                          <a:pt x="80" y="3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76" name="Freeform 284"/>
                  <p:cNvSpPr>
                    <a:spLocks/>
                  </p:cNvSpPr>
                  <p:nvPr/>
                </p:nvSpPr>
                <p:spPr bwMode="auto">
                  <a:xfrm>
                    <a:off x="2585" y="2651"/>
                    <a:ext cx="81" cy="86"/>
                  </a:xfrm>
                  <a:custGeom>
                    <a:avLst/>
                    <a:gdLst>
                      <a:gd name="T0" fmla="*/ 77 w 81"/>
                      <a:gd name="T1" fmla="*/ 20 h 86"/>
                      <a:gd name="T2" fmla="*/ 77 w 81"/>
                      <a:gd name="T3" fmla="*/ 13 h 86"/>
                      <a:gd name="T4" fmla="*/ 0 w 81"/>
                      <a:gd name="T5" fmla="*/ 0 h 86"/>
                      <a:gd name="T6" fmla="*/ 3 w 81"/>
                      <a:gd name="T7" fmla="*/ 39 h 86"/>
                      <a:gd name="T8" fmla="*/ 3 w 81"/>
                      <a:gd name="T9" fmla="*/ 62 h 86"/>
                      <a:gd name="T10" fmla="*/ 0 w 81"/>
                      <a:gd name="T11" fmla="*/ 85 h 86"/>
                      <a:gd name="T12" fmla="*/ 77 w 81"/>
                      <a:gd name="T13" fmla="*/ 65 h 86"/>
                      <a:gd name="T14" fmla="*/ 80 w 81"/>
                      <a:gd name="T15" fmla="*/ 52 h 86"/>
                      <a:gd name="T16" fmla="*/ 80 w 81"/>
                      <a:gd name="T17" fmla="*/ 36 h 86"/>
                      <a:gd name="T18" fmla="*/ 77 w 81"/>
                      <a:gd name="T19" fmla="*/ 2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6"/>
                      <a:gd name="T32" fmla="*/ 81 w 8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6">
                        <a:moveTo>
                          <a:pt x="77" y="20"/>
                        </a:moveTo>
                        <a:lnTo>
                          <a:pt x="77" y="13"/>
                        </a:lnTo>
                        <a:lnTo>
                          <a:pt x="0" y="0"/>
                        </a:lnTo>
                        <a:lnTo>
                          <a:pt x="3" y="39"/>
                        </a:lnTo>
                        <a:lnTo>
                          <a:pt x="3" y="62"/>
                        </a:lnTo>
                        <a:lnTo>
                          <a:pt x="0" y="85"/>
                        </a:lnTo>
                        <a:lnTo>
                          <a:pt x="77" y="65"/>
                        </a:lnTo>
                        <a:lnTo>
                          <a:pt x="80" y="52"/>
                        </a:lnTo>
                        <a:lnTo>
                          <a:pt x="80" y="36"/>
                        </a:lnTo>
                        <a:lnTo>
                          <a:pt x="77" y="2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77" name="Freeform 285"/>
                  <p:cNvSpPr>
                    <a:spLocks/>
                  </p:cNvSpPr>
                  <p:nvPr/>
                </p:nvSpPr>
                <p:spPr bwMode="auto">
                  <a:xfrm>
                    <a:off x="2585" y="2670"/>
                    <a:ext cx="81" cy="25"/>
                  </a:xfrm>
                  <a:custGeom>
                    <a:avLst/>
                    <a:gdLst>
                      <a:gd name="T0" fmla="*/ 80 w 81"/>
                      <a:gd name="T1" fmla="*/ 7 h 25"/>
                      <a:gd name="T2" fmla="*/ 0 w 81"/>
                      <a:gd name="T3" fmla="*/ 0 h 25"/>
                      <a:gd name="T4" fmla="*/ 0 w 81"/>
                      <a:gd name="T5" fmla="*/ 24 h 25"/>
                      <a:gd name="T6" fmla="*/ 80 w 81"/>
                      <a:gd name="T7" fmla="*/ 24 h 25"/>
                      <a:gd name="T8" fmla="*/ 80 w 81"/>
                      <a:gd name="T9" fmla="*/ 13 h 25"/>
                      <a:gd name="T10" fmla="*/ 80 w 81"/>
                      <a:gd name="T11" fmla="*/ 7 h 25"/>
                      <a:gd name="T12" fmla="*/ 0 60000 65536"/>
                      <a:gd name="T13" fmla="*/ 0 60000 65536"/>
                      <a:gd name="T14" fmla="*/ 0 60000 65536"/>
                      <a:gd name="T15" fmla="*/ 0 60000 65536"/>
                      <a:gd name="T16" fmla="*/ 0 60000 65536"/>
                      <a:gd name="T17" fmla="*/ 0 60000 65536"/>
                      <a:gd name="T18" fmla="*/ 0 w 81"/>
                      <a:gd name="T19" fmla="*/ 0 h 25"/>
                      <a:gd name="T20" fmla="*/ 81 w 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1" h="25">
                        <a:moveTo>
                          <a:pt x="80" y="7"/>
                        </a:moveTo>
                        <a:lnTo>
                          <a:pt x="0" y="0"/>
                        </a:lnTo>
                        <a:lnTo>
                          <a:pt x="0" y="24"/>
                        </a:lnTo>
                        <a:lnTo>
                          <a:pt x="80" y="24"/>
                        </a:lnTo>
                        <a:lnTo>
                          <a:pt x="80" y="13"/>
                        </a:lnTo>
                        <a:lnTo>
                          <a:pt x="8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78" name="Freeform 286"/>
                  <p:cNvSpPr>
                    <a:spLocks/>
                  </p:cNvSpPr>
                  <p:nvPr/>
                </p:nvSpPr>
                <p:spPr bwMode="auto">
                  <a:xfrm>
                    <a:off x="2582" y="2723"/>
                    <a:ext cx="81" cy="44"/>
                  </a:xfrm>
                  <a:custGeom>
                    <a:avLst/>
                    <a:gdLst>
                      <a:gd name="T0" fmla="*/ 80 w 81"/>
                      <a:gd name="T1" fmla="*/ 0 h 44"/>
                      <a:gd name="T2" fmla="*/ 3 w 81"/>
                      <a:gd name="T3" fmla="*/ 16 h 44"/>
                      <a:gd name="T4" fmla="*/ 0 w 81"/>
                      <a:gd name="T5" fmla="*/ 43 h 44"/>
                      <a:gd name="T6" fmla="*/ 77 w 81"/>
                      <a:gd name="T7" fmla="*/ 13 h 44"/>
                      <a:gd name="T8" fmla="*/ 80 w 81"/>
                      <a:gd name="T9" fmla="*/ 0 h 44"/>
                      <a:gd name="T10" fmla="*/ 0 60000 65536"/>
                      <a:gd name="T11" fmla="*/ 0 60000 65536"/>
                      <a:gd name="T12" fmla="*/ 0 60000 65536"/>
                      <a:gd name="T13" fmla="*/ 0 60000 65536"/>
                      <a:gd name="T14" fmla="*/ 0 60000 65536"/>
                      <a:gd name="T15" fmla="*/ 0 w 81"/>
                      <a:gd name="T16" fmla="*/ 0 h 44"/>
                      <a:gd name="T17" fmla="*/ 81 w 81"/>
                      <a:gd name="T18" fmla="*/ 44 h 44"/>
                    </a:gdLst>
                    <a:ahLst/>
                    <a:cxnLst>
                      <a:cxn ang="T10">
                        <a:pos x="T0" y="T1"/>
                      </a:cxn>
                      <a:cxn ang="T11">
                        <a:pos x="T2" y="T3"/>
                      </a:cxn>
                      <a:cxn ang="T12">
                        <a:pos x="T4" y="T5"/>
                      </a:cxn>
                      <a:cxn ang="T13">
                        <a:pos x="T6" y="T7"/>
                      </a:cxn>
                      <a:cxn ang="T14">
                        <a:pos x="T8" y="T9"/>
                      </a:cxn>
                    </a:cxnLst>
                    <a:rect l="T15" t="T16" r="T17" b="T18"/>
                    <a:pathLst>
                      <a:path w="81" h="44">
                        <a:moveTo>
                          <a:pt x="80" y="0"/>
                        </a:moveTo>
                        <a:lnTo>
                          <a:pt x="3" y="16"/>
                        </a:lnTo>
                        <a:lnTo>
                          <a:pt x="0" y="43"/>
                        </a:lnTo>
                        <a:lnTo>
                          <a:pt x="77" y="13"/>
                        </a:lnTo>
                        <a:lnTo>
                          <a:pt x="80"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468" name="Group 287"/>
                <p:cNvGrpSpPr>
                  <a:grpSpLocks/>
                </p:cNvGrpSpPr>
                <p:nvPr/>
              </p:nvGrpSpPr>
              <p:grpSpPr bwMode="auto">
                <a:xfrm>
                  <a:off x="2207" y="2562"/>
                  <a:ext cx="379" cy="259"/>
                  <a:chOff x="2207" y="2562"/>
                  <a:chExt cx="379" cy="259"/>
                </a:xfrm>
              </p:grpSpPr>
              <p:sp>
                <p:nvSpPr>
                  <p:cNvPr id="3469" name="Freeform 288"/>
                  <p:cNvSpPr>
                    <a:spLocks/>
                  </p:cNvSpPr>
                  <p:nvPr/>
                </p:nvSpPr>
                <p:spPr bwMode="auto">
                  <a:xfrm>
                    <a:off x="2207" y="2562"/>
                    <a:ext cx="379" cy="250"/>
                  </a:xfrm>
                  <a:custGeom>
                    <a:avLst/>
                    <a:gdLst>
                      <a:gd name="T0" fmla="*/ 368 w 379"/>
                      <a:gd name="T1" fmla="*/ 33 h 250"/>
                      <a:gd name="T2" fmla="*/ 347 w 379"/>
                      <a:gd name="T3" fmla="*/ 23 h 250"/>
                      <a:gd name="T4" fmla="*/ 319 w 379"/>
                      <a:gd name="T5" fmla="*/ 13 h 250"/>
                      <a:gd name="T6" fmla="*/ 291 w 379"/>
                      <a:gd name="T7" fmla="*/ 7 h 250"/>
                      <a:gd name="T8" fmla="*/ 259 w 379"/>
                      <a:gd name="T9" fmla="*/ 7 h 250"/>
                      <a:gd name="T10" fmla="*/ 207 w 379"/>
                      <a:gd name="T11" fmla="*/ 0 h 250"/>
                      <a:gd name="T12" fmla="*/ 144 w 379"/>
                      <a:gd name="T13" fmla="*/ 0 h 250"/>
                      <a:gd name="T14" fmla="*/ 74 w 379"/>
                      <a:gd name="T15" fmla="*/ 0 h 250"/>
                      <a:gd name="T16" fmla="*/ 49 w 379"/>
                      <a:gd name="T17" fmla="*/ 3 h 250"/>
                      <a:gd name="T18" fmla="*/ 28 w 379"/>
                      <a:gd name="T19" fmla="*/ 7 h 250"/>
                      <a:gd name="T20" fmla="*/ 14 w 379"/>
                      <a:gd name="T21" fmla="*/ 13 h 250"/>
                      <a:gd name="T22" fmla="*/ 7 w 379"/>
                      <a:gd name="T23" fmla="*/ 20 h 250"/>
                      <a:gd name="T24" fmla="*/ 4 w 379"/>
                      <a:gd name="T25" fmla="*/ 26 h 250"/>
                      <a:gd name="T26" fmla="*/ 0 w 379"/>
                      <a:gd name="T27" fmla="*/ 36 h 250"/>
                      <a:gd name="T28" fmla="*/ 0 w 379"/>
                      <a:gd name="T29" fmla="*/ 49 h 250"/>
                      <a:gd name="T30" fmla="*/ 4 w 379"/>
                      <a:gd name="T31" fmla="*/ 121 h 250"/>
                      <a:gd name="T32" fmla="*/ 7 w 379"/>
                      <a:gd name="T33" fmla="*/ 203 h 250"/>
                      <a:gd name="T34" fmla="*/ 7 w 379"/>
                      <a:gd name="T35" fmla="*/ 213 h 250"/>
                      <a:gd name="T36" fmla="*/ 11 w 379"/>
                      <a:gd name="T37" fmla="*/ 223 h 250"/>
                      <a:gd name="T38" fmla="*/ 18 w 379"/>
                      <a:gd name="T39" fmla="*/ 232 h 250"/>
                      <a:gd name="T40" fmla="*/ 25 w 379"/>
                      <a:gd name="T41" fmla="*/ 236 h 250"/>
                      <a:gd name="T42" fmla="*/ 46 w 379"/>
                      <a:gd name="T43" fmla="*/ 239 h 250"/>
                      <a:gd name="T44" fmla="*/ 81 w 379"/>
                      <a:gd name="T45" fmla="*/ 242 h 250"/>
                      <a:gd name="T46" fmla="*/ 112 w 379"/>
                      <a:gd name="T47" fmla="*/ 245 h 250"/>
                      <a:gd name="T48" fmla="*/ 158 w 379"/>
                      <a:gd name="T49" fmla="*/ 249 h 250"/>
                      <a:gd name="T50" fmla="*/ 193 w 379"/>
                      <a:gd name="T51" fmla="*/ 249 h 250"/>
                      <a:gd name="T52" fmla="*/ 228 w 379"/>
                      <a:gd name="T53" fmla="*/ 245 h 250"/>
                      <a:gd name="T54" fmla="*/ 256 w 379"/>
                      <a:gd name="T55" fmla="*/ 242 h 250"/>
                      <a:gd name="T56" fmla="*/ 277 w 379"/>
                      <a:gd name="T57" fmla="*/ 239 h 250"/>
                      <a:gd name="T58" fmla="*/ 298 w 379"/>
                      <a:gd name="T59" fmla="*/ 232 h 250"/>
                      <a:gd name="T60" fmla="*/ 322 w 379"/>
                      <a:gd name="T61" fmla="*/ 229 h 250"/>
                      <a:gd name="T62" fmla="*/ 350 w 379"/>
                      <a:gd name="T63" fmla="*/ 219 h 250"/>
                      <a:gd name="T64" fmla="*/ 368 w 379"/>
                      <a:gd name="T65" fmla="*/ 213 h 250"/>
                      <a:gd name="T66" fmla="*/ 371 w 379"/>
                      <a:gd name="T67" fmla="*/ 196 h 250"/>
                      <a:gd name="T68" fmla="*/ 375 w 379"/>
                      <a:gd name="T69" fmla="*/ 170 h 250"/>
                      <a:gd name="T70" fmla="*/ 378 w 379"/>
                      <a:gd name="T71" fmla="*/ 141 h 250"/>
                      <a:gd name="T72" fmla="*/ 378 w 379"/>
                      <a:gd name="T73" fmla="*/ 105 h 250"/>
                      <a:gd name="T74" fmla="*/ 375 w 379"/>
                      <a:gd name="T75" fmla="*/ 69 h 250"/>
                      <a:gd name="T76" fmla="*/ 368 w 379"/>
                      <a:gd name="T77" fmla="*/ 3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9"/>
                      <a:gd name="T118" fmla="*/ 0 h 250"/>
                      <a:gd name="T119" fmla="*/ 379 w 379"/>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9" h="250">
                        <a:moveTo>
                          <a:pt x="368" y="33"/>
                        </a:moveTo>
                        <a:lnTo>
                          <a:pt x="347" y="23"/>
                        </a:lnTo>
                        <a:lnTo>
                          <a:pt x="319" y="13"/>
                        </a:lnTo>
                        <a:lnTo>
                          <a:pt x="291" y="7"/>
                        </a:lnTo>
                        <a:lnTo>
                          <a:pt x="259" y="7"/>
                        </a:lnTo>
                        <a:lnTo>
                          <a:pt x="207" y="0"/>
                        </a:lnTo>
                        <a:lnTo>
                          <a:pt x="144" y="0"/>
                        </a:lnTo>
                        <a:lnTo>
                          <a:pt x="74" y="0"/>
                        </a:lnTo>
                        <a:lnTo>
                          <a:pt x="49" y="3"/>
                        </a:lnTo>
                        <a:lnTo>
                          <a:pt x="28" y="7"/>
                        </a:lnTo>
                        <a:lnTo>
                          <a:pt x="14" y="13"/>
                        </a:lnTo>
                        <a:lnTo>
                          <a:pt x="7" y="20"/>
                        </a:lnTo>
                        <a:lnTo>
                          <a:pt x="4" y="26"/>
                        </a:lnTo>
                        <a:lnTo>
                          <a:pt x="0" y="36"/>
                        </a:lnTo>
                        <a:lnTo>
                          <a:pt x="0" y="49"/>
                        </a:lnTo>
                        <a:lnTo>
                          <a:pt x="4" y="121"/>
                        </a:lnTo>
                        <a:lnTo>
                          <a:pt x="7" y="203"/>
                        </a:lnTo>
                        <a:lnTo>
                          <a:pt x="7" y="213"/>
                        </a:lnTo>
                        <a:lnTo>
                          <a:pt x="11" y="223"/>
                        </a:lnTo>
                        <a:lnTo>
                          <a:pt x="18" y="232"/>
                        </a:lnTo>
                        <a:lnTo>
                          <a:pt x="25" y="236"/>
                        </a:lnTo>
                        <a:lnTo>
                          <a:pt x="46" y="239"/>
                        </a:lnTo>
                        <a:lnTo>
                          <a:pt x="81" y="242"/>
                        </a:lnTo>
                        <a:lnTo>
                          <a:pt x="112" y="245"/>
                        </a:lnTo>
                        <a:lnTo>
                          <a:pt x="158" y="249"/>
                        </a:lnTo>
                        <a:lnTo>
                          <a:pt x="193" y="249"/>
                        </a:lnTo>
                        <a:lnTo>
                          <a:pt x="228" y="245"/>
                        </a:lnTo>
                        <a:lnTo>
                          <a:pt x="256" y="242"/>
                        </a:lnTo>
                        <a:lnTo>
                          <a:pt x="277" y="239"/>
                        </a:lnTo>
                        <a:lnTo>
                          <a:pt x="298" y="232"/>
                        </a:lnTo>
                        <a:lnTo>
                          <a:pt x="322" y="229"/>
                        </a:lnTo>
                        <a:lnTo>
                          <a:pt x="350" y="219"/>
                        </a:lnTo>
                        <a:lnTo>
                          <a:pt x="368" y="213"/>
                        </a:lnTo>
                        <a:lnTo>
                          <a:pt x="371" y="196"/>
                        </a:lnTo>
                        <a:lnTo>
                          <a:pt x="375" y="170"/>
                        </a:lnTo>
                        <a:lnTo>
                          <a:pt x="378" y="141"/>
                        </a:lnTo>
                        <a:lnTo>
                          <a:pt x="378" y="105"/>
                        </a:lnTo>
                        <a:lnTo>
                          <a:pt x="375" y="69"/>
                        </a:lnTo>
                        <a:lnTo>
                          <a:pt x="368" y="33"/>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70" name="Freeform 289"/>
                  <p:cNvSpPr>
                    <a:spLocks/>
                  </p:cNvSpPr>
                  <p:nvPr/>
                </p:nvSpPr>
                <p:spPr bwMode="auto">
                  <a:xfrm>
                    <a:off x="2207" y="2605"/>
                    <a:ext cx="368" cy="207"/>
                  </a:xfrm>
                  <a:custGeom>
                    <a:avLst/>
                    <a:gdLst>
                      <a:gd name="T0" fmla="*/ 367 w 368"/>
                      <a:gd name="T1" fmla="*/ 170 h 207"/>
                      <a:gd name="T2" fmla="*/ 353 w 368"/>
                      <a:gd name="T3" fmla="*/ 170 h 207"/>
                      <a:gd name="T4" fmla="*/ 325 w 368"/>
                      <a:gd name="T5" fmla="*/ 176 h 207"/>
                      <a:gd name="T6" fmla="*/ 294 w 368"/>
                      <a:gd name="T7" fmla="*/ 180 h 207"/>
                      <a:gd name="T8" fmla="*/ 262 w 368"/>
                      <a:gd name="T9" fmla="*/ 183 h 207"/>
                      <a:gd name="T10" fmla="*/ 227 w 368"/>
                      <a:gd name="T11" fmla="*/ 186 h 207"/>
                      <a:gd name="T12" fmla="*/ 178 w 368"/>
                      <a:gd name="T13" fmla="*/ 186 h 207"/>
                      <a:gd name="T14" fmla="*/ 143 w 368"/>
                      <a:gd name="T15" fmla="*/ 186 h 207"/>
                      <a:gd name="T16" fmla="*/ 115 w 368"/>
                      <a:gd name="T17" fmla="*/ 186 h 207"/>
                      <a:gd name="T18" fmla="*/ 94 w 368"/>
                      <a:gd name="T19" fmla="*/ 183 h 207"/>
                      <a:gd name="T20" fmla="*/ 80 w 368"/>
                      <a:gd name="T21" fmla="*/ 180 h 207"/>
                      <a:gd name="T22" fmla="*/ 66 w 368"/>
                      <a:gd name="T23" fmla="*/ 170 h 207"/>
                      <a:gd name="T24" fmla="*/ 52 w 368"/>
                      <a:gd name="T25" fmla="*/ 157 h 207"/>
                      <a:gd name="T26" fmla="*/ 42 w 368"/>
                      <a:gd name="T27" fmla="*/ 147 h 207"/>
                      <a:gd name="T28" fmla="*/ 35 w 368"/>
                      <a:gd name="T29" fmla="*/ 127 h 207"/>
                      <a:gd name="T30" fmla="*/ 24 w 368"/>
                      <a:gd name="T31" fmla="*/ 108 h 207"/>
                      <a:gd name="T32" fmla="*/ 17 w 368"/>
                      <a:gd name="T33" fmla="*/ 91 h 207"/>
                      <a:gd name="T34" fmla="*/ 10 w 368"/>
                      <a:gd name="T35" fmla="*/ 72 h 207"/>
                      <a:gd name="T36" fmla="*/ 7 w 368"/>
                      <a:gd name="T37" fmla="*/ 52 h 207"/>
                      <a:gd name="T38" fmla="*/ 3 w 368"/>
                      <a:gd name="T39" fmla="*/ 39 h 207"/>
                      <a:gd name="T40" fmla="*/ 0 w 368"/>
                      <a:gd name="T41" fmla="*/ 0 h 207"/>
                      <a:gd name="T42" fmla="*/ 7 w 368"/>
                      <a:gd name="T43" fmla="*/ 167 h 207"/>
                      <a:gd name="T44" fmla="*/ 7 w 368"/>
                      <a:gd name="T45" fmla="*/ 176 h 207"/>
                      <a:gd name="T46" fmla="*/ 10 w 368"/>
                      <a:gd name="T47" fmla="*/ 186 h 207"/>
                      <a:gd name="T48" fmla="*/ 17 w 368"/>
                      <a:gd name="T49" fmla="*/ 189 h 207"/>
                      <a:gd name="T50" fmla="*/ 28 w 368"/>
                      <a:gd name="T51" fmla="*/ 193 h 207"/>
                      <a:gd name="T52" fmla="*/ 45 w 368"/>
                      <a:gd name="T53" fmla="*/ 196 h 207"/>
                      <a:gd name="T54" fmla="*/ 126 w 368"/>
                      <a:gd name="T55" fmla="*/ 206 h 207"/>
                      <a:gd name="T56" fmla="*/ 168 w 368"/>
                      <a:gd name="T57" fmla="*/ 206 h 207"/>
                      <a:gd name="T58" fmla="*/ 192 w 368"/>
                      <a:gd name="T59" fmla="*/ 206 h 207"/>
                      <a:gd name="T60" fmla="*/ 227 w 368"/>
                      <a:gd name="T61" fmla="*/ 202 h 207"/>
                      <a:gd name="T62" fmla="*/ 248 w 368"/>
                      <a:gd name="T63" fmla="*/ 199 h 207"/>
                      <a:gd name="T64" fmla="*/ 273 w 368"/>
                      <a:gd name="T65" fmla="*/ 196 h 207"/>
                      <a:gd name="T66" fmla="*/ 294 w 368"/>
                      <a:gd name="T67" fmla="*/ 189 h 207"/>
                      <a:gd name="T68" fmla="*/ 318 w 368"/>
                      <a:gd name="T69" fmla="*/ 186 h 207"/>
                      <a:gd name="T70" fmla="*/ 343 w 368"/>
                      <a:gd name="T71" fmla="*/ 176 h 207"/>
                      <a:gd name="T72" fmla="*/ 367 w 368"/>
                      <a:gd name="T73" fmla="*/ 17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207"/>
                      <a:gd name="T113" fmla="*/ 368 w 368"/>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207">
                        <a:moveTo>
                          <a:pt x="367" y="170"/>
                        </a:moveTo>
                        <a:lnTo>
                          <a:pt x="353" y="170"/>
                        </a:lnTo>
                        <a:lnTo>
                          <a:pt x="325" y="176"/>
                        </a:lnTo>
                        <a:lnTo>
                          <a:pt x="294" y="180"/>
                        </a:lnTo>
                        <a:lnTo>
                          <a:pt x="262" y="183"/>
                        </a:lnTo>
                        <a:lnTo>
                          <a:pt x="227" y="186"/>
                        </a:lnTo>
                        <a:lnTo>
                          <a:pt x="178" y="186"/>
                        </a:lnTo>
                        <a:lnTo>
                          <a:pt x="143" y="186"/>
                        </a:lnTo>
                        <a:lnTo>
                          <a:pt x="115" y="186"/>
                        </a:lnTo>
                        <a:lnTo>
                          <a:pt x="94" y="183"/>
                        </a:lnTo>
                        <a:lnTo>
                          <a:pt x="80" y="180"/>
                        </a:lnTo>
                        <a:lnTo>
                          <a:pt x="66" y="170"/>
                        </a:lnTo>
                        <a:lnTo>
                          <a:pt x="52" y="157"/>
                        </a:lnTo>
                        <a:lnTo>
                          <a:pt x="42" y="147"/>
                        </a:lnTo>
                        <a:lnTo>
                          <a:pt x="35" y="127"/>
                        </a:lnTo>
                        <a:lnTo>
                          <a:pt x="24" y="108"/>
                        </a:lnTo>
                        <a:lnTo>
                          <a:pt x="17" y="91"/>
                        </a:lnTo>
                        <a:lnTo>
                          <a:pt x="10" y="72"/>
                        </a:lnTo>
                        <a:lnTo>
                          <a:pt x="7" y="52"/>
                        </a:lnTo>
                        <a:lnTo>
                          <a:pt x="3" y="39"/>
                        </a:lnTo>
                        <a:lnTo>
                          <a:pt x="0" y="0"/>
                        </a:lnTo>
                        <a:lnTo>
                          <a:pt x="7" y="167"/>
                        </a:lnTo>
                        <a:lnTo>
                          <a:pt x="7" y="176"/>
                        </a:lnTo>
                        <a:lnTo>
                          <a:pt x="10" y="186"/>
                        </a:lnTo>
                        <a:lnTo>
                          <a:pt x="17" y="189"/>
                        </a:lnTo>
                        <a:lnTo>
                          <a:pt x="28" y="193"/>
                        </a:lnTo>
                        <a:lnTo>
                          <a:pt x="45" y="196"/>
                        </a:lnTo>
                        <a:lnTo>
                          <a:pt x="126" y="206"/>
                        </a:lnTo>
                        <a:lnTo>
                          <a:pt x="168" y="206"/>
                        </a:lnTo>
                        <a:lnTo>
                          <a:pt x="192" y="206"/>
                        </a:lnTo>
                        <a:lnTo>
                          <a:pt x="227" y="202"/>
                        </a:lnTo>
                        <a:lnTo>
                          <a:pt x="248" y="199"/>
                        </a:lnTo>
                        <a:lnTo>
                          <a:pt x="273" y="196"/>
                        </a:lnTo>
                        <a:lnTo>
                          <a:pt x="294" y="189"/>
                        </a:lnTo>
                        <a:lnTo>
                          <a:pt x="318" y="186"/>
                        </a:lnTo>
                        <a:lnTo>
                          <a:pt x="343" y="176"/>
                        </a:lnTo>
                        <a:lnTo>
                          <a:pt x="367" y="17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71" name="Group 290"/>
                  <p:cNvGrpSpPr>
                    <a:grpSpLocks/>
                  </p:cNvGrpSpPr>
                  <p:nvPr/>
                </p:nvGrpSpPr>
                <p:grpSpPr bwMode="auto">
                  <a:xfrm>
                    <a:off x="2231" y="2585"/>
                    <a:ext cx="193" cy="236"/>
                    <a:chOff x="2231" y="2585"/>
                    <a:chExt cx="193" cy="236"/>
                  </a:xfrm>
                </p:grpSpPr>
                <p:sp>
                  <p:nvSpPr>
                    <p:cNvPr id="3472" name="Line 291"/>
                    <p:cNvSpPr>
                      <a:spLocks noChangeShapeType="1"/>
                    </p:cNvSpPr>
                    <p:nvPr/>
                  </p:nvSpPr>
                  <p:spPr bwMode="auto">
                    <a:xfrm>
                      <a:off x="2332" y="2585"/>
                      <a:ext cx="1"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73" name="Line 292"/>
                    <p:cNvSpPr>
                      <a:spLocks noChangeShapeType="1"/>
                    </p:cNvSpPr>
                    <p:nvPr/>
                  </p:nvSpPr>
                  <p:spPr bwMode="auto">
                    <a:xfrm>
                      <a:off x="2231" y="2595"/>
                      <a:ext cx="4" cy="2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74" name="Line 293"/>
                    <p:cNvSpPr>
                      <a:spLocks noChangeShapeType="1"/>
                    </p:cNvSpPr>
                    <p:nvPr/>
                  </p:nvSpPr>
                  <p:spPr bwMode="auto">
                    <a:xfrm>
                      <a:off x="2424" y="2585"/>
                      <a:ext cx="0" cy="2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3450" name="Group 294"/>
            <p:cNvGrpSpPr>
              <a:grpSpLocks/>
            </p:cNvGrpSpPr>
            <p:nvPr/>
          </p:nvGrpSpPr>
          <p:grpSpPr bwMode="auto">
            <a:xfrm>
              <a:off x="2532" y="1728"/>
              <a:ext cx="2294" cy="983"/>
              <a:chOff x="2532" y="1728"/>
              <a:chExt cx="2294" cy="983"/>
            </a:xfrm>
          </p:grpSpPr>
          <p:sp>
            <p:nvSpPr>
              <p:cNvPr id="3451" name="Freeform 295"/>
              <p:cNvSpPr>
                <a:spLocks/>
              </p:cNvSpPr>
              <p:nvPr/>
            </p:nvSpPr>
            <p:spPr bwMode="auto">
              <a:xfrm>
                <a:off x="3961" y="1728"/>
                <a:ext cx="760" cy="702"/>
              </a:xfrm>
              <a:custGeom>
                <a:avLst/>
                <a:gdLst>
                  <a:gd name="T0" fmla="*/ 759 w 760"/>
                  <a:gd name="T1" fmla="*/ 0 h 702"/>
                  <a:gd name="T2" fmla="*/ 570 w 760"/>
                  <a:gd name="T3" fmla="*/ 0 h 702"/>
                  <a:gd name="T4" fmla="*/ 52 w 760"/>
                  <a:gd name="T5" fmla="*/ 602 h 702"/>
                  <a:gd name="T6" fmla="*/ 31 w 760"/>
                  <a:gd name="T7" fmla="*/ 619 h 702"/>
                  <a:gd name="T8" fmla="*/ 21 w 760"/>
                  <a:gd name="T9" fmla="*/ 629 h 702"/>
                  <a:gd name="T10" fmla="*/ 0 w 760"/>
                  <a:gd name="T11" fmla="*/ 635 h 702"/>
                  <a:gd name="T12" fmla="*/ 77 w 760"/>
                  <a:gd name="T13" fmla="*/ 642 h 702"/>
                  <a:gd name="T14" fmla="*/ 164 w 760"/>
                  <a:gd name="T15" fmla="*/ 652 h 702"/>
                  <a:gd name="T16" fmla="*/ 280 w 760"/>
                  <a:gd name="T17" fmla="*/ 661 h 702"/>
                  <a:gd name="T18" fmla="*/ 416 w 760"/>
                  <a:gd name="T19" fmla="*/ 681 h 702"/>
                  <a:gd name="T20" fmla="*/ 539 w 760"/>
                  <a:gd name="T21" fmla="*/ 701 h 702"/>
                  <a:gd name="T22" fmla="*/ 759 w 760"/>
                  <a:gd name="T23" fmla="*/ 0 h 7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0"/>
                  <a:gd name="T37" fmla="*/ 0 h 702"/>
                  <a:gd name="T38" fmla="*/ 760 w 760"/>
                  <a:gd name="T39" fmla="*/ 702 h 7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0" h="702">
                    <a:moveTo>
                      <a:pt x="759" y="0"/>
                    </a:moveTo>
                    <a:lnTo>
                      <a:pt x="570" y="0"/>
                    </a:lnTo>
                    <a:lnTo>
                      <a:pt x="52" y="602"/>
                    </a:lnTo>
                    <a:lnTo>
                      <a:pt x="31" y="619"/>
                    </a:lnTo>
                    <a:lnTo>
                      <a:pt x="21" y="629"/>
                    </a:lnTo>
                    <a:lnTo>
                      <a:pt x="0" y="635"/>
                    </a:lnTo>
                    <a:lnTo>
                      <a:pt x="77" y="642"/>
                    </a:lnTo>
                    <a:lnTo>
                      <a:pt x="164" y="652"/>
                    </a:lnTo>
                    <a:lnTo>
                      <a:pt x="280" y="661"/>
                    </a:lnTo>
                    <a:lnTo>
                      <a:pt x="416" y="681"/>
                    </a:lnTo>
                    <a:lnTo>
                      <a:pt x="539" y="701"/>
                    </a:lnTo>
                    <a:lnTo>
                      <a:pt x="759"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52" name="Group 296"/>
              <p:cNvGrpSpPr>
                <a:grpSpLocks/>
              </p:cNvGrpSpPr>
              <p:nvPr/>
            </p:nvGrpSpPr>
            <p:grpSpPr bwMode="auto">
              <a:xfrm>
                <a:off x="2532" y="2157"/>
                <a:ext cx="2294" cy="554"/>
                <a:chOff x="2532" y="2157"/>
                <a:chExt cx="2294" cy="554"/>
              </a:xfrm>
            </p:grpSpPr>
            <p:sp>
              <p:nvSpPr>
                <p:cNvPr id="3453" name="Freeform 297"/>
                <p:cNvSpPr>
                  <a:spLocks/>
                </p:cNvSpPr>
                <p:nvPr/>
              </p:nvSpPr>
              <p:spPr bwMode="auto">
                <a:xfrm>
                  <a:off x="4146" y="2536"/>
                  <a:ext cx="361" cy="175"/>
                </a:xfrm>
                <a:custGeom>
                  <a:avLst/>
                  <a:gdLst>
                    <a:gd name="T0" fmla="*/ 52 w 361"/>
                    <a:gd name="T1" fmla="*/ 0 h 175"/>
                    <a:gd name="T2" fmla="*/ 56 w 361"/>
                    <a:gd name="T3" fmla="*/ 29 h 175"/>
                    <a:gd name="T4" fmla="*/ 59 w 361"/>
                    <a:gd name="T5" fmla="*/ 62 h 175"/>
                    <a:gd name="T6" fmla="*/ 52 w 361"/>
                    <a:gd name="T7" fmla="*/ 92 h 175"/>
                    <a:gd name="T8" fmla="*/ 45 w 361"/>
                    <a:gd name="T9" fmla="*/ 115 h 175"/>
                    <a:gd name="T10" fmla="*/ 35 w 361"/>
                    <a:gd name="T11" fmla="*/ 138 h 175"/>
                    <a:gd name="T12" fmla="*/ 24 w 361"/>
                    <a:gd name="T13" fmla="*/ 154 h 175"/>
                    <a:gd name="T14" fmla="*/ 14 w 361"/>
                    <a:gd name="T15" fmla="*/ 164 h 175"/>
                    <a:gd name="T16" fmla="*/ 0 w 361"/>
                    <a:gd name="T17" fmla="*/ 174 h 175"/>
                    <a:gd name="T18" fmla="*/ 63 w 361"/>
                    <a:gd name="T19" fmla="*/ 161 h 175"/>
                    <a:gd name="T20" fmla="*/ 129 w 361"/>
                    <a:gd name="T21" fmla="*/ 141 h 175"/>
                    <a:gd name="T22" fmla="*/ 231 w 361"/>
                    <a:gd name="T23" fmla="*/ 111 h 175"/>
                    <a:gd name="T24" fmla="*/ 297 w 361"/>
                    <a:gd name="T25" fmla="*/ 92 h 175"/>
                    <a:gd name="T26" fmla="*/ 322 w 361"/>
                    <a:gd name="T27" fmla="*/ 75 h 175"/>
                    <a:gd name="T28" fmla="*/ 336 w 361"/>
                    <a:gd name="T29" fmla="*/ 62 h 175"/>
                    <a:gd name="T30" fmla="*/ 343 w 361"/>
                    <a:gd name="T31" fmla="*/ 52 h 175"/>
                    <a:gd name="T32" fmla="*/ 350 w 361"/>
                    <a:gd name="T33" fmla="*/ 43 h 175"/>
                    <a:gd name="T34" fmla="*/ 360 w 361"/>
                    <a:gd name="T35" fmla="*/ 23 h 175"/>
                    <a:gd name="T36" fmla="*/ 318 w 361"/>
                    <a:gd name="T37" fmla="*/ 20 h 175"/>
                    <a:gd name="T38" fmla="*/ 220 w 361"/>
                    <a:gd name="T39" fmla="*/ 29 h 175"/>
                    <a:gd name="T40" fmla="*/ 171 w 361"/>
                    <a:gd name="T41" fmla="*/ 29 h 175"/>
                    <a:gd name="T42" fmla="*/ 129 w 361"/>
                    <a:gd name="T43" fmla="*/ 29 h 175"/>
                    <a:gd name="T44" fmla="*/ 101 w 361"/>
                    <a:gd name="T45" fmla="*/ 29 h 175"/>
                    <a:gd name="T46" fmla="*/ 91 w 361"/>
                    <a:gd name="T47" fmla="*/ 29 h 175"/>
                    <a:gd name="T48" fmla="*/ 84 w 361"/>
                    <a:gd name="T49" fmla="*/ 23 h 175"/>
                    <a:gd name="T50" fmla="*/ 73 w 361"/>
                    <a:gd name="T51" fmla="*/ 20 h 175"/>
                    <a:gd name="T52" fmla="*/ 63 w 361"/>
                    <a:gd name="T53" fmla="*/ 13 h 175"/>
                    <a:gd name="T54" fmla="*/ 52 w 361"/>
                    <a:gd name="T55" fmla="*/ 0 h 1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75"/>
                    <a:gd name="T86" fmla="*/ 361 w 361"/>
                    <a:gd name="T87" fmla="*/ 175 h 1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75">
                      <a:moveTo>
                        <a:pt x="52" y="0"/>
                      </a:moveTo>
                      <a:lnTo>
                        <a:pt x="56" y="29"/>
                      </a:lnTo>
                      <a:lnTo>
                        <a:pt x="59" y="62"/>
                      </a:lnTo>
                      <a:lnTo>
                        <a:pt x="52" y="92"/>
                      </a:lnTo>
                      <a:lnTo>
                        <a:pt x="45" y="115"/>
                      </a:lnTo>
                      <a:lnTo>
                        <a:pt x="35" y="138"/>
                      </a:lnTo>
                      <a:lnTo>
                        <a:pt x="24" y="154"/>
                      </a:lnTo>
                      <a:lnTo>
                        <a:pt x="14" y="164"/>
                      </a:lnTo>
                      <a:lnTo>
                        <a:pt x="0" y="174"/>
                      </a:lnTo>
                      <a:lnTo>
                        <a:pt x="63" y="161"/>
                      </a:lnTo>
                      <a:lnTo>
                        <a:pt x="129" y="141"/>
                      </a:lnTo>
                      <a:lnTo>
                        <a:pt x="231" y="111"/>
                      </a:lnTo>
                      <a:lnTo>
                        <a:pt x="297" y="92"/>
                      </a:lnTo>
                      <a:lnTo>
                        <a:pt x="322" y="75"/>
                      </a:lnTo>
                      <a:lnTo>
                        <a:pt x="336" y="62"/>
                      </a:lnTo>
                      <a:lnTo>
                        <a:pt x="343" y="52"/>
                      </a:lnTo>
                      <a:lnTo>
                        <a:pt x="350" y="43"/>
                      </a:lnTo>
                      <a:lnTo>
                        <a:pt x="360" y="23"/>
                      </a:lnTo>
                      <a:lnTo>
                        <a:pt x="318" y="20"/>
                      </a:lnTo>
                      <a:lnTo>
                        <a:pt x="220" y="29"/>
                      </a:lnTo>
                      <a:lnTo>
                        <a:pt x="171" y="29"/>
                      </a:lnTo>
                      <a:lnTo>
                        <a:pt x="129" y="29"/>
                      </a:lnTo>
                      <a:lnTo>
                        <a:pt x="101" y="29"/>
                      </a:lnTo>
                      <a:lnTo>
                        <a:pt x="91" y="29"/>
                      </a:lnTo>
                      <a:lnTo>
                        <a:pt x="84" y="23"/>
                      </a:lnTo>
                      <a:lnTo>
                        <a:pt x="73" y="20"/>
                      </a:lnTo>
                      <a:lnTo>
                        <a:pt x="63" y="13"/>
                      </a:lnTo>
                      <a:lnTo>
                        <a:pt x="52"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54" name="Group 298"/>
                <p:cNvGrpSpPr>
                  <a:grpSpLocks/>
                </p:cNvGrpSpPr>
                <p:nvPr/>
              </p:nvGrpSpPr>
              <p:grpSpPr bwMode="auto">
                <a:xfrm>
                  <a:off x="2532" y="2157"/>
                  <a:ext cx="2294" cy="407"/>
                  <a:chOff x="2532" y="2157"/>
                  <a:chExt cx="2294" cy="407"/>
                </a:xfrm>
              </p:grpSpPr>
              <p:sp>
                <p:nvSpPr>
                  <p:cNvPr id="3455" name="Freeform 299"/>
                  <p:cNvSpPr>
                    <a:spLocks/>
                  </p:cNvSpPr>
                  <p:nvPr/>
                </p:nvSpPr>
                <p:spPr bwMode="auto">
                  <a:xfrm>
                    <a:off x="4202" y="2357"/>
                    <a:ext cx="624" cy="200"/>
                  </a:xfrm>
                  <a:custGeom>
                    <a:avLst/>
                    <a:gdLst>
                      <a:gd name="T0" fmla="*/ 623 w 624"/>
                      <a:gd name="T1" fmla="*/ 10 h 200"/>
                      <a:gd name="T2" fmla="*/ 560 w 624"/>
                      <a:gd name="T3" fmla="*/ 3 h 200"/>
                      <a:gd name="T4" fmla="*/ 504 w 624"/>
                      <a:gd name="T5" fmla="*/ 0 h 200"/>
                      <a:gd name="T6" fmla="*/ 284 w 624"/>
                      <a:gd name="T7" fmla="*/ 75 h 200"/>
                      <a:gd name="T8" fmla="*/ 0 w 624"/>
                      <a:gd name="T9" fmla="*/ 166 h 200"/>
                      <a:gd name="T10" fmla="*/ 7 w 624"/>
                      <a:gd name="T11" fmla="*/ 176 h 200"/>
                      <a:gd name="T12" fmla="*/ 18 w 624"/>
                      <a:gd name="T13" fmla="*/ 186 h 200"/>
                      <a:gd name="T14" fmla="*/ 32 w 624"/>
                      <a:gd name="T15" fmla="*/ 192 h 200"/>
                      <a:gd name="T16" fmla="*/ 49 w 624"/>
                      <a:gd name="T17" fmla="*/ 199 h 200"/>
                      <a:gd name="T18" fmla="*/ 67 w 624"/>
                      <a:gd name="T19" fmla="*/ 199 h 200"/>
                      <a:gd name="T20" fmla="*/ 172 w 624"/>
                      <a:gd name="T21" fmla="*/ 199 h 200"/>
                      <a:gd name="T22" fmla="*/ 259 w 624"/>
                      <a:gd name="T23" fmla="*/ 189 h 200"/>
                      <a:gd name="T24" fmla="*/ 315 w 624"/>
                      <a:gd name="T25" fmla="*/ 189 h 200"/>
                      <a:gd name="T26" fmla="*/ 623 w 624"/>
                      <a:gd name="T27" fmla="*/ 10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200"/>
                      <a:gd name="T44" fmla="*/ 624 w 624"/>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200">
                        <a:moveTo>
                          <a:pt x="623" y="10"/>
                        </a:moveTo>
                        <a:lnTo>
                          <a:pt x="560" y="3"/>
                        </a:lnTo>
                        <a:lnTo>
                          <a:pt x="504" y="0"/>
                        </a:lnTo>
                        <a:lnTo>
                          <a:pt x="284" y="75"/>
                        </a:lnTo>
                        <a:lnTo>
                          <a:pt x="0" y="166"/>
                        </a:lnTo>
                        <a:lnTo>
                          <a:pt x="7" y="176"/>
                        </a:lnTo>
                        <a:lnTo>
                          <a:pt x="18" y="186"/>
                        </a:lnTo>
                        <a:lnTo>
                          <a:pt x="32" y="192"/>
                        </a:lnTo>
                        <a:lnTo>
                          <a:pt x="49" y="199"/>
                        </a:lnTo>
                        <a:lnTo>
                          <a:pt x="67" y="199"/>
                        </a:lnTo>
                        <a:lnTo>
                          <a:pt x="172" y="199"/>
                        </a:lnTo>
                        <a:lnTo>
                          <a:pt x="259" y="189"/>
                        </a:lnTo>
                        <a:lnTo>
                          <a:pt x="315" y="189"/>
                        </a:lnTo>
                        <a:lnTo>
                          <a:pt x="623" y="1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56" name="Freeform 300"/>
                  <p:cNvSpPr>
                    <a:spLocks/>
                  </p:cNvSpPr>
                  <p:nvPr/>
                </p:nvSpPr>
                <p:spPr bwMode="auto">
                  <a:xfrm>
                    <a:off x="2532" y="2157"/>
                    <a:ext cx="862" cy="407"/>
                  </a:xfrm>
                  <a:custGeom>
                    <a:avLst/>
                    <a:gdLst>
                      <a:gd name="T0" fmla="*/ 861 w 862"/>
                      <a:gd name="T1" fmla="*/ 0 h 407"/>
                      <a:gd name="T2" fmla="*/ 854 w 862"/>
                      <a:gd name="T3" fmla="*/ 0 h 407"/>
                      <a:gd name="T4" fmla="*/ 704 w 862"/>
                      <a:gd name="T5" fmla="*/ 0 h 407"/>
                      <a:gd name="T6" fmla="*/ 480 w 862"/>
                      <a:gd name="T7" fmla="*/ 131 h 407"/>
                      <a:gd name="T8" fmla="*/ 322 w 862"/>
                      <a:gd name="T9" fmla="*/ 216 h 407"/>
                      <a:gd name="T10" fmla="*/ 168 w 862"/>
                      <a:gd name="T11" fmla="*/ 298 h 407"/>
                      <a:gd name="T12" fmla="*/ 0 w 862"/>
                      <a:gd name="T13" fmla="*/ 363 h 407"/>
                      <a:gd name="T14" fmla="*/ 42 w 862"/>
                      <a:gd name="T15" fmla="*/ 376 h 407"/>
                      <a:gd name="T16" fmla="*/ 98 w 862"/>
                      <a:gd name="T17" fmla="*/ 389 h 407"/>
                      <a:gd name="T18" fmla="*/ 147 w 862"/>
                      <a:gd name="T19" fmla="*/ 396 h 407"/>
                      <a:gd name="T20" fmla="*/ 245 w 862"/>
                      <a:gd name="T21" fmla="*/ 406 h 407"/>
                      <a:gd name="T22" fmla="*/ 322 w 862"/>
                      <a:gd name="T23" fmla="*/ 399 h 407"/>
                      <a:gd name="T24" fmla="*/ 431 w 862"/>
                      <a:gd name="T25" fmla="*/ 389 h 407"/>
                      <a:gd name="T26" fmla="*/ 504 w 862"/>
                      <a:gd name="T27" fmla="*/ 383 h 407"/>
                      <a:gd name="T28" fmla="*/ 522 w 862"/>
                      <a:gd name="T29" fmla="*/ 344 h 407"/>
                      <a:gd name="T30" fmla="*/ 861 w 862"/>
                      <a:gd name="T31" fmla="*/ 0 h 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2"/>
                      <a:gd name="T49" fmla="*/ 0 h 407"/>
                      <a:gd name="T50" fmla="*/ 862 w 862"/>
                      <a:gd name="T51" fmla="*/ 407 h 4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2" h="407">
                        <a:moveTo>
                          <a:pt x="861" y="0"/>
                        </a:moveTo>
                        <a:lnTo>
                          <a:pt x="854" y="0"/>
                        </a:lnTo>
                        <a:lnTo>
                          <a:pt x="704" y="0"/>
                        </a:lnTo>
                        <a:lnTo>
                          <a:pt x="480" y="131"/>
                        </a:lnTo>
                        <a:lnTo>
                          <a:pt x="322" y="216"/>
                        </a:lnTo>
                        <a:lnTo>
                          <a:pt x="168" y="298"/>
                        </a:lnTo>
                        <a:lnTo>
                          <a:pt x="0" y="363"/>
                        </a:lnTo>
                        <a:lnTo>
                          <a:pt x="42" y="376"/>
                        </a:lnTo>
                        <a:lnTo>
                          <a:pt x="98" y="389"/>
                        </a:lnTo>
                        <a:lnTo>
                          <a:pt x="147" y="396"/>
                        </a:lnTo>
                        <a:lnTo>
                          <a:pt x="245" y="406"/>
                        </a:lnTo>
                        <a:lnTo>
                          <a:pt x="322" y="399"/>
                        </a:lnTo>
                        <a:lnTo>
                          <a:pt x="431" y="389"/>
                        </a:lnTo>
                        <a:lnTo>
                          <a:pt x="504" y="383"/>
                        </a:lnTo>
                        <a:lnTo>
                          <a:pt x="522" y="344"/>
                        </a:lnTo>
                        <a:lnTo>
                          <a:pt x="861"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457" name="Group 301"/>
                  <p:cNvGrpSpPr>
                    <a:grpSpLocks/>
                  </p:cNvGrpSpPr>
                  <p:nvPr/>
                </p:nvGrpSpPr>
                <p:grpSpPr bwMode="auto">
                  <a:xfrm>
                    <a:off x="2851" y="2379"/>
                    <a:ext cx="410" cy="126"/>
                    <a:chOff x="2851" y="2379"/>
                    <a:chExt cx="410" cy="126"/>
                  </a:xfrm>
                </p:grpSpPr>
                <p:grpSp>
                  <p:nvGrpSpPr>
                    <p:cNvPr id="3458" name="Group 302"/>
                    <p:cNvGrpSpPr>
                      <a:grpSpLocks/>
                    </p:cNvGrpSpPr>
                    <p:nvPr/>
                  </p:nvGrpSpPr>
                  <p:grpSpPr bwMode="auto">
                    <a:xfrm>
                      <a:off x="2851" y="2464"/>
                      <a:ext cx="327" cy="41"/>
                      <a:chOff x="2851" y="2464"/>
                      <a:chExt cx="327" cy="41"/>
                    </a:xfrm>
                  </p:grpSpPr>
                  <p:sp>
                    <p:nvSpPr>
                      <p:cNvPr id="3462" name="Freeform 303"/>
                      <p:cNvSpPr>
                        <a:spLocks/>
                      </p:cNvSpPr>
                      <p:nvPr/>
                    </p:nvSpPr>
                    <p:spPr bwMode="auto">
                      <a:xfrm>
                        <a:off x="2855" y="2464"/>
                        <a:ext cx="323" cy="41"/>
                      </a:xfrm>
                      <a:custGeom>
                        <a:avLst/>
                        <a:gdLst>
                          <a:gd name="T0" fmla="*/ 322 w 323"/>
                          <a:gd name="T1" fmla="*/ 20 h 41"/>
                          <a:gd name="T2" fmla="*/ 245 w 323"/>
                          <a:gd name="T3" fmla="*/ 0 h 41"/>
                          <a:gd name="T4" fmla="*/ 224 w 323"/>
                          <a:gd name="T5" fmla="*/ 7 h 41"/>
                          <a:gd name="T6" fmla="*/ 192 w 323"/>
                          <a:gd name="T7" fmla="*/ 13 h 41"/>
                          <a:gd name="T8" fmla="*/ 164 w 323"/>
                          <a:gd name="T9" fmla="*/ 17 h 41"/>
                          <a:gd name="T10" fmla="*/ 0 w 323"/>
                          <a:gd name="T11" fmla="*/ 20 h 41"/>
                          <a:gd name="T12" fmla="*/ 84 w 323"/>
                          <a:gd name="T13" fmla="*/ 33 h 41"/>
                          <a:gd name="T14" fmla="*/ 140 w 323"/>
                          <a:gd name="T15" fmla="*/ 36 h 41"/>
                          <a:gd name="T16" fmla="*/ 182 w 323"/>
                          <a:gd name="T17" fmla="*/ 40 h 41"/>
                          <a:gd name="T18" fmla="*/ 210 w 323"/>
                          <a:gd name="T19" fmla="*/ 40 h 41"/>
                          <a:gd name="T20" fmla="*/ 252 w 323"/>
                          <a:gd name="T21" fmla="*/ 36 h 41"/>
                          <a:gd name="T22" fmla="*/ 283 w 323"/>
                          <a:gd name="T23" fmla="*/ 30 h 41"/>
                          <a:gd name="T24" fmla="*/ 322 w 323"/>
                          <a:gd name="T25" fmla="*/ 2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1"/>
                          <a:gd name="T41" fmla="*/ 323 w 323"/>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1">
                            <a:moveTo>
                              <a:pt x="322" y="20"/>
                            </a:moveTo>
                            <a:lnTo>
                              <a:pt x="245" y="0"/>
                            </a:lnTo>
                            <a:lnTo>
                              <a:pt x="224" y="7"/>
                            </a:lnTo>
                            <a:lnTo>
                              <a:pt x="192" y="13"/>
                            </a:lnTo>
                            <a:lnTo>
                              <a:pt x="164" y="17"/>
                            </a:lnTo>
                            <a:lnTo>
                              <a:pt x="0" y="20"/>
                            </a:lnTo>
                            <a:lnTo>
                              <a:pt x="84" y="33"/>
                            </a:lnTo>
                            <a:lnTo>
                              <a:pt x="140" y="36"/>
                            </a:lnTo>
                            <a:lnTo>
                              <a:pt x="182" y="40"/>
                            </a:lnTo>
                            <a:lnTo>
                              <a:pt x="210" y="40"/>
                            </a:lnTo>
                            <a:lnTo>
                              <a:pt x="252" y="36"/>
                            </a:lnTo>
                            <a:lnTo>
                              <a:pt x="283" y="30"/>
                            </a:lnTo>
                            <a:lnTo>
                              <a:pt x="322" y="2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63" name="Freeform 304"/>
                      <p:cNvSpPr>
                        <a:spLocks/>
                      </p:cNvSpPr>
                      <p:nvPr/>
                    </p:nvSpPr>
                    <p:spPr bwMode="auto">
                      <a:xfrm>
                        <a:off x="2851" y="2464"/>
                        <a:ext cx="246" cy="38"/>
                      </a:xfrm>
                      <a:custGeom>
                        <a:avLst/>
                        <a:gdLst>
                          <a:gd name="T0" fmla="*/ 245 w 246"/>
                          <a:gd name="T1" fmla="*/ 0 h 38"/>
                          <a:gd name="T2" fmla="*/ 217 w 246"/>
                          <a:gd name="T3" fmla="*/ 7 h 38"/>
                          <a:gd name="T4" fmla="*/ 189 w 246"/>
                          <a:gd name="T5" fmla="*/ 13 h 38"/>
                          <a:gd name="T6" fmla="*/ 165 w 246"/>
                          <a:gd name="T7" fmla="*/ 13 h 38"/>
                          <a:gd name="T8" fmla="*/ 0 w 246"/>
                          <a:gd name="T9" fmla="*/ 20 h 38"/>
                          <a:gd name="T10" fmla="*/ 81 w 246"/>
                          <a:gd name="T11" fmla="*/ 33 h 38"/>
                          <a:gd name="T12" fmla="*/ 140 w 246"/>
                          <a:gd name="T13" fmla="*/ 37 h 38"/>
                          <a:gd name="T14" fmla="*/ 179 w 246"/>
                          <a:gd name="T15" fmla="*/ 37 h 38"/>
                          <a:gd name="T16" fmla="*/ 200 w 246"/>
                          <a:gd name="T17" fmla="*/ 37 h 38"/>
                          <a:gd name="T18" fmla="*/ 224 w 246"/>
                          <a:gd name="T19" fmla="*/ 20 h 38"/>
                          <a:gd name="T20" fmla="*/ 245 w 24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38"/>
                          <a:gd name="T35" fmla="*/ 246 w 24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38">
                            <a:moveTo>
                              <a:pt x="245" y="0"/>
                            </a:moveTo>
                            <a:lnTo>
                              <a:pt x="217" y="7"/>
                            </a:lnTo>
                            <a:lnTo>
                              <a:pt x="189" y="13"/>
                            </a:lnTo>
                            <a:lnTo>
                              <a:pt x="165" y="13"/>
                            </a:lnTo>
                            <a:lnTo>
                              <a:pt x="0" y="20"/>
                            </a:lnTo>
                            <a:lnTo>
                              <a:pt x="81" y="33"/>
                            </a:lnTo>
                            <a:lnTo>
                              <a:pt x="140" y="37"/>
                            </a:lnTo>
                            <a:lnTo>
                              <a:pt x="179" y="37"/>
                            </a:lnTo>
                            <a:lnTo>
                              <a:pt x="200" y="37"/>
                            </a:lnTo>
                            <a:lnTo>
                              <a:pt x="224" y="20"/>
                            </a:lnTo>
                            <a:lnTo>
                              <a:pt x="245"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459" name="Group 305"/>
                    <p:cNvGrpSpPr>
                      <a:grpSpLocks/>
                    </p:cNvGrpSpPr>
                    <p:nvPr/>
                  </p:nvGrpSpPr>
                  <p:grpSpPr bwMode="auto">
                    <a:xfrm>
                      <a:off x="3012" y="2379"/>
                      <a:ext cx="249" cy="34"/>
                      <a:chOff x="3012" y="2379"/>
                      <a:chExt cx="249" cy="34"/>
                    </a:xfrm>
                  </p:grpSpPr>
                  <p:sp>
                    <p:nvSpPr>
                      <p:cNvPr id="3460" name="Freeform 306"/>
                      <p:cNvSpPr>
                        <a:spLocks/>
                      </p:cNvSpPr>
                      <p:nvPr/>
                    </p:nvSpPr>
                    <p:spPr bwMode="auto">
                      <a:xfrm>
                        <a:off x="3012" y="2379"/>
                        <a:ext cx="249" cy="34"/>
                      </a:xfrm>
                      <a:custGeom>
                        <a:avLst/>
                        <a:gdLst>
                          <a:gd name="T0" fmla="*/ 175 w 249"/>
                          <a:gd name="T1" fmla="*/ 0 h 34"/>
                          <a:gd name="T2" fmla="*/ 126 w 249"/>
                          <a:gd name="T3" fmla="*/ 7 h 34"/>
                          <a:gd name="T4" fmla="*/ 87 w 249"/>
                          <a:gd name="T5" fmla="*/ 10 h 34"/>
                          <a:gd name="T6" fmla="*/ 66 w 249"/>
                          <a:gd name="T7" fmla="*/ 13 h 34"/>
                          <a:gd name="T8" fmla="*/ 42 w 249"/>
                          <a:gd name="T9" fmla="*/ 16 h 34"/>
                          <a:gd name="T10" fmla="*/ 0 w 249"/>
                          <a:gd name="T11" fmla="*/ 20 h 34"/>
                          <a:gd name="T12" fmla="*/ 52 w 249"/>
                          <a:gd name="T13" fmla="*/ 29 h 34"/>
                          <a:gd name="T14" fmla="*/ 87 w 249"/>
                          <a:gd name="T15" fmla="*/ 33 h 34"/>
                          <a:gd name="T16" fmla="*/ 122 w 249"/>
                          <a:gd name="T17" fmla="*/ 33 h 34"/>
                          <a:gd name="T18" fmla="*/ 157 w 249"/>
                          <a:gd name="T19" fmla="*/ 29 h 34"/>
                          <a:gd name="T20" fmla="*/ 192 w 249"/>
                          <a:gd name="T21" fmla="*/ 26 h 34"/>
                          <a:gd name="T22" fmla="*/ 224 w 249"/>
                          <a:gd name="T23" fmla="*/ 20 h 34"/>
                          <a:gd name="T24" fmla="*/ 248 w 249"/>
                          <a:gd name="T25" fmla="*/ 13 h 34"/>
                          <a:gd name="T26" fmla="*/ 213 w 249"/>
                          <a:gd name="T27" fmla="*/ 3 h 34"/>
                          <a:gd name="T28" fmla="*/ 175 w 249"/>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34"/>
                          <a:gd name="T47" fmla="*/ 249 w 249"/>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34">
                            <a:moveTo>
                              <a:pt x="175" y="0"/>
                            </a:moveTo>
                            <a:lnTo>
                              <a:pt x="126" y="7"/>
                            </a:lnTo>
                            <a:lnTo>
                              <a:pt x="87" y="10"/>
                            </a:lnTo>
                            <a:lnTo>
                              <a:pt x="66" y="13"/>
                            </a:lnTo>
                            <a:lnTo>
                              <a:pt x="42" y="16"/>
                            </a:lnTo>
                            <a:lnTo>
                              <a:pt x="0" y="20"/>
                            </a:lnTo>
                            <a:lnTo>
                              <a:pt x="52" y="29"/>
                            </a:lnTo>
                            <a:lnTo>
                              <a:pt x="87" y="33"/>
                            </a:lnTo>
                            <a:lnTo>
                              <a:pt x="122" y="33"/>
                            </a:lnTo>
                            <a:lnTo>
                              <a:pt x="157" y="29"/>
                            </a:lnTo>
                            <a:lnTo>
                              <a:pt x="192" y="26"/>
                            </a:lnTo>
                            <a:lnTo>
                              <a:pt x="224" y="20"/>
                            </a:lnTo>
                            <a:lnTo>
                              <a:pt x="248" y="13"/>
                            </a:lnTo>
                            <a:lnTo>
                              <a:pt x="213" y="3"/>
                            </a:lnTo>
                            <a:lnTo>
                              <a:pt x="175"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461" name="Freeform 307"/>
                      <p:cNvSpPr>
                        <a:spLocks/>
                      </p:cNvSpPr>
                      <p:nvPr/>
                    </p:nvSpPr>
                    <p:spPr bwMode="auto">
                      <a:xfrm>
                        <a:off x="3012" y="2379"/>
                        <a:ext cx="172" cy="34"/>
                      </a:xfrm>
                      <a:custGeom>
                        <a:avLst/>
                        <a:gdLst>
                          <a:gd name="T0" fmla="*/ 171 w 172"/>
                          <a:gd name="T1" fmla="*/ 0 h 34"/>
                          <a:gd name="T2" fmla="*/ 126 w 172"/>
                          <a:gd name="T3" fmla="*/ 7 h 34"/>
                          <a:gd name="T4" fmla="*/ 87 w 172"/>
                          <a:gd name="T5" fmla="*/ 10 h 34"/>
                          <a:gd name="T6" fmla="*/ 66 w 172"/>
                          <a:gd name="T7" fmla="*/ 13 h 34"/>
                          <a:gd name="T8" fmla="*/ 42 w 172"/>
                          <a:gd name="T9" fmla="*/ 16 h 34"/>
                          <a:gd name="T10" fmla="*/ 0 w 172"/>
                          <a:gd name="T11" fmla="*/ 20 h 34"/>
                          <a:gd name="T12" fmla="*/ 49 w 172"/>
                          <a:gd name="T13" fmla="*/ 29 h 34"/>
                          <a:gd name="T14" fmla="*/ 87 w 172"/>
                          <a:gd name="T15" fmla="*/ 33 h 34"/>
                          <a:gd name="T16" fmla="*/ 119 w 172"/>
                          <a:gd name="T17" fmla="*/ 29 h 34"/>
                          <a:gd name="T18" fmla="*/ 129 w 172"/>
                          <a:gd name="T19" fmla="*/ 29 h 34"/>
                          <a:gd name="T20" fmla="*/ 171 w 17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4"/>
                          <a:gd name="T35" fmla="*/ 172 w 17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4">
                            <a:moveTo>
                              <a:pt x="171" y="0"/>
                            </a:moveTo>
                            <a:lnTo>
                              <a:pt x="126" y="7"/>
                            </a:lnTo>
                            <a:lnTo>
                              <a:pt x="87" y="10"/>
                            </a:lnTo>
                            <a:lnTo>
                              <a:pt x="66" y="13"/>
                            </a:lnTo>
                            <a:lnTo>
                              <a:pt x="42" y="16"/>
                            </a:lnTo>
                            <a:lnTo>
                              <a:pt x="0" y="20"/>
                            </a:lnTo>
                            <a:lnTo>
                              <a:pt x="49" y="29"/>
                            </a:lnTo>
                            <a:lnTo>
                              <a:pt x="87" y="33"/>
                            </a:lnTo>
                            <a:lnTo>
                              <a:pt x="119" y="29"/>
                            </a:lnTo>
                            <a:lnTo>
                              <a:pt x="129" y="29"/>
                            </a:lnTo>
                            <a:lnTo>
                              <a:pt x="171"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grpSp>
          </p:grpSp>
        </p:grpSp>
      </p:grpSp>
      <p:sp>
        <p:nvSpPr>
          <p:cNvPr id="3080" name="Freeform 308"/>
          <p:cNvSpPr>
            <a:spLocks/>
          </p:cNvSpPr>
          <p:nvPr/>
        </p:nvSpPr>
        <p:spPr bwMode="auto">
          <a:xfrm>
            <a:off x="658813" y="609600"/>
            <a:ext cx="8245475" cy="808038"/>
          </a:xfrm>
          <a:custGeom>
            <a:avLst/>
            <a:gdLst>
              <a:gd name="T0" fmla="*/ 0 w 5195"/>
              <a:gd name="T1" fmla="*/ 646 h 652"/>
              <a:gd name="T2" fmla="*/ 1458 w 5195"/>
              <a:gd name="T3" fmla="*/ 644 h 652"/>
              <a:gd name="T4" fmla="*/ 2370 w 5195"/>
              <a:gd name="T5" fmla="*/ 596 h 652"/>
              <a:gd name="T6" fmla="*/ 3275 w 5195"/>
              <a:gd name="T7" fmla="*/ 337 h 652"/>
              <a:gd name="T8" fmla="*/ 4046 w 5195"/>
              <a:gd name="T9" fmla="*/ 80 h 652"/>
              <a:gd name="T10" fmla="*/ 4406 w 5195"/>
              <a:gd name="T11" fmla="*/ 11 h 652"/>
              <a:gd name="T12" fmla="*/ 5195 w 5195"/>
              <a:gd name="T13" fmla="*/ 11 h 652"/>
              <a:gd name="T14" fmla="*/ 0 60000 65536"/>
              <a:gd name="T15" fmla="*/ 0 60000 65536"/>
              <a:gd name="T16" fmla="*/ 0 60000 65536"/>
              <a:gd name="T17" fmla="*/ 0 60000 65536"/>
              <a:gd name="T18" fmla="*/ 0 60000 65536"/>
              <a:gd name="T19" fmla="*/ 0 60000 65536"/>
              <a:gd name="T20" fmla="*/ 0 60000 65536"/>
              <a:gd name="T21" fmla="*/ 0 w 5195"/>
              <a:gd name="T22" fmla="*/ 0 h 652"/>
              <a:gd name="T23" fmla="*/ 5195 w 5195"/>
              <a:gd name="T24" fmla="*/ 652 h 6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195" h="652">
                <a:moveTo>
                  <a:pt x="0" y="646"/>
                </a:moveTo>
                <a:cubicBezTo>
                  <a:pt x="246" y="646"/>
                  <a:pt x="1063" y="652"/>
                  <a:pt x="1458" y="644"/>
                </a:cubicBezTo>
                <a:cubicBezTo>
                  <a:pt x="1853" y="636"/>
                  <a:pt x="2067" y="647"/>
                  <a:pt x="2370" y="596"/>
                </a:cubicBezTo>
                <a:cubicBezTo>
                  <a:pt x="2673" y="545"/>
                  <a:pt x="2996" y="423"/>
                  <a:pt x="3275" y="337"/>
                </a:cubicBezTo>
                <a:cubicBezTo>
                  <a:pt x="3554" y="251"/>
                  <a:pt x="3858" y="134"/>
                  <a:pt x="4046" y="80"/>
                </a:cubicBezTo>
                <a:cubicBezTo>
                  <a:pt x="4234" y="26"/>
                  <a:pt x="4215" y="22"/>
                  <a:pt x="4406" y="11"/>
                </a:cubicBezTo>
                <a:cubicBezTo>
                  <a:pt x="4597" y="0"/>
                  <a:pt x="5031" y="11"/>
                  <a:pt x="5195" y="11"/>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3081" name="Text Box 309"/>
          <p:cNvSpPr txBox="1">
            <a:spLocks noChangeArrowheads="1"/>
          </p:cNvSpPr>
          <p:nvPr/>
        </p:nvSpPr>
        <p:spPr bwMode="auto">
          <a:xfrm>
            <a:off x="4724400" y="7620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Flight crew</a:t>
            </a:r>
          </a:p>
        </p:txBody>
      </p:sp>
      <p:sp>
        <p:nvSpPr>
          <p:cNvPr id="3082" name="Text Box 310"/>
          <p:cNvSpPr txBox="1">
            <a:spLocks noChangeArrowheads="1"/>
          </p:cNvSpPr>
          <p:nvPr/>
        </p:nvSpPr>
        <p:spPr bwMode="auto">
          <a:xfrm>
            <a:off x="1573213" y="1219200"/>
            <a:ext cx="11430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Navigation</a:t>
            </a:r>
          </a:p>
        </p:txBody>
      </p:sp>
      <p:grpSp>
        <p:nvGrpSpPr>
          <p:cNvPr id="3083" name="Group 311"/>
          <p:cNvGrpSpPr>
            <a:grpSpLocks/>
          </p:cNvGrpSpPr>
          <p:nvPr/>
        </p:nvGrpSpPr>
        <p:grpSpPr bwMode="auto">
          <a:xfrm rot="20526951" flipH="1">
            <a:off x="5138738" y="1081088"/>
            <a:ext cx="1371600" cy="419100"/>
            <a:chOff x="816" y="1728"/>
            <a:chExt cx="4010" cy="1202"/>
          </a:xfrm>
        </p:grpSpPr>
        <p:grpSp>
          <p:nvGrpSpPr>
            <p:cNvPr id="3344" name="Group 312"/>
            <p:cNvGrpSpPr>
              <a:grpSpLocks/>
            </p:cNvGrpSpPr>
            <p:nvPr/>
          </p:nvGrpSpPr>
          <p:grpSpPr bwMode="auto">
            <a:xfrm>
              <a:off x="816" y="1728"/>
              <a:ext cx="3905" cy="1045"/>
              <a:chOff x="816" y="1728"/>
              <a:chExt cx="3905" cy="1045"/>
            </a:xfrm>
          </p:grpSpPr>
          <p:sp>
            <p:nvSpPr>
              <p:cNvPr id="3391" name="Freeform 313"/>
              <p:cNvSpPr>
                <a:spLocks/>
              </p:cNvSpPr>
              <p:nvPr/>
            </p:nvSpPr>
            <p:spPr bwMode="auto">
              <a:xfrm>
                <a:off x="816" y="1728"/>
                <a:ext cx="3905" cy="1045"/>
              </a:xfrm>
              <a:custGeom>
                <a:avLst/>
                <a:gdLst>
                  <a:gd name="T0" fmla="*/ 3712 w 3905"/>
                  <a:gd name="T1" fmla="*/ 0 h 1045"/>
                  <a:gd name="T2" fmla="*/ 3183 w 3905"/>
                  <a:gd name="T3" fmla="*/ 612 h 1045"/>
                  <a:gd name="T4" fmla="*/ 3138 w 3905"/>
                  <a:gd name="T5" fmla="*/ 638 h 1045"/>
                  <a:gd name="T6" fmla="*/ 1502 w 3905"/>
                  <a:gd name="T7" fmla="*/ 638 h 1045"/>
                  <a:gd name="T8" fmla="*/ 375 w 3905"/>
                  <a:gd name="T9" fmla="*/ 615 h 1045"/>
                  <a:gd name="T10" fmla="*/ 322 w 3905"/>
                  <a:gd name="T11" fmla="*/ 622 h 1045"/>
                  <a:gd name="T12" fmla="*/ 270 w 3905"/>
                  <a:gd name="T13" fmla="*/ 638 h 1045"/>
                  <a:gd name="T14" fmla="*/ 228 w 3905"/>
                  <a:gd name="T15" fmla="*/ 658 h 1045"/>
                  <a:gd name="T16" fmla="*/ 182 w 3905"/>
                  <a:gd name="T17" fmla="*/ 684 h 1045"/>
                  <a:gd name="T18" fmla="*/ 147 w 3905"/>
                  <a:gd name="T19" fmla="*/ 713 h 1045"/>
                  <a:gd name="T20" fmla="*/ 112 w 3905"/>
                  <a:gd name="T21" fmla="*/ 762 h 1045"/>
                  <a:gd name="T22" fmla="*/ 77 w 3905"/>
                  <a:gd name="T23" fmla="*/ 785 h 1045"/>
                  <a:gd name="T24" fmla="*/ 46 w 3905"/>
                  <a:gd name="T25" fmla="*/ 805 h 1045"/>
                  <a:gd name="T26" fmla="*/ 21 w 3905"/>
                  <a:gd name="T27" fmla="*/ 828 h 1045"/>
                  <a:gd name="T28" fmla="*/ 7 w 3905"/>
                  <a:gd name="T29" fmla="*/ 851 h 1045"/>
                  <a:gd name="T30" fmla="*/ 0 w 3905"/>
                  <a:gd name="T31" fmla="*/ 867 h 1045"/>
                  <a:gd name="T32" fmla="*/ 4 w 3905"/>
                  <a:gd name="T33" fmla="*/ 890 h 1045"/>
                  <a:gd name="T34" fmla="*/ 14 w 3905"/>
                  <a:gd name="T35" fmla="*/ 916 h 1045"/>
                  <a:gd name="T36" fmla="*/ 46 w 3905"/>
                  <a:gd name="T37" fmla="*/ 939 h 1045"/>
                  <a:gd name="T38" fmla="*/ 102 w 3905"/>
                  <a:gd name="T39" fmla="*/ 962 h 1045"/>
                  <a:gd name="T40" fmla="*/ 165 w 3905"/>
                  <a:gd name="T41" fmla="*/ 975 h 1045"/>
                  <a:gd name="T42" fmla="*/ 245 w 3905"/>
                  <a:gd name="T43" fmla="*/ 985 h 1045"/>
                  <a:gd name="T44" fmla="*/ 343 w 3905"/>
                  <a:gd name="T45" fmla="*/ 995 h 1045"/>
                  <a:gd name="T46" fmla="*/ 693 w 3905"/>
                  <a:gd name="T47" fmla="*/ 1001 h 1045"/>
                  <a:gd name="T48" fmla="*/ 2416 w 3905"/>
                  <a:gd name="T49" fmla="*/ 1044 h 1045"/>
                  <a:gd name="T50" fmla="*/ 2861 w 3905"/>
                  <a:gd name="T51" fmla="*/ 1044 h 1045"/>
                  <a:gd name="T52" fmla="*/ 3106 w 3905"/>
                  <a:gd name="T53" fmla="*/ 1018 h 1045"/>
                  <a:gd name="T54" fmla="*/ 3246 w 3905"/>
                  <a:gd name="T55" fmla="*/ 998 h 1045"/>
                  <a:gd name="T56" fmla="*/ 3344 w 3905"/>
                  <a:gd name="T57" fmla="*/ 978 h 1045"/>
                  <a:gd name="T58" fmla="*/ 3698 w 3905"/>
                  <a:gd name="T59" fmla="*/ 877 h 1045"/>
                  <a:gd name="T60" fmla="*/ 3873 w 3905"/>
                  <a:gd name="T61" fmla="*/ 811 h 1045"/>
                  <a:gd name="T62" fmla="*/ 3792 w 3905"/>
                  <a:gd name="T63" fmla="*/ 759 h 1045"/>
                  <a:gd name="T64" fmla="*/ 3747 w 3905"/>
                  <a:gd name="T65" fmla="*/ 494 h 1045"/>
                  <a:gd name="T66" fmla="*/ 3904 w 3905"/>
                  <a:gd name="T67" fmla="*/ 0 h 104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905"/>
                  <a:gd name="T103" fmla="*/ 0 h 1045"/>
                  <a:gd name="T104" fmla="*/ 3905 w 3905"/>
                  <a:gd name="T105" fmla="*/ 1045 h 104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905" h="1045">
                    <a:moveTo>
                      <a:pt x="3904" y="0"/>
                    </a:moveTo>
                    <a:lnTo>
                      <a:pt x="3712" y="0"/>
                    </a:lnTo>
                    <a:lnTo>
                      <a:pt x="3194" y="599"/>
                    </a:lnTo>
                    <a:lnTo>
                      <a:pt x="3183" y="612"/>
                    </a:lnTo>
                    <a:lnTo>
                      <a:pt x="3162" y="628"/>
                    </a:lnTo>
                    <a:lnTo>
                      <a:pt x="3138" y="638"/>
                    </a:lnTo>
                    <a:lnTo>
                      <a:pt x="2143" y="645"/>
                    </a:lnTo>
                    <a:lnTo>
                      <a:pt x="1502" y="638"/>
                    </a:lnTo>
                    <a:lnTo>
                      <a:pt x="403" y="612"/>
                    </a:lnTo>
                    <a:lnTo>
                      <a:pt x="375" y="615"/>
                    </a:lnTo>
                    <a:lnTo>
                      <a:pt x="350" y="615"/>
                    </a:lnTo>
                    <a:lnTo>
                      <a:pt x="322" y="622"/>
                    </a:lnTo>
                    <a:lnTo>
                      <a:pt x="298" y="628"/>
                    </a:lnTo>
                    <a:lnTo>
                      <a:pt x="270" y="638"/>
                    </a:lnTo>
                    <a:lnTo>
                      <a:pt x="245" y="648"/>
                    </a:lnTo>
                    <a:lnTo>
                      <a:pt x="228" y="658"/>
                    </a:lnTo>
                    <a:lnTo>
                      <a:pt x="203" y="671"/>
                    </a:lnTo>
                    <a:lnTo>
                      <a:pt x="182" y="684"/>
                    </a:lnTo>
                    <a:lnTo>
                      <a:pt x="165" y="697"/>
                    </a:lnTo>
                    <a:lnTo>
                      <a:pt x="147" y="713"/>
                    </a:lnTo>
                    <a:lnTo>
                      <a:pt x="126" y="736"/>
                    </a:lnTo>
                    <a:lnTo>
                      <a:pt x="112" y="762"/>
                    </a:lnTo>
                    <a:lnTo>
                      <a:pt x="98" y="775"/>
                    </a:lnTo>
                    <a:lnTo>
                      <a:pt x="77" y="785"/>
                    </a:lnTo>
                    <a:lnTo>
                      <a:pt x="56" y="798"/>
                    </a:lnTo>
                    <a:lnTo>
                      <a:pt x="46" y="805"/>
                    </a:lnTo>
                    <a:lnTo>
                      <a:pt x="32" y="818"/>
                    </a:lnTo>
                    <a:lnTo>
                      <a:pt x="21" y="828"/>
                    </a:lnTo>
                    <a:lnTo>
                      <a:pt x="14" y="838"/>
                    </a:lnTo>
                    <a:lnTo>
                      <a:pt x="7" y="851"/>
                    </a:lnTo>
                    <a:lnTo>
                      <a:pt x="4" y="861"/>
                    </a:lnTo>
                    <a:lnTo>
                      <a:pt x="0" y="867"/>
                    </a:lnTo>
                    <a:lnTo>
                      <a:pt x="0" y="877"/>
                    </a:lnTo>
                    <a:lnTo>
                      <a:pt x="4" y="890"/>
                    </a:lnTo>
                    <a:lnTo>
                      <a:pt x="7" y="903"/>
                    </a:lnTo>
                    <a:lnTo>
                      <a:pt x="14" y="916"/>
                    </a:lnTo>
                    <a:lnTo>
                      <a:pt x="28" y="926"/>
                    </a:lnTo>
                    <a:lnTo>
                      <a:pt x="46" y="939"/>
                    </a:lnTo>
                    <a:lnTo>
                      <a:pt x="74" y="952"/>
                    </a:lnTo>
                    <a:lnTo>
                      <a:pt x="102" y="962"/>
                    </a:lnTo>
                    <a:lnTo>
                      <a:pt x="130" y="968"/>
                    </a:lnTo>
                    <a:lnTo>
                      <a:pt x="165" y="975"/>
                    </a:lnTo>
                    <a:lnTo>
                      <a:pt x="203" y="982"/>
                    </a:lnTo>
                    <a:lnTo>
                      <a:pt x="245" y="985"/>
                    </a:lnTo>
                    <a:lnTo>
                      <a:pt x="298" y="991"/>
                    </a:lnTo>
                    <a:lnTo>
                      <a:pt x="343" y="995"/>
                    </a:lnTo>
                    <a:lnTo>
                      <a:pt x="434" y="998"/>
                    </a:lnTo>
                    <a:lnTo>
                      <a:pt x="693" y="1001"/>
                    </a:lnTo>
                    <a:lnTo>
                      <a:pt x="1257" y="1008"/>
                    </a:lnTo>
                    <a:lnTo>
                      <a:pt x="2416" y="1044"/>
                    </a:lnTo>
                    <a:lnTo>
                      <a:pt x="2472" y="1044"/>
                    </a:lnTo>
                    <a:lnTo>
                      <a:pt x="2861" y="1044"/>
                    </a:lnTo>
                    <a:lnTo>
                      <a:pt x="2949" y="1034"/>
                    </a:lnTo>
                    <a:lnTo>
                      <a:pt x="3106" y="1018"/>
                    </a:lnTo>
                    <a:lnTo>
                      <a:pt x="3187" y="1008"/>
                    </a:lnTo>
                    <a:lnTo>
                      <a:pt x="3246" y="998"/>
                    </a:lnTo>
                    <a:lnTo>
                      <a:pt x="3299" y="988"/>
                    </a:lnTo>
                    <a:lnTo>
                      <a:pt x="3344" y="978"/>
                    </a:lnTo>
                    <a:lnTo>
                      <a:pt x="3407" y="962"/>
                    </a:lnTo>
                    <a:lnTo>
                      <a:pt x="3698" y="877"/>
                    </a:lnTo>
                    <a:lnTo>
                      <a:pt x="3764" y="851"/>
                    </a:lnTo>
                    <a:lnTo>
                      <a:pt x="3873" y="811"/>
                    </a:lnTo>
                    <a:lnTo>
                      <a:pt x="3873" y="782"/>
                    </a:lnTo>
                    <a:lnTo>
                      <a:pt x="3792" y="759"/>
                    </a:lnTo>
                    <a:lnTo>
                      <a:pt x="3684" y="697"/>
                    </a:lnTo>
                    <a:lnTo>
                      <a:pt x="3747" y="494"/>
                    </a:lnTo>
                    <a:lnTo>
                      <a:pt x="3806" y="304"/>
                    </a:lnTo>
                    <a:lnTo>
                      <a:pt x="3904" y="0"/>
                    </a:lnTo>
                  </a:path>
                </a:pathLst>
              </a:custGeom>
              <a:solidFill>
                <a:srgbClr val="BFBFB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92" name="Group 314"/>
              <p:cNvGrpSpPr>
                <a:grpSpLocks/>
              </p:cNvGrpSpPr>
              <p:nvPr/>
            </p:nvGrpSpPr>
            <p:grpSpPr bwMode="auto">
              <a:xfrm>
                <a:off x="1163" y="2399"/>
                <a:ext cx="2875" cy="171"/>
                <a:chOff x="1163" y="2399"/>
                <a:chExt cx="2875" cy="171"/>
              </a:xfrm>
            </p:grpSpPr>
            <p:sp>
              <p:nvSpPr>
                <p:cNvPr id="3440" name="Freeform 315"/>
                <p:cNvSpPr>
                  <a:spLocks/>
                </p:cNvSpPr>
                <p:nvPr/>
              </p:nvSpPr>
              <p:spPr bwMode="auto">
                <a:xfrm>
                  <a:off x="1163" y="2399"/>
                  <a:ext cx="71" cy="164"/>
                </a:xfrm>
                <a:custGeom>
                  <a:avLst/>
                  <a:gdLst>
                    <a:gd name="T0" fmla="*/ 70 w 71"/>
                    <a:gd name="T1" fmla="*/ 0 h 164"/>
                    <a:gd name="T2" fmla="*/ 11 w 71"/>
                    <a:gd name="T3" fmla="*/ 0 h 164"/>
                    <a:gd name="T4" fmla="*/ 7 w 71"/>
                    <a:gd name="T5" fmla="*/ 7 h 164"/>
                    <a:gd name="T6" fmla="*/ 4 w 71"/>
                    <a:gd name="T7" fmla="*/ 20 h 164"/>
                    <a:gd name="T8" fmla="*/ 4 w 71"/>
                    <a:gd name="T9" fmla="*/ 29 h 164"/>
                    <a:gd name="T10" fmla="*/ 0 w 71"/>
                    <a:gd name="T11" fmla="*/ 42 h 164"/>
                    <a:gd name="T12" fmla="*/ 4 w 71"/>
                    <a:gd name="T13" fmla="*/ 124 h 164"/>
                    <a:gd name="T14" fmla="*/ 4 w 71"/>
                    <a:gd name="T15" fmla="*/ 143 h 164"/>
                    <a:gd name="T16" fmla="*/ 11 w 71"/>
                    <a:gd name="T17" fmla="*/ 163 h 164"/>
                    <a:gd name="T18" fmla="*/ 70 w 71"/>
                    <a:gd name="T19" fmla="*/ 163 h 164"/>
                    <a:gd name="T20" fmla="*/ 67 w 71"/>
                    <a:gd name="T21" fmla="*/ 143 h 164"/>
                    <a:gd name="T22" fmla="*/ 63 w 71"/>
                    <a:gd name="T23" fmla="*/ 124 h 164"/>
                    <a:gd name="T24" fmla="*/ 63 w 71"/>
                    <a:gd name="T25" fmla="*/ 46 h 164"/>
                    <a:gd name="T26" fmla="*/ 63 w 71"/>
                    <a:gd name="T27" fmla="*/ 29 h 164"/>
                    <a:gd name="T28" fmla="*/ 67 w 71"/>
                    <a:gd name="T29" fmla="*/ 16 h 164"/>
                    <a:gd name="T30" fmla="*/ 67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1" y="0"/>
                      </a:lnTo>
                      <a:lnTo>
                        <a:pt x="7" y="7"/>
                      </a:lnTo>
                      <a:lnTo>
                        <a:pt x="4" y="20"/>
                      </a:lnTo>
                      <a:lnTo>
                        <a:pt x="4" y="29"/>
                      </a:lnTo>
                      <a:lnTo>
                        <a:pt x="0" y="42"/>
                      </a:lnTo>
                      <a:lnTo>
                        <a:pt x="4" y="124"/>
                      </a:lnTo>
                      <a:lnTo>
                        <a:pt x="4" y="143"/>
                      </a:lnTo>
                      <a:lnTo>
                        <a:pt x="11" y="163"/>
                      </a:lnTo>
                      <a:lnTo>
                        <a:pt x="70" y="163"/>
                      </a:lnTo>
                      <a:lnTo>
                        <a:pt x="67" y="143"/>
                      </a:lnTo>
                      <a:lnTo>
                        <a:pt x="63" y="124"/>
                      </a:lnTo>
                      <a:lnTo>
                        <a:pt x="63" y="46"/>
                      </a:lnTo>
                      <a:lnTo>
                        <a:pt x="63" y="29"/>
                      </a:lnTo>
                      <a:lnTo>
                        <a:pt x="67" y="16"/>
                      </a:lnTo>
                      <a:lnTo>
                        <a:pt x="67"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441" name="Freeform 316"/>
                <p:cNvSpPr>
                  <a:spLocks/>
                </p:cNvSpPr>
                <p:nvPr/>
              </p:nvSpPr>
              <p:spPr bwMode="auto">
                <a:xfrm>
                  <a:off x="1944" y="2406"/>
                  <a:ext cx="71" cy="164"/>
                </a:xfrm>
                <a:custGeom>
                  <a:avLst/>
                  <a:gdLst>
                    <a:gd name="T0" fmla="*/ 70 w 71"/>
                    <a:gd name="T1" fmla="*/ 0 h 164"/>
                    <a:gd name="T2" fmla="*/ 10 w 71"/>
                    <a:gd name="T3" fmla="*/ 0 h 164"/>
                    <a:gd name="T4" fmla="*/ 7 w 71"/>
                    <a:gd name="T5" fmla="*/ 7 h 164"/>
                    <a:gd name="T6" fmla="*/ 3 w 71"/>
                    <a:gd name="T7" fmla="*/ 20 h 164"/>
                    <a:gd name="T8" fmla="*/ 0 w 71"/>
                    <a:gd name="T9" fmla="*/ 29 h 164"/>
                    <a:gd name="T10" fmla="*/ 0 w 71"/>
                    <a:gd name="T11" fmla="*/ 42 h 164"/>
                    <a:gd name="T12" fmla="*/ 3 w 71"/>
                    <a:gd name="T13" fmla="*/ 124 h 164"/>
                    <a:gd name="T14" fmla="*/ 3 w 71"/>
                    <a:gd name="T15" fmla="*/ 143 h 164"/>
                    <a:gd name="T16" fmla="*/ 10 w 71"/>
                    <a:gd name="T17" fmla="*/ 163 h 164"/>
                    <a:gd name="T18" fmla="*/ 70 w 71"/>
                    <a:gd name="T19" fmla="*/ 163 h 164"/>
                    <a:gd name="T20" fmla="*/ 66 w 71"/>
                    <a:gd name="T21" fmla="*/ 143 h 164"/>
                    <a:gd name="T22" fmla="*/ 63 w 71"/>
                    <a:gd name="T23" fmla="*/ 127 h 164"/>
                    <a:gd name="T24" fmla="*/ 63 w 71"/>
                    <a:gd name="T25" fmla="*/ 46 h 164"/>
                    <a:gd name="T26" fmla="*/ 63 w 71"/>
                    <a:gd name="T27" fmla="*/ 29 h 164"/>
                    <a:gd name="T28" fmla="*/ 63 w 71"/>
                    <a:gd name="T29" fmla="*/ 16 h 164"/>
                    <a:gd name="T30" fmla="*/ 66 w 71"/>
                    <a:gd name="T31" fmla="*/ 7 h 164"/>
                    <a:gd name="T32" fmla="*/ 70 w 71"/>
                    <a:gd name="T33" fmla="*/ 0 h 1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164"/>
                    <a:gd name="T53" fmla="*/ 71 w 71"/>
                    <a:gd name="T54" fmla="*/ 164 h 1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164">
                      <a:moveTo>
                        <a:pt x="70" y="0"/>
                      </a:moveTo>
                      <a:lnTo>
                        <a:pt x="10" y="0"/>
                      </a:lnTo>
                      <a:lnTo>
                        <a:pt x="7" y="7"/>
                      </a:lnTo>
                      <a:lnTo>
                        <a:pt x="3" y="20"/>
                      </a:lnTo>
                      <a:lnTo>
                        <a:pt x="0" y="29"/>
                      </a:lnTo>
                      <a:lnTo>
                        <a:pt x="0" y="42"/>
                      </a:lnTo>
                      <a:lnTo>
                        <a:pt x="3" y="124"/>
                      </a:lnTo>
                      <a:lnTo>
                        <a:pt x="3" y="143"/>
                      </a:lnTo>
                      <a:lnTo>
                        <a:pt x="10" y="163"/>
                      </a:lnTo>
                      <a:lnTo>
                        <a:pt x="70" y="163"/>
                      </a:lnTo>
                      <a:lnTo>
                        <a:pt x="66" y="143"/>
                      </a:lnTo>
                      <a:lnTo>
                        <a:pt x="63" y="127"/>
                      </a:lnTo>
                      <a:lnTo>
                        <a:pt x="63" y="46"/>
                      </a:lnTo>
                      <a:lnTo>
                        <a:pt x="63" y="29"/>
                      </a:lnTo>
                      <a:lnTo>
                        <a:pt x="63"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442" name="Freeform 317"/>
                <p:cNvSpPr>
                  <a:spLocks/>
                </p:cNvSpPr>
                <p:nvPr/>
              </p:nvSpPr>
              <p:spPr bwMode="auto">
                <a:xfrm>
                  <a:off x="3271" y="2415"/>
                  <a:ext cx="71" cy="145"/>
                </a:xfrm>
                <a:custGeom>
                  <a:avLst/>
                  <a:gdLst>
                    <a:gd name="T0" fmla="*/ 70 w 71"/>
                    <a:gd name="T1" fmla="*/ 0 h 145"/>
                    <a:gd name="T2" fmla="*/ 10 w 71"/>
                    <a:gd name="T3" fmla="*/ 0 h 145"/>
                    <a:gd name="T4" fmla="*/ 7 w 71"/>
                    <a:gd name="T5" fmla="*/ 7 h 145"/>
                    <a:gd name="T6" fmla="*/ 3 w 71"/>
                    <a:gd name="T7" fmla="*/ 20 h 145"/>
                    <a:gd name="T8" fmla="*/ 0 w 71"/>
                    <a:gd name="T9" fmla="*/ 26 h 145"/>
                    <a:gd name="T10" fmla="*/ 0 w 71"/>
                    <a:gd name="T11" fmla="*/ 42 h 145"/>
                    <a:gd name="T12" fmla="*/ 3 w 71"/>
                    <a:gd name="T13" fmla="*/ 124 h 145"/>
                    <a:gd name="T14" fmla="*/ 3 w 71"/>
                    <a:gd name="T15" fmla="*/ 144 h 145"/>
                    <a:gd name="T16" fmla="*/ 66 w 71"/>
                    <a:gd name="T17" fmla="*/ 144 h 145"/>
                    <a:gd name="T18" fmla="*/ 63 w 71"/>
                    <a:gd name="T19" fmla="*/ 127 h 145"/>
                    <a:gd name="T20" fmla="*/ 63 w 71"/>
                    <a:gd name="T21" fmla="*/ 46 h 145"/>
                    <a:gd name="T22" fmla="*/ 63 w 71"/>
                    <a:gd name="T23" fmla="*/ 26 h 145"/>
                    <a:gd name="T24" fmla="*/ 66 w 71"/>
                    <a:gd name="T25" fmla="*/ 16 h 145"/>
                    <a:gd name="T26" fmla="*/ 66 w 71"/>
                    <a:gd name="T27" fmla="*/ 7 h 145"/>
                    <a:gd name="T28" fmla="*/ 7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70" y="0"/>
                      </a:moveTo>
                      <a:lnTo>
                        <a:pt x="10" y="0"/>
                      </a:lnTo>
                      <a:lnTo>
                        <a:pt x="7" y="7"/>
                      </a:lnTo>
                      <a:lnTo>
                        <a:pt x="3" y="20"/>
                      </a:lnTo>
                      <a:lnTo>
                        <a:pt x="0" y="26"/>
                      </a:lnTo>
                      <a:lnTo>
                        <a:pt x="0" y="42"/>
                      </a:lnTo>
                      <a:lnTo>
                        <a:pt x="3" y="124"/>
                      </a:lnTo>
                      <a:lnTo>
                        <a:pt x="3" y="144"/>
                      </a:lnTo>
                      <a:lnTo>
                        <a:pt x="66" y="144"/>
                      </a:lnTo>
                      <a:lnTo>
                        <a:pt x="63" y="127"/>
                      </a:lnTo>
                      <a:lnTo>
                        <a:pt x="63" y="46"/>
                      </a:lnTo>
                      <a:lnTo>
                        <a:pt x="63" y="26"/>
                      </a:lnTo>
                      <a:lnTo>
                        <a:pt x="66" y="16"/>
                      </a:lnTo>
                      <a:lnTo>
                        <a:pt x="66" y="7"/>
                      </a:lnTo>
                      <a:lnTo>
                        <a:pt x="70" y="0"/>
                      </a:lnTo>
                    </a:path>
                  </a:pathLst>
                </a:custGeom>
                <a:solidFill>
                  <a:srgbClr val="BFBFBF"/>
                </a:solidFill>
                <a:ln w="12700" cap="rnd">
                  <a:solidFill>
                    <a:srgbClr val="000000"/>
                  </a:solidFill>
                  <a:round/>
                  <a:headEnd type="none" w="sm" len="sm"/>
                  <a:tailEnd type="none" w="sm" len="sm"/>
                </a:ln>
              </p:spPr>
              <p:txBody>
                <a:bodyPr/>
                <a:lstStyle/>
                <a:p>
                  <a:endParaRPr lang="en-NZ"/>
                </a:p>
              </p:txBody>
            </p:sp>
            <p:sp>
              <p:nvSpPr>
                <p:cNvPr id="3443" name="Freeform 318"/>
                <p:cNvSpPr>
                  <a:spLocks/>
                </p:cNvSpPr>
                <p:nvPr/>
              </p:nvSpPr>
              <p:spPr bwMode="auto">
                <a:xfrm>
                  <a:off x="3967" y="2425"/>
                  <a:ext cx="71" cy="145"/>
                </a:xfrm>
                <a:custGeom>
                  <a:avLst/>
                  <a:gdLst>
                    <a:gd name="T0" fmla="*/ 0 w 71"/>
                    <a:gd name="T1" fmla="*/ 0 h 145"/>
                    <a:gd name="T2" fmla="*/ 63 w 71"/>
                    <a:gd name="T3" fmla="*/ 0 h 145"/>
                    <a:gd name="T4" fmla="*/ 63 w 71"/>
                    <a:gd name="T5" fmla="*/ 7 h 145"/>
                    <a:gd name="T6" fmla="*/ 67 w 71"/>
                    <a:gd name="T7" fmla="*/ 16 h 145"/>
                    <a:gd name="T8" fmla="*/ 67 w 71"/>
                    <a:gd name="T9" fmla="*/ 26 h 145"/>
                    <a:gd name="T10" fmla="*/ 70 w 71"/>
                    <a:gd name="T11" fmla="*/ 42 h 145"/>
                    <a:gd name="T12" fmla="*/ 67 w 71"/>
                    <a:gd name="T13" fmla="*/ 124 h 145"/>
                    <a:gd name="T14" fmla="*/ 67 w 71"/>
                    <a:gd name="T15" fmla="*/ 144 h 145"/>
                    <a:gd name="T16" fmla="*/ 4 w 71"/>
                    <a:gd name="T17" fmla="*/ 144 h 145"/>
                    <a:gd name="T18" fmla="*/ 7 w 71"/>
                    <a:gd name="T19" fmla="*/ 124 h 145"/>
                    <a:gd name="T20" fmla="*/ 7 w 71"/>
                    <a:gd name="T21" fmla="*/ 42 h 145"/>
                    <a:gd name="T22" fmla="*/ 7 w 71"/>
                    <a:gd name="T23" fmla="*/ 26 h 145"/>
                    <a:gd name="T24" fmla="*/ 4 w 71"/>
                    <a:gd name="T25" fmla="*/ 13 h 145"/>
                    <a:gd name="T26" fmla="*/ 4 w 71"/>
                    <a:gd name="T27" fmla="*/ 7 h 145"/>
                    <a:gd name="T28" fmla="*/ 0 w 71"/>
                    <a:gd name="T29" fmla="*/ 0 h 14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
                    <a:gd name="T46" fmla="*/ 0 h 145"/>
                    <a:gd name="T47" fmla="*/ 71 w 71"/>
                    <a:gd name="T48" fmla="*/ 145 h 14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 h="145">
                      <a:moveTo>
                        <a:pt x="0" y="0"/>
                      </a:moveTo>
                      <a:lnTo>
                        <a:pt x="63" y="0"/>
                      </a:lnTo>
                      <a:lnTo>
                        <a:pt x="63" y="7"/>
                      </a:lnTo>
                      <a:lnTo>
                        <a:pt x="67" y="16"/>
                      </a:lnTo>
                      <a:lnTo>
                        <a:pt x="67" y="26"/>
                      </a:lnTo>
                      <a:lnTo>
                        <a:pt x="70" y="42"/>
                      </a:lnTo>
                      <a:lnTo>
                        <a:pt x="67" y="124"/>
                      </a:lnTo>
                      <a:lnTo>
                        <a:pt x="67" y="144"/>
                      </a:lnTo>
                      <a:lnTo>
                        <a:pt x="4" y="144"/>
                      </a:lnTo>
                      <a:lnTo>
                        <a:pt x="7" y="124"/>
                      </a:lnTo>
                      <a:lnTo>
                        <a:pt x="7" y="42"/>
                      </a:lnTo>
                      <a:lnTo>
                        <a:pt x="7" y="26"/>
                      </a:lnTo>
                      <a:lnTo>
                        <a:pt x="4" y="13"/>
                      </a:lnTo>
                      <a:lnTo>
                        <a:pt x="4" y="7"/>
                      </a:lnTo>
                      <a:lnTo>
                        <a:pt x="0" y="0"/>
                      </a:lnTo>
                    </a:path>
                  </a:pathLst>
                </a:custGeom>
                <a:solidFill>
                  <a:srgbClr val="BFBFBF"/>
                </a:solidFill>
                <a:ln w="12700" cap="rnd">
                  <a:solidFill>
                    <a:srgbClr val="000000"/>
                  </a:solidFill>
                  <a:round/>
                  <a:headEnd type="none" w="sm" len="sm"/>
                  <a:tailEnd type="none" w="sm" len="sm"/>
                </a:ln>
              </p:spPr>
              <p:txBody>
                <a:bodyPr/>
                <a:lstStyle/>
                <a:p>
                  <a:endParaRPr lang="en-NZ"/>
                </a:p>
              </p:txBody>
            </p:sp>
          </p:grpSp>
          <p:grpSp>
            <p:nvGrpSpPr>
              <p:cNvPr id="3393" name="Group 319"/>
              <p:cNvGrpSpPr>
                <a:grpSpLocks/>
              </p:cNvGrpSpPr>
              <p:nvPr/>
            </p:nvGrpSpPr>
            <p:grpSpPr bwMode="auto">
              <a:xfrm>
                <a:off x="1306" y="2441"/>
                <a:ext cx="2606" cy="85"/>
                <a:chOff x="1306" y="2441"/>
                <a:chExt cx="2606" cy="85"/>
              </a:xfrm>
            </p:grpSpPr>
            <p:grpSp>
              <p:nvGrpSpPr>
                <p:cNvPr id="3394" name="Group 320"/>
                <p:cNvGrpSpPr>
                  <a:grpSpLocks/>
                </p:cNvGrpSpPr>
                <p:nvPr/>
              </p:nvGrpSpPr>
              <p:grpSpPr bwMode="auto">
                <a:xfrm>
                  <a:off x="3387" y="2484"/>
                  <a:ext cx="273" cy="39"/>
                  <a:chOff x="3387" y="2484"/>
                  <a:chExt cx="273" cy="39"/>
                </a:xfrm>
              </p:grpSpPr>
              <p:sp>
                <p:nvSpPr>
                  <p:cNvPr id="3433" name="Oval 321"/>
                  <p:cNvSpPr>
                    <a:spLocks noChangeArrowheads="1"/>
                  </p:cNvSpPr>
                  <p:nvPr/>
                </p:nvSpPr>
                <p:spPr bwMode="auto">
                  <a:xfrm>
                    <a:off x="3387" y="248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4" name="Oval 322"/>
                  <p:cNvSpPr>
                    <a:spLocks noChangeArrowheads="1"/>
                  </p:cNvSpPr>
                  <p:nvPr/>
                </p:nvSpPr>
                <p:spPr bwMode="auto">
                  <a:xfrm>
                    <a:off x="3426" y="248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5" name="Oval 323"/>
                  <p:cNvSpPr>
                    <a:spLocks noChangeArrowheads="1"/>
                  </p:cNvSpPr>
                  <p:nvPr/>
                </p:nvSpPr>
                <p:spPr bwMode="auto">
                  <a:xfrm>
                    <a:off x="3468" y="2484"/>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6" name="Oval 324"/>
                  <p:cNvSpPr>
                    <a:spLocks noChangeArrowheads="1"/>
                  </p:cNvSpPr>
                  <p:nvPr/>
                </p:nvSpPr>
                <p:spPr bwMode="auto">
                  <a:xfrm>
                    <a:off x="3513"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7" name="Oval 325"/>
                  <p:cNvSpPr>
                    <a:spLocks noChangeArrowheads="1"/>
                  </p:cNvSpPr>
                  <p:nvPr/>
                </p:nvSpPr>
                <p:spPr bwMode="auto">
                  <a:xfrm>
                    <a:off x="3555" y="2484"/>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8" name="Oval 326"/>
                  <p:cNvSpPr>
                    <a:spLocks noChangeArrowheads="1"/>
                  </p:cNvSpPr>
                  <p:nvPr/>
                </p:nvSpPr>
                <p:spPr bwMode="auto">
                  <a:xfrm>
                    <a:off x="3597" y="248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9" name="Oval 327"/>
                  <p:cNvSpPr>
                    <a:spLocks noChangeArrowheads="1"/>
                  </p:cNvSpPr>
                  <p:nvPr/>
                </p:nvSpPr>
                <p:spPr bwMode="auto">
                  <a:xfrm>
                    <a:off x="3643" y="248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395" name="Group 328"/>
                <p:cNvGrpSpPr>
                  <a:grpSpLocks/>
                </p:cNvGrpSpPr>
                <p:nvPr/>
              </p:nvGrpSpPr>
              <p:grpSpPr bwMode="auto">
                <a:xfrm>
                  <a:off x="1306" y="2441"/>
                  <a:ext cx="1040" cy="59"/>
                  <a:chOff x="1306" y="2441"/>
                  <a:chExt cx="1040" cy="59"/>
                </a:xfrm>
              </p:grpSpPr>
              <p:grpSp>
                <p:nvGrpSpPr>
                  <p:cNvPr id="3410" name="Group 329"/>
                  <p:cNvGrpSpPr>
                    <a:grpSpLocks/>
                  </p:cNvGrpSpPr>
                  <p:nvPr/>
                </p:nvGrpSpPr>
                <p:grpSpPr bwMode="auto">
                  <a:xfrm>
                    <a:off x="1306" y="2441"/>
                    <a:ext cx="284" cy="43"/>
                    <a:chOff x="1306" y="2441"/>
                    <a:chExt cx="284" cy="43"/>
                  </a:xfrm>
                </p:grpSpPr>
                <p:sp>
                  <p:nvSpPr>
                    <p:cNvPr id="3426" name="Oval 330"/>
                    <p:cNvSpPr>
                      <a:spLocks noChangeArrowheads="1"/>
                    </p:cNvSpPr>
                    <p:nvPr/>
                  </p:nvSpPr>
                  <p:spPr bwMode="auto">
                    <a:xfrm>
                      <a:off x="1306" y="2441"/>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7" name="Oval 331"/>
                    <p:cNvSpPr>
                      <a:spLocks noChangeArrowheads="1"/>
                    </p:cNvSpPr>
                    <p:nvPr/>
                  </p:nvSpPr>
                  <p:spPr bwMode="auto">
                    <a:xfrm>
                      <a:off x="1348" y="2441"/>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8" name="Oval 332"/>
                    <p:cNvSpPr>
                      <a:spLocks noChangeArrowheads="1"/>
                    </p:cNvSpPr>
                    <p:nvPr/>
                  </p:nvSpPr>
                  <p:spPr bwMode="auto">
                    <a:xfrm>
                      <a:off x="1394" y="2444"/>
                      <a:ext cx="14" cy="37"/>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9" name="Oval 333"/>
                    <p:cNvSpPr>
                      <a:spLocks noChangeArrowheads="1"/>
                    </p:cNvSpPr>
                    <p:nvPr/>
                  </p:nvSpPr>
                  <p:spPr bwMode="auto">
                    <a:xfrm>
                      <a:off x="1439" y="2444"/>
                      <a:ext cx="14"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0" name="Oval 334"/>
                    <p:cNvSpPr>
                      <a:spLocks noChangeArrowheads="1"/>
                    </p:cNvSpPr>
                    <p:nvPr/>
                  </p:nvSpPr>
                  <p:spPr bwMode="auto">
                    <a:xfrm>
                      <a:off x="1485" y="2444"/>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1" name="Oval 335"/>
                    <p:cNvSpPr>
                      <a:spLocks noChangeArrowheads="1"/>
                    </p:cNvSpPr>
                    <p:nvPr/>
                  </p:nvSpPr>
                  <p:spPr bwMode="auto">
                    <a:xfrm>
                      <a:off x="1530" y="2444"/>
                      <a:ext cx="18"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32" name="Oval 336"/>
                    <p:cNvSpPr>
                      <a:spLocks noChangeArrowheads="1"/>
                    </p:cNvSpPr>
                    <p:nvPr/>
                  </p:nvSpPr>
                  <p:spPr bwMode="auto">
                    <a:xfrm>
                      <a:off x="1572"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411" name="Group 337"/>
                  <p:cNvGrpSpPr>
                    <a:grpSpLocks/>
                  </p:cNvGrpSpPr>
                  <p:nvPr/>
                </p:nvGrpSpPr>
                <p:grpSpPr bwMode="auto">
                  <a:xfrm>
                    <a:off x="1618" y="2448"/>
                    <a:ext cx="283" cy="42"/>
                    <a:chOff x="1618" y="2448"/>
                    <a:chExt cx="283" cy="42"/>
                  </a:xfrm>
                </p:grpSpPr>
                <p:sp>
                  <p:nvSpPr>
                    <p:cNvPr id="3419" name="Oval 338"/>
                    <p:cNvSpPr>
                      <a:spLocks noChangeArrowheads="1"/>
                    </p:cNvSpPr>
                    <p:nvPr/>
                  </p:nvSpPr>
                  <p:spPr bwMode="auto">
                    <a:xfrm>
                      <a:off x="1618" y="2448"/>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0" name="Oval 339"/>
                    <p:cNvSpPr>
                      <a:spLocks noChangeArrowheads="1"/>
                    </p:cNvSpPr>
                    <p:nvPr/>
                  </p:nvSpPr>
                  <p:spPr bwMode="auto">
                    <a:xfrm>
                      <a:off x="1663" y="2448"/>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1" name="Oval 340"/>
                    <p:cNvSpPr>
                      <a:spLocks noChangeArrowheads="1"/>
                    </p:cNvSpPr>
                    <p:nvPr/>
                  </p:nvSpPr>
                  <p:spPr bwMode="auto">
                    <a:xfrm>
                      <a:off x="1705" y="2448"/>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2" name="Oval 341"/>
                    <p:cNvSpPr>
                      <a:spLocks noChangeArrowheads="1"/>
                    </p:cNvSpPr>
                    <p:nvPr/>
                  </p:nvSpPr>
                  <p:spPr bwMode="auto">
                    <a:xfrm>
                      <a:off x="1754" y="245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3" name="Oval 342"/>
                    <p:cNvSpPr>
                      <a:spLocks noChangeArrowheads="1"/>
                    </p:cNvSpPr>
                    <p:nvPr/>
                  </p:nvSpPr>
                  <p:spPr bwMode="auto">
                    <a:xfrm>
                      <a:off x="1796" y="245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4" name="Oval 343"/>
                    <p:cNvSpPr>
                      <a:spLocks noChangeArrowheads="1"/>
                    </p:cNvSpPr>
                    <p:nvPr/>
                  </p:nvSpPr>
                  <p:spPr bwMode="auto">
                    <a:xfrm>
                      <a:off x="1842" y="2451"/>
                      <a:ext cx="17"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25" name="Oval 344"/>
                    <p:cNvSpPr>
                      <a:spLocks noChangeArrowheads="1"/>
                    </p:cNvSpPr>
                    <p:nvPr/>
                  </p:nvSpPr>
                  <p:spPr bwMode="auto">
                    <a:xfrm>
                      <a:off x="1887" y="2454"/>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412" name="Group 345"/>
                  <p:cNvGrpSpPr>
                    <a:grpSpLocks/>
                  </p:cNvGrpSpPr>
                  <p:nvPr/>
                </p:nvGrpSpPr>
                <p:grpSpPr bwMode="auto">
                  <a:xfrm>
                    <a:off x="2062" y="2457"/>
                    <a:ext cx="284" cy="43"/>
                    <a:chOff x="2062" y="2457"/>
                    <a:chExt cx="284" cy="43"/>
                  </a:xfrm>
                </p:grpSpPr>
                <p:sp>
                  <p:nvSpPr>
                    <p:cNvPr id="3413" name="Oval 346"/>
                    <p:cNvSpPr>
                      <a:spLocks noChangeArrowheads="1"/>
                    </p:cNvSpPr>
                    <p:nvPr/>
                  </p:nvSpPr>
                  <p:spPr bwMode="auto">
                    <a:xfrm>
                      <a:off x="2062" y="2457"/>
                      <a:ext cx="14"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14" name="Oval 347"/>
                    <p:cNvSpPr>
                      <a:spLocks noChangeArrowheads="1"/>
                    </p:cNvSpPr>
                    <p:nvPr/>
                  </p:nvSpPr>
                  <p:spPr bwMode="auto">
                    <a:xfrm>
                      <a:off x="2104"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15" name="Oval 348"/>
                    <p:cNvSpPr>
                      <a:spLocks noChangeArrowheads="1"/>
                    </p:cNvSpPr>
                    <p:nvPr/>
                  </p:nvSpPr>
                  <p:spPr bwMode="auto">
                    <a:xfrm>
                      <a:off x="2146" y="245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16" name="Oval 349"/>
                    <p:cNvSpPr>
                      <a:spLocks noChangeArrowheads="1"/>
                    </p:cNvSpPr>
                    <p:nvPr/>
                  </p:nvSpPr>
                  <p:spPr bwMode="auto">
                    <a:xfrm>
                      <a:off x="2192" y="2457"/>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17" name="Oval 350"/>
                    <p:cNvSpPr>
                      <a:spLocks noChangeArrowheads="1"/>
                    </p:cNvSpPr>
                    <p:nvPr/>
                  </p:nvSpPr>
                  <p:spPr bwMode="auto">
                    <a:xfrm>
                      <a:off x="2234" y="2460"/>
                      <a:ext cx="17" cy="4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18" name="Oval 351"/>
                    <p:cNvSpPr>
                      <a:spLocks noChangeArrowheads="1"/>
                    </p:cNvSpPr>
                    <p:nvPr/>
                  </p:nvSpPr>
                  <p:spPr bwMode="auto">
                    <a:xfrm>
                      <a:off x="2328"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nvGrpSpPr>
                <p:cNvPr id="3396" name="Group 352"/>
                <p:cNvGrpSpPr>
                  <a:grpSpLocks/>
                </p:cNvGrpSpPr>
                <p:nvPr/>
              </p:nvGrpSpPr>
              <p:grpSpPr bwMode="auto">
                <a:xfrm>
                  <a:off x="2406" y="2461"/>
                  <a:ext cx="228" cy="39"/>
                  <a:chOff x="2406" y="2461"/>
                  <a:chExt cx="228" cy="39"/>
                </a:xfrm>
              </p:grpSpPr>
              <p:sp>
                <p:nvSpPr>
                  <p:cNvPr id="3404" name="Oval 353"/>
                  <p:cNvSpPr>
                    <a:spLocks noChangeArrowheads="1"/>
                  </p:cNvSpPr>
                  <p:nvPr/>
                </p:nvSpPr>
                <p:spPr bwMode="auto">
                  <a:xfrm>
                    <a:off x="2406" y="2464"/>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5" name="Oval 354"/>
                  <p:cNvSpPr>
                    <a:spLocks noChangeArrowheads="1"/>
                  </p:cNvSpPr>
                  <p:nvPr/>
                </p:nvSpPr>
                <p:spPr bwMode="auto">
                  <a:xfrm>
                    <a:off x="2452" y="2464"/>
                    <a:ext cx="17"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6" name="Oval 355"/>
                  <p:cNvSpPr>
                    <a:spLocks noChangeArrowheads="1"/>
                  </p:cNvSpPr>
                  <p:nvPr/>
                </p:nvSpPr>
                <p:spPr bwMode="auto">
                  <a:xfrm>
                    <a:off x="2494" y="2461"/>
                    <a:ext cx="14"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7" name="Oval 356"/>
                  <p:cNvSpPr>
                    <a:spLocks noChangeArrowheads="1"/>
                  </p:cNvSpPr>
                  <p:nvPr/>
                </p:nvSpPr>
                <p:spPr bwMode="auto">
                  <a:xfrm>
                    <a:off x="2532"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8" name="Oval 357"/>
                  <p:cNvSpPr>
                    <a:spLocks noChangeArrowheads="1"/>
                  </p:cNvSpPr>
                  <p:nvPr/>
                </p:nvSpPr>
                <p:spPr bwMode="auto">
                  <a:xfrm>
                    <a:off x="2574"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9" name="Oval 358"/>
                  <p:cNvSpPr>
                    <a:spLocks noChangeArrowheads="1"/>
                  </p:cNvSpPr>
                  <p:nvPr/>
                </p:nvSpPr>
                <p:spPr bwMode="auto">
                  <a:xfrm>
                    <a:off x="2616" y="2461"/>
                    <a:ext cx="18" cy="3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nvGrpSpPr>
                <p:cNvPr id="3397" name="Group 359"/>
                <p:cNvGrpSpPr>
                  <a:grpSpLocks/>
                </p:cNvGrpSpPr>
                <p:nvPr/>
              </p:nvGrpSpPr>
              <p:grpSpPr bwMode="auto">
                <a:xfrm>
                  <a:off x="3684" y="2487"/>
                  <a:ext cx="228" cy="39"/>
                  <a:chOff x="3684" y="2487"/>
                  <a:chExt cx="228" cy="39"/>
                </a:xfrm>
              </p:grpSpPr>
              <p:sp>
                <p:nvSpPr>
                  <p:cNvPr id="3398" name="Oval 360"/>
                  <p:cNvSpPr>
                    <a:spLocks noChangeArrowheads="1"/>
                  </p:cNvSpPr>
                  <p:nvPr/>
                </p:nvSpPr>
                <p:spPr bwMode="auto">
                  <a:xfrm>
                    <a:off x="3684"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399" name="Oval 361"/>
                  <p:cNvSpPr>
                    <a:spLocks noChangeArrowheads="1"/>
                  </p:cNvSpPr>
                  <p:nvPr/>
                </p:nvSpPr>
                <p:spPr bwMode="auto">
                  <a:xfrm>
                    <a:off x="3726" y="2487"/>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0" name="Oval 362"/>
                  <p:cNvSpPr>
                    <a:spLocks noChangeArrowheads="1"/>
                  </p:cNvSpPr>
                  <p:nvPr/>
                </p:nvSpPr>
                <p:spPr bwMode="auto">
                  <a:xfrm>
                    <a:off x="3768"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1" name="Oval 363"/>
                  <p:cNvSpPr>
                    <a:spLocks noChangeArrowheads="1"/>
                  </p:cNvSpPr>
                  <p:nvPr/>
                </p:nvSpPr>
                <p:spPr bwMode="auto">
                  <a:xfrm>
                    <a:off x="3810"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2" name="Oval 364"/>
                  <p:cNvSpPr>
                    <a:spLocks noChangeArrowheads="1"/>
                  </p:cNvSpPr>
                  <p:nvPr/>
                </p:nvSpPr>
                <p:spPr bwMode="auto">
                  <a:xfrm>
                    <a:off x="3852"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sp>
                <p:nvSpPr>
                  <p:cNvPr id="3403" name="Oval 365"/>
                  <p:cNvSpPr>
                    <a:spLocks noChangeArrowheads="1"/>
                  </p:cNvSpPr>
                  <p:nvPr/>
                </p:nvSpPr>
                <p:spPr bwMode="auto">
                  <a:xfrm>
                    <a:off x="3894" y="2490"/>
                    <a:ext cx="18" cy="36"/>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NZ"/>
                  </a:p>
                </p:txBody>
              </p:sp>
            </p:grpSp>
          </p:grpSp>
        </p:grpSp>
        <p:sp>
          <p:nvSpPr>
            <p:cNvPr id="3345" name="Freeform 366"/>
            <p:cNvSpPr>
              <a:spLocks/>
            </p:cNvSpPr>
            <p:nvPr/>
          </p:nvSpPr>
          <p:spPr bwMode="auto">
            <a:xfrm>
              <a:off x="816" y="2098"/>
              <a:ext cx="3789" cy="587"/>
            </a:xfrm>
            <a:custGeom>
              <a:avLst/>
              <a:gdLst>
                <a:gd name="T0" fmla="*/ 3788 w 3789"/>
                <a:gd name="T1" fmla="*/ 0 h 587"/>
                <a:gd name="T2" fmla="*/ 3473 w 3789"/>
                <a:gd name="T3" fmla="*/ 350 h 587"/>
                <a:gd name="T4" fmla="*/ 3442 w 3789"/>
                <a:gd name="T5" fmla="*/ 383 h 587"/>
                <a:gd name="T6" fmla="*/ 3431 w 3789"/>
                <a:gd name="T7" fmla="*/ 393 h 587"/>
                <a:gd name="T8" fmla="*/ 3424 w 3789"/>
                <a:gd name="T9" fmla="*/ 399 h 587"/>
                <a:gd name="T10" fmla="*/ 3410 w 3789"/>
                <a:gd name="T11" fmla="*/ 409 h 587"/>
                <a:gd name="T12" fmla="*/ 3400 w 3789"/>
                <a:gd name="T13" fmla="*/ 416 h 587"/>
                <a:gd name="T14" fmla="*/ 3386 w 3789"/>
                <a:gd name="T15" fmla="*/ 422 h 587"/>
                <a:gd name="T16" fmla="*/ 3368 w 3789"/>
                <a:gd name="T17" fmla="*/ 429 h 587"/>
                <a:gd name="T18" fmla="*/ 3351 w 3789"/>
                <a:gd name="T19" fmla="*/ 435 h 587"/>
                <a:gd name="T20" fmla="*/ 3333 w 3789"/>
                <a:gd name="T21" fmla="*/ 442 h 587"/>
                <a:gd name="T22" fmla="*/ 3309 w 3789"/>
                <a:gd name="T23" fmla="*/ 442 h 587"/>
                <a:gd name="T24" fmla="*/ 3277 w 3789"/>
                <a:gd name="T25" fmla="*/ 448 h 587"/>
                <a:gd name="T26" fmla="*/ 343 w 3789"/>
                <a:gd name="T27" fmla="*/ 429 h 587"/>
                <a:gd name="T28" fmla="*/ 277 w 3789"/>
                <a:gd name="T29" fmla="*/ 422 h 587"/>
                <a:gd name="T30" fmla="*/ 196 w 3789"/>
                <a:gd name="T31" fmla="*/ 416 h 587"/>
                <a:gd name="T32" fmla="*/ 95 w 3789"/>
                <a:gd name="T33" fmla="*/ 409 h 587"/>
                <a:gd name="T34" fmla="*/ 77 w 3789"/>
                <a:gd name="T35" fmla="*/ 419 h 587"/>
                <a:gd name="T36" fmla="*/ 63 w 3789"/>
                <a:gd name="T37" fmla="*/ 425 h 587"/>
                <a:gd name="T38" fmla="*/ 49 w 3789"/>
                <a:gd name="T39" fmla="*/ 438 h 587"/>
                <a:gd name="T40" fmla="*/ 35 w 3789"/>
                <a:gd name="T41" fmla="*/ 448 h 587"/>
                <a:gd name="T42" fmla="*/ 21 w 3789"/>
                <a:gd name="T43" fmla="*/ 458 h 587"/>
                <a:gd name="T44" fmla="*/ 14 w 3789"/>
                <a:gd name="T45" fmla="*/ 471 h 587"/>
                <a:gd name="T46" fmla="*/ 4 w 3789"/>
                <a:gd name="T47" fmla="*/ 488 h 587"/>
                <a:gd name="T48" fmla="*/ 4 w 3789"/>
                <a:gd name="T49" fmla="*/ 497 h 587"/>
                <a:gd name="T50" fmla="*/ 0 w 3789"/>
                <a:gd name="T51" fmla="*/ 507 h 587"/>
                <a:gd name="T52" fmla="*/ 4 w 3789"/>
                <a:gd name="T53" fmla="*/ 527 h 587"/>
                <a:gd name="T54" fmla="*/ 7 w 3789"/>
                <a:gd name="T55" fmla="*/ 537 h 587"/>
                <a:gd name="T56" fmla="*/ 18 w 3789"/>
                <a:gd name="T57" fmla="*/ 546 h 587"/>
                <a:gd name="T58" fmla="*/ 35 w 3789"/>
                <a:gd name="T59" fmla="*/ 563 h 587"/>
                <a:gd name="T60" fmla="*/ 46 w 3789"/>
                <a:gd name="T61" fmla="*/ 573 h 587"/>
                <a:gd name="T62" fmla="*/ 63 w 3789"/>
                <a:gd name="T63" fmla="*/ 576 h 587"/>
                <a:gd name="T64" fmla="*/ 84 w 3789"/>
                <a:gd name="T65" fmla="*/ 586 h 587"/>
                <a:gd name="T66" fmla="*/ 91 w 3789"/>
                <a:gd name="T67" fmla="*/ 566 h 587"/>
                <a:gd name="T68" fmla="*/ 95 w 3789"/>
                <a:gd name="T69" fmla="*/ 553 h 587"/>
                <a:gd name="T70" fmla="*/ 105 w 3789"/>
                <a:gd name="T71" fmla="*/ 537 h 587"/>
                <a:gd name="T72" fmla="*/ 116 w 3789"/>
                <a:gd name="T73" fmla="*/ 527 h 587"/>
                <a:gd name="T74" fmla="*/ 126 w 3789"/>
                <a:gd name="T75" fmla="*/ 517 h 587"/>
                <a:gd name="T76" fmla="*/ 140 w 3789"/>
                <a:gd name="T77" fmla="*/ 501 h 587"/>
                <a:gd name="T78" fmla="*/ 154 w 3789"/>
                <a:gd name="T79" fmla="*/ 491 h 587"/>
                <a:gd name="T80" fmla="*/ 168 w 3789"/>
                <a:gd name="T81" fmla="*/ 481 h 587"/>
                <a:gd name="T82" fmla="*/ 186 w 3789"/>
                <a:gd name="T83" fmla="*/ 471 h 587"/>
                <a:gd name="T84" fmla="*/ 203 w 3789"/>
                <a:gd name="T85" fmla="*/ 465 h 587"/>
                <a:gd name="T86" fmla="*/ 224 w 3789"/>
                <a:gd name="T87" fmla="*/ 455 h 587"/>
                <a:gd name="T88" fmla="*/ 252 w 3789"/>
                <a:gd name="T89" fmla="*/ 452 h 587"/>
                <a:gd name="T90" fmla="*/ 305 w 3789"/>
                <a:gd name="T91" fmla="*/ 455 h 587"/>
                <a:gd name="T92" fmla="*/ 340 w 3789"/>
                <a:gd name="T93" fmla="*/ 461 h 587"/>
                <a:gd name="T94" fmla="*/ 375 w 3789"/>
                <a:gd name="T95" fmla="*/ 461 h 587"/>
                <a:gd name="T96" fmla="*/ 3281 w 3789"/>
                <a:gd name="T97" fmla="*/ 488 h 587"/>
                <a:gd name="T98" fmla="*/ 3309 w 3789"/>
                <a:gd name="T99" fmla="*/ 488 h 587"/>
                <a:gd name="T100" fmla="*/ 3340 w 3789"/>
                <a:gd name="T101" fmla="*/ 484 h 587"/>
                <a:gd name="T102" fmla="*/ 3368 w 3789"/>
                <a:gd name="T103" fmla="*/ 481 h 587"/>
                <a:gd name="T104" fmla="*/ 3386 w 3789"/>
                <a:gd name="T105" fmla="*/ 481 h 587"/>
                <a:gd name="T106" fmla="*/ 3403 w 3789"/>
                <a:gd name="T107" fmla="*/ 478 h 587"/>
                <a:gd name="T108" fmla="*/ 3428 w 3789"/>
                <a:gd name="T109" fmla="*/ 474 h 587"/>
                <a:gd name="T110" fmla="*/ 3445 w 3789"/>
                <a:gd name="T111" fmla="*/ 468 h 587"/>
                <a:gd name="T112" fmla="*/ 3463 w 3789"/>
                <a:gd name="T113" fmla="*/ 461 h 587"/>
                <a:gd name="T114" fmla="*/ 3743 w 3789"/>
                <a:gd name="T115" fmla="*/ 147 h 587"/>
                <a:gd name="T116" fmla="*/ 3788 w 3789"/>
                <a:gd name="T117" fmla="*/ 0 h 58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789"/>
                <a:gd name="T178" fmla="*/ 0 h 587"/>
                <a:gd name="T179" fmla="*/ 3789 w 3789"/>
                <a:gd name="T180" fmla="*/ 587 h 58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789" h="587">
                  <a:moveTo>
                    <a:pt x="3788" y="0"/>
                  </a:moveTo>
                  <a:lnTo>
                    <a:pt x="3473" y="350"/>
                  </a:lnTo>
                  <a:lnTo>
                    <a:pt x="3442" y="383"/>
                  </a:lnTo>
                  <a:lnTo>
                    <a:pt x="3431" y="393"/>
                  </a:lnTo>
                  <a:lnTo>
                    <a:pt x="3424" y="399"/>
                  </a:lnTo>
                  <a:lnTo>
                    <a:pt x="3410" y="409"/>
                  </a:lnTo>
                  <a:lnTo>
                    <a:pt x="3400" y="416"/>
                  </a:lnTo>
                  <a:lnTo>
                    <a:pt x="3386" y="422"/>
                  </a:lnTo>
                  <a:lnTo>
                    <a:pt x="3368" y="429"/>
                  </a:lnTo>
                  <a:lnTo>
                    <a:pt x="3351" y="435"/>
                  </a:lnTo>
                  <a:lnTo>
                    <a:pt x="3333" y="442"/>
                  </a:lnTo>
                  <a:lnTo>
                    <a:pt x="3309" y="442"/>
                  </a:lnTo>
                  <a:lnTo>
                    <a:pt x="3277" y="448"/>
                  </a:lnTo>
                  <a:lnTo>
                    <a:pt x="343" y="429"/>
                  </a:lnTo>
                  <a:lnTo>
                    <a:pt x="277" y="422"/>
                  </a:lnTo>
                  <a:lnTo>
                    <a:pt x="196" y="416"/>
                  </a:lnTo>
                  <a:lnTo>
                    <a:pt x="95" y="409"/>
                  </a:lnTo>
                  <a:lnTo>
                    <a:pt x="77" y="419"/>
                  </a:lnTo>
                  <a:lnTo>
                    <a:pt x="63" y="425"/>
                  </a:lnTo>
                  <a:lnTo>
                    <a:pt x="49" y="438"/>
                  </a:lnTo>
                  <a:lnTo>
                    <a:pt x="35" y="448"/>
                  </a:lnTo>
                  <a:lnTo>
                    <a:pt x="21" y="458"/>
                  </a:lnTo>
                  <a:lnTo>
                    <a:pt x="14" y="471"/>
                  </a:lnTo>
                  <a:lnTo>
                    <a:pt x="4" y="488"/>
                  </a:lnTo>
                  <a:lnTo>
                    <a:pt x="4" y="497"/>
                  </a:lnTo>
                  <a:lnTo>
                    <a:pt x="0" y="507"/>
                  </a:lnTo>
                  <a:lnTo>
                    <a:pt x="4" y="527"/>
                  </a:lnTo>
                  <a:lnTo>
                    <a:pt x="7" y="537"/>
                  </a:lnTo>
                  <a:lnTo>
                    <a:pt x="18" y="546"/>
                  </a:lnTo>
                  <a:lnTo>
                    <a:pt x="35" y="563"/>
                  </a:lnTo>
                  <a:lnTo>
                    <a:pt x="46" y="573"/>
                  </a:lnTo>
                  <a:lnTo>
                    <a:pt x="63" y="576"/>
                  </a:lnTo>
                  <a:lnTo>
                    <a:pt x="84" y="586"/>
                  </a:lnTo>
                  <a:lnTo>
                    <a:pt x="91" y="566"/>
                  </a:lnTo>
                  <a:lnTo>
                    <a:pt x="95" y="553"/>
                  </a:lnTo>
                  <a:lnTo>
                    <a:pt x="105" y="537"/>
                  </a:lnTo>
                  <a:lnTo>
                    <a:pt x="116" y="527"/>
                  </a:lnTo>
                  <a:lnTo>
                    <a:pt x="126" y="517"/>
                  </a:lnTo>
                  <a:lnTo>
                    <a:pt x="140" y="501"/>
                  </a:lnTo>
                  <a:lnTo>
                    <a:pt x="154" y="491"/>
                  </a:lnTo>
                  <a:lnTo>
                    <a:pt x="168" y="481"/>
                  </a:lnTo>
                  <a:lnTo>
                    <a:pt x="186" y="471"/>
                  </a:lnTo>
                  <a:lnTo>
                    <a:pt x="203" y="465"/>
                  </a:lnTo>
                  <a:lnTo>
                    <a:pt x="224" y="455"/>
                  </a:lnTo>
                  <a:lnTo>
                    <a:pt x="252" y="452"/>
                  </a:lnTo>
                  <a:lnTo>
                    <a:pt x="305" y="455"/>
                  </a:lnTo>
                  <a:lnTo>
                    <a:pt x="340" y="461"/>
                  </a:lnTo>
                  <a:lnTo>
                    <a:pt x="375" y="461"/>
                  </a:lnTo>
                  <a:lnTo>
                    <a:pt x="3281" y="488"/>
                  </a:lnTo>
                  <a:lnTo>
                    <a:pt x="3309" y="488"/>
                  </a:lnTo>
                  <a:lnTo>
                    <a:pt x="3340" y="484"/>
                  </a:lnTo>
                  <a:lnTo>
                    <a:pt x="3368" y="481"/>
                  </a:lnTo>
                  <a:lnTo>
                    <a:pt x="3386" y="481"/>
                  </a:lnTo>
                  <a:lnTo>
                    <a:pt x="3403" y="478"/>
                  </a:lnTo>
                  <a:lnTo>
                    <a:pt x="3428" y="474"/>
                  </a:lnTo>
                  <a:lnTo>
                    <a:pt x="3445" y="468"/>
                  </a:lnTo>
                  <a:lnTo>
                    <a:pt x="3463" y="461"/>
                  </a:lnTo>
                  <a:lnTo>
                    <a:pt x="3743" y="147"/>
                  </a:lnTo>
                  <a:lnTo>
                    <a:pt x="378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46" name="Group 367"/>
            <p:cNvGrpSpPr>
              <a:grpSpLocks/>
            </p:cNvGrpSpPr>
            <p:nvPr/>
          </p:nvGrpSpPr>
          <p:grpSpPr bwMode="auto">
            <a:xfrm>
              <a:off x="928" y="2448"/>
              <a:ext cx="92" cy="40"/>
              <a:chOff x="928" y="2448"/>
              <a:chExt cx="92" cy="40"/>
            </a:xfrm>
          </p:grpSpPr>
          <p:sp>
            <p:nvSpPr>
              <p:cNvPr id="3388" name="Freeform 368"/>
              <p:cNvSpPr>
                <a:spLocks/>
              </p:cNvSpPr>
              <p:nvPr/>
            </p:nvSpPr>
            <p:spPr bwMode="auto">
              <a:xfrm>
                <a:off x="995" y="2448"/>
                <a:ext cx="25" cy="37"/>
              </a:xfrm>
              <a:custGeom>
                <a:avLst/>
                <a:gdLst>
                  <a:gd name="T0" fmla="*/ 24 w 25"/>
                  <a:gd name="T1" fmla="*/ 0 h 37"/>
                  <a:gd name="T2" fmla="*/ 14 w 25"/>
                  <a:gd name="T3" fmla="*/ 0 h 37"/>
                  <a:gd name="T4" fmla="*/ 0 w 25"/>
                  <a:gd name="T5" fmla="*/ 36 h 37"/>
                  <a:gd name="T6" fmla="*/ 24 w 25"/>
                  <a:gd name="T7" fmla="*/ 36 h 37"/>
                  <a:gd name="T8" fmla="*/ 24 w 25"/>
                  <a:gd name="T9" fmla="*/ 0 h 37"/>
                  <a:gd name="T10" fmla="*/ 0 60000 65536"/>
                  <a:gd name="T11" fmla="*/ 0 60000 65536"/>
                  <a:gd name="T12" fmla="*/ 0 60000 65536"/>
                  <a:gd name="T13" fmla="*/ 0 60000 65536"/>
                  <a:gd name="T14" fmla="*/ 0 60000 65536"/>
                  <a:gd name="T15" fmla="*/ 0 w 25"/>
                  <a:gd name="T16" fmla="*/ 0 h 37"/>
                  <a:gd name="T17" fmla="*/ 25 w 25"/>
                  <a:gd name="T18" fmla="*/ 37 h 37"/>
                </a:gdLst>
                <a:ahLst/>
                <a:cxnLst>
                  <a:cxn ang="T10">
                    <a:pos x="T0" y="T1"/>
                  </a:cxn>
                  <a:cxn ang="T11">
                    <a:pos x="T2" y="T3"/>
                  </a:cxn>
                  <a:cxn ang="T12">
                    <a:pos x="T4" y="T5"/>
                  </a:cxn>
                  <a:cxn ang="T13">
                    <a:pos x="T6" y="T7"/>
                  </a:cxn>
                  <a:cxn ang="T14">
                    <a:pos x="T8" y="T9"/>
                  </a:cxn>
                </a:cxnLst>
                <a:rect l="T15" t="T16" r="T17" b="T18"/>
                <a:pathLst>
                  <a:path w="25" h="37">
                    <a:moveTo>
                      <a:pt x="24" y="0"/>
                    </a:moveTo>
                    <a:lnTo>
                      <a:pt x="14" y="0"/>
                    </a:lnTo>
                    <a:lnTo>
                      <a:pt x="0" y="36"/>
                    </a:lnTo>
                    <a:lnTo>
                      <a:pt x="24" y="36"/>
                    </a:lnTo>
                    <a:lnTo>
                      <a:pt x="24"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89" name="Freeform 369"/>
              <p:cNvSpPr>
                <a:spLocks/>
              </p:cNvSpPr>
              <p:nvPr/>
            </p:nvSpPr>
            <p:spPr bwMode="auto">
              <a:xfrm>
                <a:off x="963" y="2448"/>
                <a:ext cx="32" cy="37"/>
              </a:xfrm>
              <a:custGeom>
                <a:avLst/>
                <a:gdLst>
                  <a:gd name="T0" fmla="*/ 31 w 32"/>
                  <a:gd name="T1" fmla="*/ 0 h 37"/>
                  <a:gd name="T2" fmla="*/ 14 w 32"/>
                  <a:gd name="T3" fmla="*/ 0 h 37"/>
                  <a:gd name="T4" fmla="*/ 0 w 32"/>
                  <a:gd name="T5" fmla="*/ 36 h 37"/>
                  <a:gd name="T6" fmla="*/ 17 w 32"/>
                  <a:gd name="T7" fmla="*/ 36 h 37"/>
                  <a:gd name="T8" fmla="*/ 31 w 32"/>
                  <a:gd name="T9" fmla="*/ 0 h 37"/>
                  <a:gd name="T10" fmla="*/ 0 60000 65536"/>
                  <a:gd name="T11" fmla="*/ 0 60000 65536"/>
                  <a:gd name="T12" fmla="*/ 0 60000 65536"/>
                  <a:gd name="T13" fmla="*/ 0 60000 65536"/>
                  <a:gd name="T14" fmla="*/ 0 60000 65536"/>
                  <a:gd name="T15" fmla="*/ 0 w 32"/>
                  <a:gd name="T16" fmla="*/ 0 h 37"/>
                  <a:gd name="T17" fmla="*/ 32 w 32"/>
                  <a:gd name="T18" fmla="*/ 37 h 37"/>
                </a:gdLst>
                <a:ahLst/>
                <a:cxnLst>
                  <a:cxn ang="T10">
                    <a:pos x="T0" y="T1"/>
                  </a:cxn>
                  <a:cxn ang="T11">
                    <a:pos x="T2" y="T3"/>
                  </a:cxn>
                  <a:cxn ang="T12">
                    <a:pos x="T4" y="T5"/>
                  </a:cxn>
                  <a:cxn ang="T13">
                    <a:pos x="T6" y="T7"/>
                  </a:cxn>
                  <a:cxn ang="T14">
                    <a:pos x="T8" y="T9"/>
                  </a:cxn>
                </a:cxnLst>
                <a:rect l="T15" t="T16" r="T17" b="T18"/>
                <a:pathLst>
                  <a:path w="32" h="37">
                    <a:moveTo>
                      <a:pt x="31" y="0"/>
                    </a:moveTo>
                    <a:lnTo>
                      <a:pt x="14" y="0"/>
                    </a:lnTo>
                    <a:lnTo>
                      <a:pt x="0" y="36"/>
                    </a:lnTo>
                    <a:lnTo>
                      <a:pt x="17" y="36"/>
                    </a:lnTo>
                    <a:lnTo>
                      <a:pt x="31"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90" name="Freeform 370"/>
              <p:cNvSpPr>
                <a:spLocks/>
              </p:cNvSpPr>
              <p:nvPr/>
            </p:nvSpPr>
            <p:spPr bwMode="auto">
              <a:xfrm>
                <a:off x="928" y="2448"/>
                <a:ext cx="39" cy="40"/>
              </a:xfrm>
              <a:custGeom>
                <a:avLst/>
                <a:gdLst>
                  <a:gd name="T0" fmla="*/ 38 w 39"/>
                  <a:gd name="T1" fmla="*/ 0 h 40"/>
                  <a:gd name="T2" fmla="*/ 28 w 39"/>
                  <a:gd name="T3" fmla="*/ 0 h 40"/>
                  <a:gd name="T4" fmla="*/ 21 w 39"/>
                  <a:gd name="T5" fmla="*/ 6 h 40"/>
                  <a:gd name="T6" fmla="*/ 14 w 39"/>
                  <a:gd name="T7" fmla="*/ 13 h 40"/>
                  <a:gd name="T8" fmla="*/ 10 w 39"/>
                  <a:gd name="T9" fmla="*/ 19 h 40"/>
                  <a:gd name="T10" fmla="*/ 7 w 39"/>
                  <a:gd name="T11" fmla="*/ 26 h 40"/>
                  <a:gd name="T12" fmla="*/ 0 w 39"/>
                  <a:gd name="T13" fmla="*/ 39 h 40"/>
                  <a:gd name="T14" fmla="*/ 3 w 39"/>
                  <a:gd name="T15" fmla="*/ 39 h 40"/>
                  <a:gd name="T16" fmla="*/ 14 w 39"/>
                  <a:gd name="T17" fmla="*/ 36 h 40"/>
                  <a:gd name="T18" fmla="*/ 21 w 39"/>
                  <a:gd name="T19" fmla="*/ 36 h 40"/>
                  <a:gd name="T20" fmla="*/ 38 w 39"/>
                  <a:gd name="T21" fmla="*/ 0 h 4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9"/>
                  <a:gd name="T34" fmla="*/ 0 h 40"/>
                  <a:gd name="T35" fmla="*/ 39 w 39"/>
                  <a:gd name="T36" fmla="*/ 40 h 4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9" h="40">
                    <a:moveTo>
                      <a:pt x="38" y="0"/>
                    </a:moveTo>
                    <a:lnTo>
                      <a:pt x="28" y="0"/>
                    </a:lnTo>
                    <a:lnTo>
                      <a:pt x="21" y="6"/>
                    </a:lnTo>
                    <a:lnTo>
                      <a:pt x="14" y="13"/>
                    </a:lnTo>
                    <a:lnTo>
                      <a:pt x="10" y="19"/>
                    </a:lnTo>
                    <a:lnTo>
                      <a:pt x="7" y="26"/>
                    </a:lnTo>
                    <a:lnTo>
                      <a:pt x="0" y="39"/>
                    </a:lnTo>
                    <a:lnTo>
                      <a:pt x="3" y="39"/>
                    </a:lnTo>
                    <a:lnTo>
                      <a:pt x="14" y="36"/>
                    </a:lnTo>
                    <a:lnTo>
                      <a:pt x="21" y="36"/>
                    </a:lnTo>
                    <a:lnTo>
                      <a:pt x="38" y="0"/>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347" name="Arc 371"/>
            <p:cNvSpPr>
              <a:spLocks/>
            </p:cNvSpPr>
            <p:nvPr/>
          </p:nvSpPr>
          <p:spPr bwMode="auto">
            <a:xfrm>
              <a:off x="4690" y="2526"/>
              <a:ext cx="21" cy="23"/>
            </a:xfrm>
            <a:custGeom>
              <a:avLst/>
              <a:gdLst>
                <a:gd name="T0" fmla="*/ 6 w 38371"/>
                <a:gd name="T1" fmla="*/ 0 h 43200"/>
                <a:gd name="T2" fmla="*/ 0 w 38371"/>
                <a:gd name="T3" fmla="*/ 19 h 43200"/>
                <a:gd name="T4" fmla="*/ 9 w 38371"/>
                <a:gd name="T5" fmla="*/ 12 h 43200"/>
                <a:gd name="T6" fmla="*/ 0 60000 65536"/>
                <a:gd name="T7" fmla="*/ 0 60000 65536"/>
                <a:gd name="T8" fmla="*/ 0 60000 65536"/>
                <a:gd name="T9" fmla="*/ 0 w 38371"/>
                <a:gd name="T10" fmla="*/ 0 h 43200"/>
                <a:gd name="T11" fmla="*/ 38371 w 38371"/>
                <a:gd name="T12" fmla="*/ 43200 h 43200"/>
              </a:gdLst>
              <a:ahLst/>
              <a:cxnLst>
                <a:cxn ang="T6">
                  <a:pos x="T0" y="T1"/>
                </a:cxn>
                <a:cxn ang="T7">
                  <a:pos x="T2" y="T3"/>
                </a:cxn>
                <a:cxn ang="T8">
                  <a:pos x="T4" y="T5"/>
                </a:cxn>
              </a:cxnLst>
              <a:rect l="T9" t="T10" r="T11" b="T12"/>
              <a:pathLst>
                <a:path w="38371" h="43200" fill="none"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path>
                <a:path w="38371" h="43200" stroke="0" extrusionOk="0">
                  <a:moveTo>
                    <a:pt x="11738" y="594"/>
                  </a:moveTo>
                  <a:cubicBezTo>
                    <a:pt x="13386" y="199"/>
                    <a:pt x="15075" y="-1"/>
                    <a:pt x="16771" y="0"/>
                  </a:cubicBezTo>
                  <a:cubicBezTo>
                    <a:pt x="28700" y="0"/>
                    <a:pt x="38371" y="9670"/>
                    <a:pt x="38371" y="21600"/>
                  </a:cubicBezTo>
                  <a:cubicBezTo>
                    <a:pt x="38371" y="33529"/>
                    <a:pt x="28700" y="43200"/>
                    <a:pt x="16771" y="43200"/>
                  </a:cubicBezTo>
                  <a:cubicBezTo>
                    <a:pt x="10262" y="43200"/>
                    <a:pt x="4101" y="40265"/>
                    <a:pt x="-1" y="35212"/>
                  </a:cubicBezTo>
                  <a:lnTo>
                    <a:pt x="16771" y="21600"/>
                  </a:lnTo>
                  <a:close/>
                </a:path>
              </a:pathLst>
            </a:custGeom>
            <a:solidFill>
              <a:srgbClr val="BFBFBF"/>
            </a:solidFill>
            <a:ln>
              <a:noFill/>
            </a:ln>
            <a:extLst>
              <a:ext uri="{91240B29-F687-4F45-9708-019B960494DF}">
                <a14:hiddenLine xmlns:a14="http://schemas.microsoft.com/office/drawing/2010/main" w="9525" cap="rnd">
                  <a:solidFill>
                    <a:srgbClr val="000000"/>
                  </a:solidFill>
                  <a:round/>
                  <a:headEnd/>
                  <a:tailEnd/>
                </a14:hiddenLine>
              </a:ext>
            </a:extLst>
          </p:spPr>
          <p:txBody>
            <a:bodyPr wrap="none" anchor="ctr"/>
            <a:lstStyle/>
            <a:p>
              <a:endParaRPr lang="en-NZ"/>
            </a:p>
          </p:txBody>
        </p:sp>
        <p:sp>
          <p:nvSpPr>
            <p:cNvPr id="3348" name="Freeform 372"/>
            <p:cNvSpPr>
              <a:spLocks/>
            </p:cNvSpPr>
            <p:nvPr/>
          </p:nvSpPr>
          <p:spPr bwMode="auto">
            <a:xfrm>
              <a:off x="2427" y="2530"/>
              <a:ext cx="431" cy="106"/>
            </a:xfrm>
            <a:custGeom>
              <a:avLst/>
              <a:gdLst>
                <a:gd name="T0" fmla="*/ 430 w 431"/>
                <a:gd name="T1" fmla="*/ 26 h 106"/>
                <a:gd name="T2" fmla="*/ 318 w 431"/>
                <a:gd name="T3" fmla="*/ 36 h 106"/>
                <a:gd name="T4" fmla="*/ 255 w 431"/>
                <a:gd name="T5" fmla="*/ 33 h 106"/>
                <a:gd name="T6" fmla="*/ 196 w 431"/>
                <a:gd name="T7" fmla="*/ 20 h 106"/>
                <a:gd name="T8" fmla="*/ 157 w 431"/>
                <a:gd name="T9" fmla="*/ 16 h 106"/>
                <a:gd name="T10" fmla="*/ 119 w 431"/>
                <a:gd name="T11" fmla="*/ 3 h 106"/>
                <a:gd name="T12" fmla="*/ 87 w 431"/>
                <a:gd name="T13" fmla="*/ 0 h 106"/>
                <a:gd name="T14" fmla="*/ 63 w 431"/>
                <a:gd name="T15" fmla="*/ 3 h 106"/>
                <a:gd name="T16" fmla="*/ 45 w 431"/>
                <a:gd name="T17" fmla="*/ 10 h 106"/>
                <a:gd name="T18" fmla="*/ 24 w 431"/>
                <a:gd name="T19" fmla="*/ 20 h 106"/>
                <a:gd name="T20" fmla="*/ 10 w 431"/>
                <a:gd name="T21" fmla="*/ 33 h 106"/>
                <a:gd name="T22" fmla="*/ 0 w 431"/>
                <a:gd name="T23" fmla="*/ 62 h 106"/>
                <a:gd name="T24" fmla="*/ 21 w 431"/>
                <a:gd name="T25" fmla="*/ 95 h 106"/>
                <a:gd name="T26" fmla="*/ 199 w 431"/>
                <a:gd name="T27" fmla="*/ 105 h 106"/>
                <a:gd name="T28" fmla="*/ 252 w 431"/>
                <a:gd name="T29" fmla="*/ 95 h 106"/>
                <a:gd name="T30" fmla="*/ 290 w 431"/>
                <a:gd name="T31" fmla="*/ 88 h 106"/>
                <a:gd name="T32" fmla="*/ 353 w 431"/>
                <a:gd name="T33" fmla="*/ 69 h 106"/>
                <a:gd name="T34" fmla="*/ 430 w 431"/>
                <a:gd name="T35" fmla="*/ 26 h 10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1"/>
                <a:gd name="T55" fmla="*/ 0 h 106"/>
                <a:gd name="T56" fmla="*/ 431 w 431"/>
                <a:gd name="T57" fmla="*/ 106 h 10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1" h="106">
                  <a:moveTo>
                    <a:pt x="430" y="26"/>
                  </a:moveTo>
                  <a:lnTo>
                    <a:pt x="318" y="36"/>
                  </a:lnTo>
                  <a:lnTo>
                    <a:pt x="255" y="33"/>
                  </a:lnTo>
                  <a:lnTo>
                    <a:pt x="196" y="20"/>
                  </a:lnTo>
                  <a:lnTo>
                    <a:pt x="157" y="16"/>
                  </a:lnTo>
                  <a:lnTo>
                    <a:pt x="119" y="3"/>
                  </a:lnTo>
                  <a:lnTo>
                    <a:pt x="87" y="0"/>
                  </a:lnTo>
                  <a:lnTo>
                    <a:pt x="63" y="3"/>
                  </a:lnTo>
                  <a:lnTo>
                    <a:pt x="45" y="10"/>
                  </a:lnTo>
                  <a:lnTo>
                    <a:pt x="24" y="20"/>
                  </a:lnTo>
                  <a:lnTo>
                    <a:pt x="10" y="33"/>
                  </a:lnTo>
                  <a:lnTo>
                    <a:pt x="0" y="62"/>
                  </a:lnTo>
                  <a:lnTo>
                    <a:pt x="21" y="95"/>
                  </a:lnTo>
                  <a:lnTo>
                    <a:pt x="199" y="105"/>
                  </a:lnTo>
                  <a:lnTo>
                    <a:pt x="252" y="95"/>
                  </a:lnTo>
                  <a:lnTo>
                    <a:pt x="290" y="88"/>
                  </a:lnTo>
                  <a:lnTo>
                    <a:pt x="353" y="69"/>
                  </a:lnTo>
                  <a:lnTo>
                    <a:pt x="430" y="26"/>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49" name="Group 373"/>
            <p:cNvGrpSpPr>
              <a:grpSpLocks/>
            </p:cNvGrpSpPr>
            <p:nvPr/>
          </p:nvGrpSpPr>
          <p:grpSpPr bwMode="auto">
            <a:xfrm>
              <a:off x="2070" y="2523"/>
              <a:ext cx="1286" cy="407"/>
              <a:chOff x="2070" y="2523"/>
              <a:chExt cx="1286" cy="407"/>
            </a:xfrm>
          </p:grpSpPr>
          <p:grpSp>
            <p:nvGrpSpPr>
              <p:cNvPr id="3364" name="Group 374"/>
              <p:cNvGrpSpPr>
                <a:grpSpLocks/>
              </p:cNvGrpSpPr>
              <p:nvPr/>
            </p:nvGrpSpPr>
            <p:grpSpPr bwMode="auto">
              <a:xfrm>
                <a:off x="2070" y="2523"/>
                <a:ext cx="1286" cy="260"/>
                <a:chOff x="2070" y="2523"/>
                <a:chExt cx="1286" cy="260"/>
              </a:xfrm>
            </p:grpSpPr>
            <p:sp>
              <p:nvSpPr>
                <p:cNvPr id="3386" name="Freeform 375"/>
                <p:cNvSpPr>
                  <a:spLocks/>
                </p:cNvSpPr>
                <p:nvPr/>
              </p:nvSpPr>
              <p:spPr bwMode="auto">
                <a:xfrm>
                  <a:off x="2070" y="2523"/>
                  <a:ext cx="1282" cy="260"/>
                </a:xfrm>
                <a:custGeom>
                  <a:avLst/>
                  <a:gdLst>
                    <a:gd name="T0" fmla="*/ 959 w 1282"/>
                    <a:gd name="T1" fmla="*/ 39 h 260"/>
                    <a:gd name="T2" fmla="*/ 1012 w 1282"/>
                    <a:gd name="T3" fmla="*/ 52 h 260"/>
                    <a:gd name="T4" fmla="*/ 1054 w 1282"/>
                    <a:gd name="T5" fmla="*/ 75 h 260"/>
                    <a:gd name="T6" fmla="*/ 1103 w 1282"/>
                    <a:gd name="T7" fmla="*/ 88 h 260"/>
                    <a:gd name="T8" fmla="*/ 1159 w 1282"/>
                    <a:gd name="T9" fmla="*/ 102 h 260"/>
                    <a:gd name="T10" fmla="*/ 1208 w 1282"/>
                    <a:gd name="T11" fmla="*/ 121 h 260"/>
                    <a:gd name="T12" fmla="*/ 1246 w 1282"/>
                    <a:gd name="T13" fmla="*/ 141 h 260"/>
                    <a:gd name="T14" fmla="*/ 1264 w 1282"/>
                    <a:gd name="T15" fmla="*/ 151 h 260"/>
                    <a:gd name="T16" fmla="*/ 1274 w 1282"/>
                    <a:gd name="T17" fmla="*/ 167 h 260"/>
                    <a:gd name="T18" fmla="*/ 1281 w 1282"/>
                    <a:gd name="T19" fmla="*/ 180 h 260"/>
                    <a:gd name="T20" fmla="*/ 1281 w 1282"/>
                    <a:gd name="T21" fmla="*/ 193 h 260"/>
                    <a:gd name="T22" fmla="*/ 1267 w 1282"/>
                    <a:gd name="T23" fmla="*/ 210 h 260"/>
                    <a:gd name="T24" fmla="*/ 1250 w 1282"/>
                    <a:gd name="T25" fmla="*/ 219 h 260"/>
                    <a:gd name="T26" fmla="*/ 1225 w 1282"/>
                    <a:gd name="T27" fmla="*/ 226 h 260"/>
                    <a:gd name="T28" fmla="*/ 1201 w 1282"/>
                    <a:gd name="T29" fmla="*/ 233 h 260"/>
                    <a:gd name="T30" fmla="*/ 1155 w 1282"/>
                    <a:gd name="T31" fmla="*/ 239 h 260"/>
                    <a:gd name="T32" fmla="*/ 1103 w 1282"/>
                    <a:gd name="T33" fmla="*/ 246 h 260"/>
                    <a:gd name="T34" fmla="*/ 1064 w 1282"/>
                    <a:gd name="T35" fmla="*/ 249 h 260"/>
                    <a:gd name="T36" fmla="*/ 928 w 1282"/>
                    <a:gd name="T37" fmla="*/ 255 h 260"/>
                    <a:gd name="T38" fmla="*/ 826 w 1282"/>
                    <a:gd name="T39" fmla="*/ 255 h 260"/>
                    <a:gd name="T40" fmla="*/ 683 w 1282"/>
                    <a:gd name="T41" fmla="*/ 259 h 260"/>
                    <a:gd name="T42" fmla="*/ 553 w 1282"/>
                    <a:gd name="T43" fmla="*/ 255 h 260"/>
                    <a:gd name="T44" fmla="*/ 252 w 1282"/>
                    <a:gd name="T45" fmla="*/ 255 h 260"/>
                    <a:gd name="T46" fmla="*/ 168 w 1282"/>
                    <a:gd name="T47" fmla="*/ 246 h 260"/>
                    <a:gd name="T48" fmla="*/ 137 w 1282"/>
                    <a:gd name="T49" fmla="*/ 239 h 260"/>
                    <a:gd name="T50" fmla="*/ 95 w 1282"/>
                    <a:gd name="T51" fmla="*/ 229 h 260"/>
                    <a:gd name="T52" fmla="*/ 60 w 1282"/>
                    <a:gd name="T53" fmla="*/ 213 h 260"/>
                    <a:gd name="T54" fmla="*/ 32 w 1282"/>
                    <a:gd name="T55" fmla="*/ 190 h 260"/>
                    <a:gd name="T56" fmla="*/ 7 w 1282"/>
                    <a:gd name="T57" fmla="*/ 167 h 260"/>
                    <a:gd name="T58" fmla="*/ 0 w 1282"/>
                    <a:gd name="T59" fmla="*/ 138 h 260"/>
                    <a:gd name="T60" fmla="*/ 7 w 1282"/>
                    <a:gd name="T61" fmla="*/ 121 h 260"/>
                    <a:gd name="T62" fmla="*/ 21 w 1282"/>
                    <a:gd name="T63" fmla="*/ 98 h 260"/>
                    <a:gd name="T64" fmla="*/ 53 w 1282"/>
                    <a:gd name="T65" fmla="*/ 75 h 260"/>
                    <a:gd name="T66" fmla="*/ 81 w 1282"/>
                    <a:gd name="T67" fmla="*/ 62 h 260"/>
                    <a:gd name="T68" fmla="*/ 116 w 1282"/>
                    <a:gd name="T69" fmla="*/ 46 h 260"/>
                    <a:gd name="T70" fmla="*/ 158 w 1282"/>
                    <a:gd name="T71" fmla="*/ 36 h 260"/>
                    <a:gd name="T72" fmla="*/ 200 w 1282"/>
                    <a:gd name="T73" fmla="*/ 29 h 260"/>
                    <a:gd name="T74" fmla="*/ 228 w 1282"/>
                    <a:gd name="T75" fmla="*/ 36 h 260"/>
                    <a:gd name="T76" fmla="*/ 242 w 1282"/>
                    <a:gd name="T77" fmla="*/ 20 h 260"/>
                    <a:gd name="T78" fmla="*/ 280 w 1282"/>
                    <a:gd name="T79" fmla="*/ 10 h 260"/>
                    <a:gd name="T80" fmla="*/ 329 w 1282"/>
                    <a:gd name="T81" fmla="*/ 3 h 260"/>
                    <a:gd name="T82" fmla="*/ 392 w 1282"/>
                    <a:gd name="T83" fmla="*/ 0 h 260"/>
                    <a:gd name="T84" fmla="*/ 469 w 1282"/>
                    <a:gd name="T85" fmla="*/ 10 h 260"/>
                    <a:gd name="T86" fmla="*/ 959 w 1282"/>
                    <a:gd name="T87" fmla="*/ 39 h 26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82"/>
                    <a:gd name="T133" fmla="*/ 0 h 260"/>
                    <a:gd name="T134" fmla="*/ 1282 w 1282"/>
                    <a:gd name="T135" fmla="*/ 260 h 26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82" h="260">
                      <a:moveTo>
                        <a:pt x="959" y="39"/>
                      </a:moveTo>
                      <a:lnTo>
                        <a:pt x="1012" y="52"/>
                      </a:lnTo>
                      <a:lnTo>
                        <a:pt x="1054" y="75"/>
                      </a:lnTo>
                      <a:lnTo>
                        <a:pt x="1103" y="88"/>
                      </a:lnTo>
                      <a:lnTo>
                        <a:pt x="1159" y="102"/>
                      </a:lnTo>
                      <a:lnTo>
                        <a:pt x="1208" y="121"/>
                      </a:lnTo>
                      <a:lnTo>
                        <a:pt x="1246" y="141"/>
                      </a:lnTo>
                      <a:lnTo>
                        <a:pt x="1264" y="151"/>
                      </a:lnTo>
                      <a:lnTo>
                        <a:pt x="1274" y="167"/>
                      </a:lnTo>
                      <a:lnTo>
                        <a:pt x="1281" y="180"/>
                      </a:lnTo>
                      <a:lnTo>
                        <a:pt x="1281" y="193"/>
                      </a:lnTo>
                      <a:lnTo>
                        <a:pt x="1267" y="210"/>
                      </a:lnTo>
                      <a:lnTo>
                        <a:pt x="1250" y="219"/>
                      </a:lnTo>
                      <a:lnTo>
                        <a:pt x="1225" y="226"/>
                      </a:lnTo>
                      <a:lnTo>
                        <a:pt x="1201" y="233"/>
                      </a:lnTo>
                      <a:lnTo>
                        <a:pt x="1155" y="239"/>
                      </a:lnTo>
                      <a:lnTo>
                        <a:pt x="1103" y="246"/>
                      </a:lnTo>
                      <a:lnTo>
                        <a:pt x="1064" y="249"/>
                      </a:lnTo>
                      <a:lnTo>
                        <a:pt x="928" y="255"/>
                      </a:lnTo>
                      <a:lnTo>
                        <a:pt x="826" y="255"/>
                      </a:lnTo>
                      <a:lnTo>
                        <a:pt x="683" y="259"/>
                      </a:lnTo>
                      <a:lnTo>
                        <a:pt x="553" y="255"/>
                      </a:lnTo>
                      <a:lnTo>
                        <a:pt x="252" y="255"/>
                      </a:lnTo>
                      <a:lnTo>
                        <a:pt x="168" y="246"/>
                      </a:lnTo>
                      <a:lnTo>
                        <a:pt x="137" y="239"/>
                      </a:lnTo>
                      <a:lnTo>
                        <a:pt x="95" y="229"/>
                      </a:lnTo>
                      <a:lnTo>
                        <a:pt x="60" y="213"/>
                      </a:lnTo>
                      <a:lnTo>
                        <a:pt x="32" y="190"/>
                      </a:lnTo>
                      <a:lnTo>
                        <a:pt x="7" y="167"/>
                      </a:lnTo>
                      <a:lnTo>
                        <a:pt x="0" y="138"/>
                      </a:lnTo>
                      <a:lnTo>
                        <a:pt x="7" y="121"/>
                      </a:lnTo>
                      <a:lnTo>
                        <a:pt x="21" y="98"/>
                      </a:lnTo>
                      <a:lnTo>
                        <a:pt x="53" y="75"/>
                      </a:lnTo>
                      <a:lnTo>
                        <a:pt x="81" y="62"/>
                      </a:lnTo>
                      <a:lnTo>
                        <a:pt x="116" y="46"/>
                      </a:lnTo>
                      <a:lnTo>
                        <a:pt x="158" y="36"/>
                      </a:lnTo>
                      <a:lnTo>
                        <a:pt x="200" y="29"/>
                      </a:lnTo>
                      <a:lnTo>
                        <a:pt x="228" y="36"/>
                      </a:lnTo>
                      <a:lnTo>
                        <a:pt x="242" y="20"/>
                      </a:lnTo>
                      <a:lnTo>
                        <a:pt x="280" y="10"/>
                      </a:lnTo>
                      <a:lnTo>
                        <a:pt x="329" y="3"/>
                      </a:lnTo>
                      <a:lnTo>
                        <a:pt x="392" y="0"/>
                      </a:lnTo>
                      <a:lnTo>
                        <a:pt x="469" y="10"/>
                      </a:lnTo>
                      <a:lnTo>
                        <a:pt x="959" y="39"/>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87" name="Freeform 376"/>
                <p:cNvSpPr>
                  <a:spLocks/>
                </p:cNvSpPr>
                <p:nvPr/>
              </p:nvSpPr>
              <p:spPr bwMode="auto">
                <a:xfrm>
                  <a:off x="2074" y="2552"/>
                  <a:ext cx="1282" cy="231"/>
                </a:xfrm>
                <a:custGeom>
                  <a:avLst/>
                  <a:gdLst>
                    <a:gd name="T0" fmla="*/ 962 w 1282"/>
                    <a:gd name="T1" fmla="*/ 0 h 231"/>
                    <a:gd name="T2" fmla="*/ 952 w 1282"/>
                    <a:gd name="T3" fmla="*/ 20 h 231"/>
                    <a:gd name="T4" fmla="*/ 948 w 1282"/>
                    <a:gd name="T5" fmla="*/ 49 h 231"/>
                    <a:gd name="T6" fmla="*/ 945 w 1282"/>
                    <a:gd name="T7" fmla="*/ 69 h 231"/>
                    <a:gd name="T8" fmla="*/ 952 w 1282"/>
                    <a:gd name="T9" fmla="*/ 95 h 231"/>
                    <a:gd name="T10" fmla="*/ 962 w 1282"/>
                    <a:gd name="T11" fmla="*/ 121 h 231"/>
                    <a:gd name="T12" fmla="*/ 973 w 1282"/>
                    <a:gd name="T13" fmla="*/ 144 h 231"/>
                    <a:gd name="T14" fmla="*/ 987 w 1282"/>
                    <a:gd name="T15" fmla="*/ 158 h 231"/>
                    <a:gd name="T16" fmla="*/ 1029 w 1282"/>
                    <a:gd name="T17" fmla="*/ 161 h 231"/>
                    <a:gd name="T18" fmla="*/ 1067 w 1282"/>
                    <a:gd name="T19" fmla="*/ 164 h 231"/>
                    <a:gd name="T20" fmla="*/ 1106 w 1282"/>
                    <a:gd name="T21" fmla="*/ 161 h 231"/>
                    <a:gd name="T22" fmla="*/ 1130 w 1282"/>
                    <a:gd name="T23" fmla="*/ 158 h 231"/>
                    <a:gd name="T24" fmla="*/ 1183 w 1282"/>
                    <a:gd name="T25" fmla="*/ 151 h 231"/>
                    <a:gd name="T26" fmla="*/ 1211 w 1282"/>
                    <a:gd name="T27" fmla="*/ 148 h 231"/>
                    <a:gd name="T28" fmla="*/ 1239 w 1282"/>
                    <a:gd name="T29" fmla="*/ 141 h 231"/>
                    <a:gd name="T30" fmla="*/ 1274 w 1282"/>
                    <a:gd name="T31" fmla="*/ 138 h 231"/>
                    <a:gd name="T32" fmla="*/ 1277 w 1282"/>
                    <a:gd name="T33" fmla="*/ 144 h 231"/>
                    <a:gd name="T34" fmla="*/ 1281 w 1282"/>
                    <a:gd name="T35" fmla="*/ 158 h 231"/>
                    <a:gd name="T36" fmla="*/ 1281 w 1282"/>
                    <a:gd name="T37" fmla="*/ 171 h 231"/>
                    <a:gd name="T38" fmla="*/ 1277 w 1282"/>
                    <a:gd name="T39" fmla="*/ 177 h 231"/>
                    <a:gd name="T40" fmla="*/ 1270 w 1282"/>
                    <a:gd name="T41" fmla="*/ 184 h 231"/>
                    <a:gd name="T42" fmla="*/ 1256 w 1282"/>
                    <a:gd name="T43" fmla="*/ 190 h 231"/>
                    <a:gd name="T44" fmla="*/ 1232 w 1282"/>
                    <a:gd name="T45" fmla="*/ 197 h 231"/>
                    <a:gd name="T46" fmla="*/ 1204 w 1282"/>
                    <a:gd name="T47" fmla="*/ 203 h 231"/>
                    <a:gd name="T48" fmla="*/ 1162 w 1282"/>
                    <a:gd name="T49" fmla="*/ 213 h 231"/>
                    <a:gd name="T50" fmla="*/ 1113 w 1282"/>
                    <a:gd name="T51" fmla="*/ 220 h 231"/>
                    <a:gd name="T52" fmla="*/ 1060 w 1282"/>
                    <a:gd name="T53" fmla="*/ 223 h 231"/>
                    <a:gd name="T54" fmla="*/ 840 w 1282"/>
                    <a:gd name="T55" fmla="*/ 226 h 231"/>
                    <a:gd name="T56" fmla="*/ 665 w 1282"/>
                    <a:gd name="T57" fmla="*/ 230 h 231"/>
                    <a:gd name="T58" fmla="*/ 546 w 1282"/>
                    <a:gd name="T59" fmla="*/ 223 h 231"/>
                    <a:gd name="T60" fmla="*/ 255 w 1282"/>
                    <a:gd name="T61" fmla="*/ 223 h 231"/>
                    <a:gd name="T62" fmla="*/ 182 w 1282"/>
                    <a:gd name="T63" fmla="*/ 220 h 231"/>
                    <a:gd name="T64" fmla="*/ 150 w 1282"/>
                    <a:gd name="T65" fmla="*/ 213 h 231"/>
                    <a:gd name="T66" fmla="*/ 115 w 1282"/>
                    <a:gd name="T67" fmla="*/ 207 h 231"/>
                    <a:gd name="T68" fmla="*/ 87 w 1282"/>
                    <a:gd name="T69" fmla="*/ 197 h 231"/>
                    <a:gd name="T70" fmla="*/ 59 w 1282"/>
                    <a:gd name="T71" fmla="*/ 184 h 231"/>
                    <a:gd name="T72" fmla="*/ 31 w 1282"/>
                    <a:gd name="T73" fmla="*/ 167 h 231"/>
                    <a:gd name="T74" fmla="*/ 14 w 1282"/>
                    <a:gd name="T75" fmla="*/ 151 h 231"/>
                    <a:gd name="T76" fmla="*/ 0 w 1282"/>
                    <a:gd name="T77" fmla="*/ 135 h 231"/>
                    <a:gd name="T78" fmla="*/ 0 w 1282"/>
                    <a:gd name="T79" fmla="*/ 112 h 231"/>
                    <a:gd name="T80" fmla="*/ 3 w 1282"/>
                    <a:gd name="T81" fmla="*/ 92 h 231"/>
                    <a:gd name="T82" fmla="*/ 24 w 1282"/>
                    <a:gd name="T83" fmla="*/ 69 h 231"/>
                    <a:gd name="T84" fmla="*/ 35 w 1282"/>
                    <a:gd name="T85" fmla="*/ 89 h 231"/>
                    <a:gd name="T86" fmla="*/ 56 w 1282"/>
                    <a:gd name="T87" fmla="*/ 112 h 231"/>
                    <a:gd name="T88" fmla="*/ 73 w 1282"/>
                    <a:gd name="T89" fmla="*/ 118 h 231"/>
                    <a:gd name="T90" fmla="*/ 94 w 1282"/>
                    <a:gd name="T91" fmla="*/ 125 h 231"/>
                    <a:gd name="T92" fmla="*/ 140 w 1282"/>
                    <a:gd name="T93" fmla="*/ 125 h 231"/>
                    <a:gd name="T94" fmla="*/ 182 w 1282"/>
                    <a:gd name="T95" fmla="*/ 128 h 231"/>
                    <a:gd name="T96" fmla="*/ 549 w 1282"/>
                    <a:gd name="T97" fmla="*/ 82 h 231"/>
                    <a:gd name="T98" fmla="*/ 588 w 1282"/>
                    <a:gd name="T99" fmla="*/ 79 h 231"/>
                    <a:gd name="T100" fmla="*/ 647 w 1282"/>
                    <a:gd name="T101" fmla="*/ 69 h 231"/>
                    <a:gd name="T102" fmla="*/ 707 w 1282"/>
                    <a:gd name="T103" fmla="*/ 49 h 231"/>
                    <a:gd name="T104" fmla="*/ 731 w 1282"/>
                    <a:gd name="T105" fmla="*/ 36 h 231"/>
                    <a:gd name="T106" fmla="*/ 763 w 1282"/>
                    <a:gd name="T107" fmla="*/ 16 h 231"/>
                    <a:gd name="T108" fmla="*/ 766 w 1282"/>
                    <a:gd name="T109" fmla="*/ 16 h 231"/>
                    <a:gd name="T110" fmla="*/ 840 w 1282"/>
                    <a:gd name="T111" fmla="*/ 10 h 231"/>
                    <a:gd name="T112" fmla="*/ 903 w 1282"/>
                    <a:gd name="T113" fmla="*/ 3 h 231"/>
                    <a:gd name="T114" fmla="*/ 962 w 1282"/>
                    <a:gd name="T115" fmla="*/ 0 h 23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282"/>
                    <a:gd name="T175" fmla="*/ 0 h 231"/>
                    <a:gd name="T176" fmla="*/ 1282 w 1282"/>
                    <a:gd name="T177" fmla="*/ 231 h 23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282" h="231">
                      <a:moveTo>
                        <a:pt x="962" y="0"/>
                      </a:moveTo>
                      <a:lnTo>
                        <a:pt x="952" y="20"/>
                      </a:lnTo>
                      <a:lnTo>
                        <a:pt x="948" y="49"/>
                      </a:lnTo>
                      <a:lnTo>
                        <a:pt x="945" y="69"/>
                      </a:lnTo>
                      <a:lnTo>
                        <a:pt x="952" y="95"/>
                      </a:lnTo>
                      <a:lnTo>
                        <a:pt x="962" y="121"/>
                      </a:lnTo>
                      <a:lnTo>
                        <a:pt x="973" y="144"/>
                      </a:lnTo>
                      <a:lnTo>
                        <a:pt x="987" y="158"/>
                      </a:lnTo>
                      <a:lnTo>
                        <a:pt x="1029" y="161"/>
                      </a:lnTo>
                      <a:lnTo>
                        <a:pt x="1067" y="164"/>
                      </a:lnTo>
                      <a:lnTo>
                        <a:pt x="1106" y="161"/>
                      </a:lnTo>
                      <a:lnTo>
                        <a:pt x="1130" y="158"/>
                      </a:lnTo>
                      <a:lnTo>
                        <a:pt x="1183" y="151"/>
                      </a:lnTo>
                      <a:lnTo>
                        <a:pt x="1211" y="148"/>
                      </a:lnTo>
                      <a:lnTo>
                        <a:pt x="1239" y="141"/>
                      </a:lnTo>
                      <a:lnTo>
                        <a:pt x="1274" y="138"/>
                      </a:lnTo>
                      <a:lnTo>
                        <a:pt x="1277" y="144"/>
                      </a:lnTo>
                      <a:lnTo>
                        <a:pt x="1281" y="158"/>
                      </a:lnTo>
                      <a:lnTo>
                        <a:pt x="1281" y="171"/>
                      </a:lnTo>
                      <a:lnTo>
                        <a:pt x="1277" y="177"/>
                      </a:lnTo>
                      <a:lnTo>
                        <a:pt x="1270" y="184"/>
                      </a:lnTo>
                      <a:lnTo>
                        <a:pt x="1256" y="190"/>
                      </a:lnTo>
                      <a:lnTo>
                        <a:pt x="1232" y="197"/>
                      </a:lnTo>
                      <a:lnTo>
                        <a:pt x="1204" y="203"/>
                      </a:lnTo>
                      <a:lnTo>
                        <a:pt x="1162" y="213"/>
                      </a:lnTo>
                      <a:lnTo>
                        <a:pt x="1113" y="220"/>
                      </a:lnTo>
                      <a:lnTo>
                        <a:pt x="1060" y="223"/>
                      </a:lnTo>
                      <a:lnTo>
                        <a:pt x="840" y="226"/>
                      </a:lnTo>
                      <a:lnTo>
                        <a:pt x="665" y="230"/>
                      </a:lnTo>
                      <a:lnTo>
                        <a:pt x="546" y="223"/>
                      </a:lnTo>
                      <a:lnTo>
                        <a:pt x="255" y="223"/>
                      </a:lnTo>
                      <a:lnTo>
                        <a:pt x="182" y="220"/>
                      </a:lnTo>
                      <a:lnTo>
                        <a:pt x="150" y="213"/>
                      </a:lnTo>
                      <a:lnTo>
                        <a:pt x="115" y="207"/>
                      </a:lnTo>
                      <a:lnTo>
                        <a:pt x="87" y="197"/>
                      </a:lnTo>
                      <a:lnTo>
                        <a:pt x="59" y="184"/>
                      </a:lnTo>
                      <a:lnTo>
                        <a:pt x="31" y="167"/>
                      </a:lnTo>
                      <a:lnTo>
                        <a:pt x="14" y="151"/>
                      </a:lnTo>
                      <a:lnTo>
                        <a:pt x="0" y="135"/>
                      </a:lnTo>
                      <a:lnTo>
                        <a:pt x="0" y="112"/>
                      </a:lnTo>
                      <a:lnTo>
                        <a:pt x="3" y="92"/>
                      </a:lnTo>
                      <a:lnTo>
                        <a:pt x="24" y="69"/>
                      </a:lnTo>
                      <a:lnTo>
                        <a:pt x="35" y="89"/>
                      </a:lnTo>
                      <a:lnTo>
                        <a:pt x="56" y="112"/>
                      </a:lnTo>
                      <a:lnTo>
                        <a:pt x="73" y="118"/>
                      </a:lnTo>
                      <a:lnTo>
                        <a:pt x="94" y="125"/>
                      </a:lnTo>
                      <a:lnTo>
                        <a:pt x="140" y="125"/>
                      </a:lnTo>
                      <a:lnTo>
                        <a:pt x="182" y="128"/>
                      </a:lnTo>
                      <a:lnTo>
                        <a:pt x="549" y="82"/>
                      </a:lnTo>
                      <a:lnTo>
                        <a:pt x="588" y="79"/>
                      </a:lnTo>
                      <a:lnTo>
                        <a:pt x="647" y="69"/>
                      </a:lnTo>
                      <a:lnTo>
                        <a:pt x="707" y="49"/>
                      </a:lnTo>
                      <a:lnTo>
                        <a:pt x="731" y="36"/>
                      </a:lnTo>
                      <a:lnTo>
                        <a:pt x="763" y="16"/>
                      </a:lnTo>
                      <a:lnTo>
                        <a:pt x="766" y="16"/>
                      </a:lnTo>
                      <a:lnTo>
                        <a:pt x="840" y="10"/>
                      </a:lnTo>
                      <a:lnTo>
                        <a:pt x="903" y="3"/>
                      </a:lnTo>
                      <a:lnTo>
                        <a:pt x="962"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365" name="Group 377"/>
              <p:cNvGrpSpPr>
                <a:grpSpLocks/>
              </p:cNvGrpSpPr>
              <p:nvPr/>
            </p:nvGrpSpPr>
            <p:grpSpPr bwMode="auto">
              <a:xfrm>
                <a:off x="2249" y="2781"/>
                <a:ext cx="379" cy="149"/>
                <a:chOff x="2249" y="2781"/>
                <a:chExt cx="379" cy="149"/>
              </a:xfrm>
            </p:grpSpPr>
            <p:grpSp>
              <p:nvGrpSpPr>
                <p:cNvPr id="3379" name="Group 378"/>
                <p:cNvGrpSpPr>
                  <a:grpSpLocks/>
                </p:cNvGrpSpPr>
                <p:nvPr/>
              </p:nvGrpSpPr>
              <p:grpSpPr bwMode="auto">
                <a:xfrm>
                  <a:off x="2249" y="2781"/>
                  <a:ext cx="379" cy="149"/>
                  <a:chOff x="2249" y="2781"/>
                  <a:chExt cx="379" cy="149"/>
                </a:xfrm>
              </p:grpSpPr>
              <p:grpSp>
                <p:nvGrpSpPr>
                  <p:cNvPr id="3381" name="Group 379"/>
                  <p:cNvGrpSpPr>
                    <a:grpSpLocks/>
                  </p:cNvGrpSpPr>
                  <p:nvPr/>
                </p:nvGrpSpPr>
                <p:grpSpPr bwMode="auto">
                  <a:xfrm>
                    <a:off x="2550" y="2781"/>
                    <a:ext cx="78" cy="106"/>
                    <a:chOff x="2550" y="2781"/>
                    <a:chExt cx="78" cy="106"/>
                  </a:xfrm>
                </p:grpSpPr>
                <p:sp>
                  <p:nvSpPr>
                    <p:cNvPr id="3383" name="Freeform 380"/>
                    <p:cNvSpPr>
                      <a:spLocks/>
                    </p:cNvSpPr>
                    <p:nvPr/>
                  </p:nvSpPr>
                  <p:spPr bwMode="auto">
                    <a:xfrm>
                      <a:off x="2550" y="2781"/>
                      <a:ext cx="78" cy="106"/>
                    </a:xfrm>
                    <a:custGeom>
                      <a:avLst/>
                      <a:gdLst>
                        <a:gd name="T0" fmla="*/ 45 w 78"/>
                        <a:gd name="T1" fmla="*/ 7 h 106"/>
                        <a:gd name="T2" fmla="*/ 66 w 78"/>
                        <a:gd name="T3" fmla="*/ 13 h 106"/>
                        <a:gd name="T4" fmla="*/ 73 w 78"/>
                        <a:gd name="T5" fmla="*/ 23 h 106"/>
                        <a:gd name="T6" fmla="*/ 77 w 78"/>
                        <a:gd name="T7" fmla="*/ 36 h 106"/>
                        <a:gd name="T8" fmla="*/ 77 w 78"/>
                        <a:gd name="T9" fmla="*/ 49 h 106"/>
                        <a:gd name="T10" fmla="*/ 77 w 78"/>
                        <a:gd name="T11" fmla="*/ 65 h 106"/>
                        <a:gd name="T12" fmla="*/ 73 w 78"/>
                        <a:gd name="T13" fmla="*/ 82 h 106"/>
                        <a:gd name="T14" fmla="*/ 0 w 78"/>
                        <a:gd name="T15" fmla="*/ 105 h 106"/>
                        <a:gd name="T16" fmla="*/ 7 w 78"/>
                        <a:gd name="T17" fmla="*/ 0 h 106"/>
                        <a:gd name="T18" fmla="*/ 45 w 78"/>
                        <a:gd name="T19" fmla="*/ 7 h 1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
                        <a:gd name="T31" fmla="*/ 0 h 106"/>
                        <a:gd name="T32" fmla="*/ 78 w 78"/>
                        <a:gd name="T33" fmla="*/ 106 h 1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 h="106">
                          <a:moveTo>
                            <a:pt x="45" y="7"/>
                          </a:moveTo>
                          <a:lnTo>
                            <a:pt x="66" y="13"/>
                          </a:lnTo>
                          <a:lnTo>
                            <a:pt x="73" y="23"/>
                          </a:lnTo>
                          <a:lnTo>
                            <a:pt x="77" y="36"/>
                          </a:lnTo>
                          <a:lnTo>
                            <a:pt x="77" y="49"/>
                          </a:lnTo>
                          <a:lnTo>
                            <a:pt x="77" y="65"/>
                          </a:lnTo>
                          <a:lnTo>
                            <a:pt x="73" y="82"/>
                          </a:lnTo>
                          <a:lnTo>
                            <a:pt x="0" y="105"/>
                          </a:lnTo>
                          <a:lnTo>
                            <a:pt x="7" y="0"/>
                          </a:lnTo>
                          <a:lnTo>
                            <a:pt x="45" y="7"/>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84" name="Freeform 381"/>
                    <p:cNvSpPr>
                      <a:spLocks/>
                    </p:cNvSpPr>
                    <p:nvPr/>
                  </p:nvSpPr>
                  <p:spPr bwMode="auto">
                    <a:xfrm>
                      <a:off x="2553" y="2824"/>
                      <a:ext cx="74" cy="24"/>
                    </a:xfrm>
                    <a:custGeom>
                      <a:avLst/>
                      <a:gdLst>
                        <a:gd name="T0" fmla="*/ 73 w 74"/>
                        <a:gd name="T1" fmla="*/ 0 h 24"/>
                        <a:gd name="T2" fmla="*/ 3 w 74"/>
                        <a:gd name="T3" fmla="*/ 0 h 24"/>
                        <a:gd name="T4" fmla="*/ 0 w 74"/>
                        <a:gd name="T5" fmla="*/ 23 h 24"/>
                        <a:gd name="T6" fmla="*/ 73 w 74"/>
                        <a:gd name="T7" fmla="*/ 13 h 24"/>
                        <a:gd name="T8" fmla="*/ 73 w 74"/>
                        <a:gd name="T9" fmla="*/ 6 h 24"/>
                        <a:gd name="T10" fmla="*/ 73 w 74"/>
                        <a:gd name="T11" fmla="*/ 0 h 24"/>
                        <a:gd name="T12" fmla="*/ 0 60000 65536"/>
                        <a:gd name="T13" fmla="*/ 0 60000 65536"/>
                        <a:gd name="T14" fmla="*/ 0 60000 65536"/>
                        <a:gd name="T15" fmla="*/ 0 60000 65536"/>
                        <a:gd name="T16" fmla="*/ 0 60000 65536"/>
                        <a:gd name="T17" fmla="*/ 0 60000 65536"/>
                        <a:gd name="T18" fmla="*/ 0 w 74"/>
                        <a:gd name="T19" fmla="*/ 0 h 24"/>
                        <a:gd name="T20" fmla="*/ 74 w 74"/>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74" h="24">
                          <a:moveTo>
                            <a:pt x="73" y="0"/>
                          </a:moveTo>
                          <a:lnTo>
                            <a:pt x="3" y="0"/>
                          </a:lnTo>
                          <a:lnTo>
                            <a:pt x="0" y="23"/>
                          </a:lnTo>
                          <a:lnTo>
                            <a:pt x="73" y="13"/>
                          </a:lnTo>
                          <a:lnTo>
                            <a:pt x="73" y="6"/>
                          </a:lnTo>
                          <a:lnTo>
                            <a:pt x="73" y="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85" name="Freeform 382"/>
                    <p:cNvSpPr>
                      <a:spLocks/>
                    </p:cNvSpPr>
                    <p:nvPr/>
                  </p:nvSpPr>
                  <p:spPr bwMode="auto">
                    <a:xfrm>
                      <a:off x="2550" y="2860"/>
                      <a:ext cx="78" cy="27"/>
                    </a:xfrm>
                    <a:custGeom>
                      <a:avLst/>
                      <a:gdLst>
                        <a:gd name="T0" fmla="*/ 77 w 78"/>
                        <a:gd name="T1" fmla="*/ 0 h 27"/>
                        <a:gd name="T2" fmla="*/ 0 w 78"/>
                        <a:gd name="T3" fmla="*/ 10 h 27"/>
                        <a:gd name="T4" fmla="*/ 3 w 78"/>
                        <a:gd name="T5" fmla="*/ 19 h 27"/>
                        <a:gd name="T6" fmla="*/ 0 w 78"/>
                        <a:gd name="T7" fmla="*/ 26 h 27"/>
                        <a:gd name="T8" fmla="*/ 73 w 78"/>
                        <a:gd name="T9" fmla="*/ 10 h 27"/>
                        <a:gd name="T10" fmla="*/ 77 w 78"/>
                        <a:gd name="T11" fmla="*/ 0 h 27"/>
                        <a:gd name="T12" fmla="*/ 0 60000 65536"/>
                        <a:gd name="T13" fmla="*/ 0 60000 65536"/>
                        <a:gd name="T14" fmla="*/ 0 60000 65536"/>
                        <a:gd name="T15" fmla="*/ 0 60000 65536"/>
                        <a:gd name="T16" fmla="*/ 0 60000 65536"/>
                        <a:gd name="T17" fmla="*/ 0 60000 65536"/>
                        <a:gd name="T18" fmla="*/ 0 w 78"/>
                        <a:gd name="T19" fmla="*/ 0 h 27"/>
                        <a:gd name="T20" fmla="*/ 78 w 78"/>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78" h="27">
                          <a:moveTo>
                            <a:pt x="77" y="0"/>
                          </a:moveTo>
                          <a:lnTo>
                            <a:pt x="0" y="10"/>
                          </a:lnTo>
                          <a:lnTo>
                            <a:pt x="3" y="19"/>
                          </a:lnTo>
                          <a:lnTo>
                            <a:pt x="0" y="26"/>
                          </a:lnTo>
                          <a:lnTo>
                            <a:pt x="73" y="10"/>
                          </a:lnTo>
                          <a:lnTo>
                            <a:pt x="77"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382" name="Freeform 383"/>
                  <p:cNvSpPr>
                    <a:spLocks/>
                  </p:cNvSpPr>
                  <p:nvPr/>
                </p:nvSpPr>
                <p:spPr bwMode="auto">
                  <a:xfrm>
                    <a:off x="2249" y="2784"/>
                    <a:ext cx="309" cy="146"/>
                  </a:xfrm>
                  <a:custGeom>
                    <a:avLst/>
                    <a:gdLst>
                      <a:gd name="T0" fmla="*/ 308 w 309"/>
                      <a:gd name="T1" fmla="*/ 0 h 146"/>
                      <a:gd name="T2" fmla="*/ 304 w 309"/>
                      <a:gd name="T3" fmla="*/ 62 h 146"/>
                      <a:gd name="T4" fmla="*/ 304 w 309"/>
                      <a:gd name="T5" fmla="*/ 86 h 146"/>
                      <a:gd name="T6" fmla="*/ 304 w 309"/>
                      <a:gd name="T7" fmla="*/ 99 h 146"/>
                      <a:gd name="T8" fmla="*/ 301 w 309"/>
                      <a:gd name="T9" fmla="*/ 112 h 146"/>
                      <a:gd name="T10" fmla="*/ 269 w 309"/>
                      <a:gd name="T11" fmla="*/ 125 h 146"/>
                      <a:gd name="T12" fmla="*/ 241 w 309"/>
                      <a:gd name="T13" fmla="*/ 132 h 146"/>
                      <a:gd name="T14" fmla="*/ 217 w 309"/>
                      <a:gd name="T15" fmla="*/ 138 h 146"/>
                      <a:gd name="T16" fmla="*/ 161 w 309"/>
                      <a:gd name="T17" fmla="*/ 145 h 146"/>
                      <a:gd name="T18" fmla="*/ 101 w 309"/>
                      <a:gd name="T19" fmla="*/ 145 h 146"/>
                      <a:gd name="T20" fmla="*/ 56 w 309"/>
                      <a:gd name="T21" fmla="*/ 138 h 146"/>
                      <a:gd name="T22" fmla="*/ 31 w 309"/>
                      <a:gd name="T23" fmla="*/ 135 h 146"/>
                      <a:gd name="T24" fmla="*/ 14 w 309"/>
                      <a:gd name="T25" fmla="*/ 128 h 146"/>
                      <a:gd name="T26" fmla="*/ 3 w 309"/>
                      <a:gd name="T27" fmla="*/ 118 h 146"/>
                      <a:gd name="T28" fmla="*/ 3 w 309"/>
                      <a:gd name="T29" fmla="*/ 102 h 146"/>
                      <a:gd name="T30" fmla="*/ 0 w 309"/>
                      <a:gd name="T31" fmla="*/ 69 h 146"/>
                      <a:gd name="T32" fmla="*/ 0 w 309"/>
                      <a:gd name="T33" fmla="*/ 33 h 146"/>
                      <a:gd name="T34" fmla="*/ 0 w 309"/>
                      <a:gd name="T35" fmla="*/ 23 h 146"/>
                      <a:gd name="T36" fmla="*/ 101 w 309"/>
                      <a:gd name="T37" fmla="*/ 36 h 146"/>
                      <a:gd name="T38" fmla="*/ 185 w 309"/>
                      <a:gd name="T39" fmla="*/ 33 h 146"/>
                      <a:gd name="T40" fmla="*/ 255 w 309"/>
                      <a:gd name="T41" fmla="*/ 20 h 146"/>
                      <a:gd name="T42" fmla="*/ 308 w 309"/>
                      <a:gd name="T43" fmla="*/ 0 h 1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146"/>
                      <a:gd name="T68" fmla="*/ 309 w 309"/>
                      <a:gd name="T69" fmla="*/ 146 h 1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146">
                        <a:moveTo>
                          <a:pt x="308" y="0"/>
                        </a:moveTo>
                        <a:lnTo>
                          <a:pt x="304" y="62"/>
                        </a:lnTo>
                        <a:lnTo>
                          <a:pt x="304" y="86"/>
                        </a:lnTo>
                        <a:lnTo>
                          <a:pt x="304" y="99"/>
                        </a:lnTo>
                        <a:lnTo>
                          <a:pt x="301" y="112"/>
                        </a:lnTo>
                        <a:lnTo>
                          <a:pt x="269" y="125"/>
                        </a:lnTo>
                        <a:lnTo>
                          <a:pt x="241" y="132"/>
                        </a:lnTo>
                        <a:lnTo>
                          <a:pt x="217" y="138"/>
                        </a:lnTo>
                        <a:lnTo>
                          <a:pt x="161" y="145"/>
                        </a:lnTo>
                        <a:lnTo>
                          <a:pt x="101" y="145"/>
                        </a:lnTo>
                        <a:lnTo>
                          <a:pt x="56" y="138"/>
                        </a:lnTo>
                        <a:lnTo>
                          <a:pt x="31" y="135"/>
                        </a:lnTo>
                        <a:lnTo>
                          <a:pt x="14" y="128"/>
                        </a:lnTo>
                        <a:lnTo>
                          <a:pt x="3" y="118"/>
                        </a:lnTo>
                        <a:lnTo>
                          <a:pt x="3" y="102"/>
                        </a:lnTo>
                        <a:lnTo>
                          <a:pt x="0" y="69"/>
                        </a:lnTo>
                        <a:lnTo>
                          <a:pt x="0" y="33"/>
                        </a:lnTo>
                        <a:lnTo>
                          <a:pt x="0" y="23"/>
                        </a:lnTo>
                        <a:lnTo>
                          <a:pt x="101" y="36"/>
                        </a:lnTo>
                        <a:lnTo>
                          <a:pt x="185" y="33"/>
                        </a:lnTo>
                        <a:lnTo>
                          <a:pt x="255" y="20"/>
                        </a:lnTo>
                        <a:lnTo>
                          <a:pt x="308"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sp>
              <p:nvSpPr>
                <p:cNvPr id="3380" name="Freeform 384"/>
                <p:cNvSpPr>
                  <a:spLocks/>
                </p:cNvSpPr>
                <p:nvPr/>
              </p:nvSpPr>
              <p:spPr bwMode="auto">
                <a:xfrm>
                  <a:off x="2249" y="2807"/>
                  <a:ext cx="309" cy="123"/>
                </a:xfrm>
                <a:custGeom>
                  <a:avLst/>
                  <a:gdLst>
                    <a:gd name="T0" fmla="*/ 31 w 309"/>
                    <a:gd name="T1" fmla="*/ 3 h 123"/>
                    <a:gd name="T2" fmla="*/ 38 w 309"/>
                    <a:gd name="T3" fmla="*/ 20 h 123"/>
                    <a:gd name="T4" fmla="*/ 45 w 309"/>
                    <a:gd name="T5" fmla="*/ 33 h 123"/>
                    <a:gd name="T6" fmla="*/ 56 w 309"/>
                    <a:gd name="T7" fmla="*/ 49 h 123"/>
                    <a:gd name="T8" fmla="*/ 63 w 309"/>
                    <a:gd name="T9" fmla="*/ 59 h 123"/>
                    <a:gd name="T10" fmla="*/ 77 w 309"/>
                    <a:gd name="T11" fmla="*/ 72 h 123"/>
                    <a:gd name="T12" fmla="*/ 91 w 309"/>
                    <a:gd name="T13" fmla="*/ 82 h 123"/>
                    <a:gd name="T14" fmla="*/ 108 w 309"/>
                    <a:gd name="T15" fmla="*/ 89 h 123"/>
                    <a:gd name="T16" fmla="*/ 136 w 309"/>
                    <a:gd name="T17" fmla="*/ 92 h 123"/>
                    <a:gd name="T18" fmla="*/ 175 w 309"/>
                    <a:gd name="T19" fmla="*/ 92 h 123"/>
                    <a:gd name="T20" fmla="*/ 238 w 309"/>
                    <a:gd name="T21" fmla="*/ 89 h 123"/>
                    <a:gd name="T22" fmla="*/ 308 w 309"/>
                    <a:gd name="T23" fmla="*/ 79 h 123"/>
                    <a:gd name="T24" fmla="*/ 304 w 309"/>
                    <a:gd name="T25" fmla="*/ 92 h 123"/>
                    <a:gd name="T26" fmla="*/ 276 w 309"/>
                    <a:gd name="T27" fmla="*/ 99 h 123"/>
                    <a:gd name="T28" fmla="*/ 252 w 309"/>
                    <a:gd name="T29" fmla="*/ 109 h 123"/>
                    <a:gd name="T30" fmla="*/ 231 w 309"/>
                    <a:gd name="T31" fmla="*/ 112 h 123"/>
                    <a:gd name="T32" fmla="*/ 206 w 309"/>
                    <a:gd name="T33" fmla="*/ 115 h 123"/>
                    <a:gd name="T34" fmla="*/ 178 w 309"/>
                    <a:gd name="T35" fmla="*/ 118 h 123"/>
                    <a:gd name="T36" fmla="*/ 140 w 309"/>
                    <a:gd name="T37" fmla="*/ 122 h 123"/>
                    <a:gd name="T38" fmla="*/ 101 w 309"/>
                    <a:gd name="T39" fmla="*/ 122 h 123"/>
                    <a:gd name="T40" fmla="*/ 80 w 309"/>
                    <a:gd name="T41" fmla="*/ 118 h 123"/>
                    <a:gd name="T42" fmla="*/ 56 w 309"/>
                    <a:gd name="T43" fmla="*/ 115 h 123"/>
                    <a:gd name="T44" fmla="*/ 35 w 309"/>
                    <a:gd name="T45" fmla="*/ 109 h 123"/>
                    <a:gd name="T46" fmla="*/ 21 w 309"/>
                    <a:gd name="T47" fmla="*/ 105 h 123"/>
                    <a:gd name="T48" fmla="*/ 7 w 309"/>
                    <a:gd name="T49" fmla="*/ 99 h 123"/>
                    <a:gd name="T50" fmla="*/ 3 w 309"/>
                    <a:gd name="T51" fmla="*/ 89 h 123"/>
                    <a:gd name="T52" fmla="*/ 3 w 309"/>
                    <a:gd name="T53" fmla="*/ 79 h 123"/>
                    <a:gd name="T54" fmla="*/ 0 w 309"/>
                    <a:gd name="T55" fmla="*/ 0 h 123"/>
                    <a:gd name="T56" fmla="*/ 31 w 309"/>
                    <a:gd name="T57" fmla="*/ 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123"/>
                    <a:gd name="T89" fmla="*/ 309 w 309"/>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123">
                      <a:moveTo>
                        <a:pt x="31" y="3"/>
                      </a:moveTo>
                      <a:lnTo>
                        <a:pt x="38" y="20"/>
                      </a:lnTo>
                      <a:lnTo>
                        <a:pt x="45" y="33"/>
                      </a:lnTo>
                      <a:lnTo>
                        <a:pt x="56" y="49"/>
                      </a:lnTo>
                      <a:lnTo>
                        <a:pt x="63" y="59"/>
                      </a:lnTo>
                      <a:lnTo>
                        <a:pt x="77" y="72"/>
                      </a:lnTo>
                      <a:lnTo>
                        <a:pt x="91" y="82"/>
                      </a:lnTo>
                      <a:lnTo>
                        <a:pt x="108" y="89"/>
                      </a:lnTo>
                      <a:lnTo>
                        <a:pt x="136" y="92"/>
                      </a:lnTo>
                      <a:lnTo>
                        <a:pt x="175" y="92"/>
                      </a:lnTo>
                      <a:lnTo>
                        <a:pt x="238" y="89"/>
                      </a:lnTo>
                      <a:lnTo>
                        <a:pt x="308" y="79"/>
                      </a:lnTo>
                      <a:lnTo>
                        <a:pt x="304" y="92"/>
                      </a:lnTo>
                      <a:lnTo>
                        <a:pt x="276" y="99"/>
                      </a:lnTo>
                      <a:lnTo>
                        <a:pt x="252" y="109"/>
                      </a:lnTo>
                      <a:lnTo>
                        <a:pt x="231" y="112"/>
                      </a:lnTo>
                      <a:lnTo>
                        <a:pt x="206" y="115"/>
                      </a:lnTo>
                      <a:lnTo>
                        <a:pt x="178" y="118"/>
                      </a:lnTo>
                      <a:lnTo>
                        <a:pt x="140" y="122"/>
                      </a:lnTo>
                      <a:lnTo>
                        <a:pt x="101" y="122"/>
                      </a:lnTo>
                      <a:lnTo>
                        <a:pt x="80" y="118"/>
                      </a:lnTo>
                      <a:lnTo>
                        <a:pt x="56" y="115"/>
                      </a:lnTo>
                      <a:lnTo>
                        <a:pt x="35" y="109"/>
                      </a:lnTo>
                      <a:lnTo>
                        <a:pt x="21" y="105"/>
                      </a:lnTo>
                      <a:lnTo>
                        <a:pt x="7" y="99"/>
                      </a:lnTo>
                      <a:lnTo>
                        <a:pt x="3" y="89"/>
                      </a:lnTo>
                      <a:lnTo>
                        <a:pt x="3" y="79"/>
                      </a:lnTo>
                      <a:lnTo>
                        <a:pt x="0" y="0"/>
                      </a:lnTo>
                      <a:lnTo>
                        <a:pt x="31" y="3"/>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366" name="Group 385"/>
              <p:cNvGrpSpPr>
                <a:grpSpLocks/>
              </p:cNvGrpSpPr>
              <p:nvPr/>
            </p:nvGrpSpPr>
            <p:grpSpPr bwMode="auto">
              <a:xfrm>
                <a:off x="2207" y="2562"/>
                <a:ext cx="459" cy="259"/>
                <a:chOff x="2207" y="2562"/>
                <a:chExt cx="459" cy="259"/>
              </a:xfrm>
            </p:grpSpPr>
            <p:grpSp>
              <p:nvGrpSpPr>
                <p:cNvPr id="3367" name="Group 386"/>
                <p:cNvGrpSpPr>
                  <a:grpSpLocks/>
                </p:cNvGrpSpPr>
                <p:nvPr/>
              </p:nvGrpSpPr>
              <p:grpSpPr bwMode="auto">
                <a:xfrm>
                  <a:off x="2578" y="2621"/>
                  <a:ext cx="88" cy="146"/>
                  <a:chOff x="2578" y="2621"/>
                  <a:chExt cx="88" cy="146"/>
                </a:xfrm>
              </p:grpSpPr>
              <p:sp>
                <p:nvSpPr>
                  <p:cNvPr id="3375" name="Freeform 387"/>
                  <p:cNvSpPr>
                    <a:spLocks/>
                  </p:cNvSpPr>
                  <p:nvPr/>
                </p:nvSpPr>
                <p:spPr bwMode="auto">
                  <a:xfrm>
                    <a:off x="2578" y="2621"/>
                    <a:ext cx="88" cy="146"/>
                  </a:xfrm>
                  <a:custGeom>
                    <a:avLst/>
                    <a:gdLst>
                      <a:gd name="T0" fmla="*/ 80 w 88"/>
                      <a:gd name="T1" fmla="*/ 33 h 146"/>
                      <a:gd name="T2" fmla="*/ 77 w 88"/>
                      <a:gd name="T3" fmla="*/ 23 h 146"/>
                      <a:gd name="T4" fmla="*/ 7 w 88"/>
                      <a:gd name="T5" fmla="*/ 0 h 146"/>
                      <a:gd name="T6" fmla="*/ 0 w 88"/>
                      <a:gd name="T7" fmla="*/ 145 h 146"/>
                      <a:gd name="T8" fmla="*/ 84 w 88"/>
                      <a:gd name="T9" fmla="*/ 109 h 146"/>
                      <a:gd name="T10" fmla="*/ 87 w 88"/>
                      <a:gd name="T11" fmla="*/ 82 h 146"/>
                      <a:gd name="T12" fmla="*/ 87 w 88"/>
                      <a:gd name="T13" fmla="*/ 69 h 146"/>
                      <a:gd name="T14" fmla="*/ 84 w 88"/>
                      <a:gd name="T15" fmla="*/ 49 h 146"/>
                      <a:gd name="T16" fmla="*/ 80 w 88"/>
                      <a:gd name="T17" fmla="*/ 33 h 1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8"/>
                      <a:gd name="T28" fmla="*/ 0 h 146"/>
                      <a:gd name="T29" fmla="*/ 88 w 88"/>
                      <a:gd name="T30" fmla="*/ 146 h 1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8" h="146">
                        <a:moveTo>
                          <a:pt x="80" y="33"/>
                        </a:moveTo>
                        <a:lnTo>
                          <a:pt x="77" y="23"/>
                        </a:lnTo>
                        <a:lnTo>
                          <a:pt x="7" y="0"/>
                        </a:lnTo>
                        <a:lnTo>
                          <a:pt x="0" y="145"/>
                        </a:lnTo>
                        <a:lnTo>
                          <a:pt x="84" y="109"/>
                        </a:lnTo>
                        <a:lnTo>
                          <a:pt x="87" y="82"/>
                        </a:lnTo>
                        <a:lnTo>
                          <a:pt x="87" y="69"/>
                        </a:lnTo>
                        <a:lnTo>
                          <a:pt x="84" y="49"/>
                        </a:lnTo>
                        <a:lnTo>
                          <a:pt x="80" y="33"/>
                        </a:lnTo>
                      </a:path>
                    </a:pathLst>
                  </a:custGeom>
                  <a:solidFill>
                    <a:srgbClr val="00000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76" name="Freeform 388"/>
                  <p:cNvSpPr>
                    <a:spLocks/>
                  </p:cNvSpPr>
                  <p:nvPr/>
                </p:nvSpPr>
                <p:spPr bwMode="auto">
                  <a:xfrm>
                    <a:off x="2585" y="2651"/>
                    <a:ext cx="81" cy="86"/>
                  </a:xfrm>
                  <a:custGeom>
                    <a:avLst/>
                    <a:gdLst>
                      <a:gd name="T0" fmla="*/ 77 w 81"/>
                      <a:gd name="T1" fmla="*/ 20 h 86"/>
                      <a:gd name="T2" fmla="*/ 77 w 81"/>
                      <a:gd name="T3" fmla="*/ 13 h 86"/>
                      <a:gd name="T4" fmla="*/ 0 w 81"/>
                      <a:gd name="T5" fmla="*/ 0 h 86"/>
                      <a:gd name="T6" fmla="*/ 3 w 81"/>
                      <a:gd name="T7" fmla="*/ 39 h 86"/>
                      <a:gd name="T8" fmla="*/ 3 w 81"/>
                      <a:gd name="T9" fmla="*/ 62 h 86"/>
                      <a:gd name="T10" fmla="*/ 0 w 81"/>
                      <a:gd name="T11" fmla="*/ 85 h 86"/>
                      <a:gd name="T12" fmla="*/ 77 w 81"/>
                      <a:gd name="T13" fmla="*/ 65 h 86"/>
                      <a:gd name="T14" fmla="*/ 80 w 81"/>
                      <a:gd name="T15" fmla="*/ 52 h 86"/>
                      <a:gd name="T16" fmla="*/ 80 w 81"/>
                      <a:gd name="T17" fmla="*/ 36 h 86"/>
                      <a:gd name="T18" fmla="*/ 77 w 81"/>
                      <a:gd name="T19" fmla="*/ 20 h 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1"/>
                      <a:gd name="T31" fmla="*/ 0 h 86"/>
                      <a:gd name="T32" fmla="*/ 81 w 81"/>
                      <a:gd name="T33" fmla="*/ 86 h 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1" h="86">
                        <a:moveTo>
                          <a:pt x="77" y="20"/>
                        </a:moveTo>
                        <a:lnTo>
                          <a:pt x="77" y="13"/>
                        </a:lnTo>
                        <a:lnTo>
                          <a:pt x="0" y="0"/>
                        </a:lnTo>
                        <a:lnTo>
                          <a:pt x="3" y="39"/>
                        </a:lnTo>
                        <a:lnTo>
                          <a:pt x="3" y="62"/>
                        </a:lnTo>
                        <a:lnTo>
                          <a:pt x="0" y="85"/>
                        </a:lnTo>
                        <a:lnTo>
                          <a:pt x="77" y="65"/>
                        </a:lnTo>
                        <a:lnTo>
                          <a:pt x="80" y="52"/>
                        </a:lnTo>
                        <a:lnTo>
                          <a:pt x="80" y="36"/>
                        </a:lnTo>
                        <a:lnTo>
                          <a:pt x="77" y="2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77" name="Freeform 389"/>
                  <p:cNvSpPr>
                    <a:spLocks/>
                  </p:cNvSpPr>
                  <p:nvPr/>
                </p:nvSpPr>
                <p:spPr bwMode="auto">
                  <a:xfrm>
                    <a:off x="2585" y="2670"/>
                    <a:ext cx="81" cy="25"/>
                  </a:xfrm>
                  <a:custGeom>
                    <a:avLst/>
                    <a:gdLst>
                      <a:gd name="T0" fmla="*/ 80 w 81"/>
                      <a:gd name="T1" fmla="*/ 7 h 25"/>
                      <a:gd name="T2" fmla="*/ 0 w 81"/>
                      <a:gd name="T3" fmla="*/ 0 h 25"/>
                      <a:gd name="T4" fmla="*/ 0 w 81"/>
                      <a:gd name="T5" fmla="*/ 24 h 25"/>
                      <a:gd name="T6" fmla="*/ 80 w 81"/>
                      <a:gd name="T7" fmla="*/ 24 h 25"/>
                      <a:gd name="T8" fmla="*/ 80 w 81"/>
                      <a:gd name="T9" fmla="*/ 13 h 25"/>
                      <a:gd name="T10" fmla="*/ 80 w 81"/>
                      <a:gd name="T11" fmla="*/ 7 h 25"/>
                      <a:gd name="T12" fmla="*/ 0 60000 65536"/>
                      <a:gd name="T13" fmla="*/ 0 60000 65536"/>
                      <a:gd name="T14" fmla="*/ 0 60000 65536"/>
                      <a:gd name="T15" fmla="*/ 0 60000 65536"/>
                      <a:gd name="T16" fmla="*/ 0 60000 65536"/>
                      <a:gd name="T17" fmla="*/ 0 60000 65536"/>
                      <a:gd name="T18" fmla="*/ 0 w 81"/>
                      <a:gd name="T19" fmla="*/ 0 h 25"/>
                      <a:gd name="T20" fmla="*/ 81 w 81"/>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81" h="25">
                        <a:moveTo>
                          <a:pt x="80" y="7"/>
                        </a:moveTo>
                        <a:lnTo>
                          <a:pt x="0" y="0"/>
                        </a:lnTo>
                        <a:lnTo>
                          <a:pt x="0" y="24"/>
                        </a:lnTo>
                        <a:lnTo>
                          <a:pt x="80" y="24"/>
                        </a:lnTo>
                        <a:lnTo>
                          <a:pt x="80" y="13"/>
                        </a:lnTo>
                        <a:lnTo>
                          <a:pt x="80" y="7"/>
                        </a:lnTo>
                      </a:path>
                    </a:pathLst>
                  </a:custGeom>
                  <a:solidFill>
                    <a:srgbClr val="FFFFF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78" name="Freeform 390"/>
                  <p:cNvSpPr>
                    <a:spLocks/>
                  </p:cNvSpPr>
                  <p:nvPr/>
                </p:nvSpPr>
                <p:spPr bwMode="auto">
                  <a:xfrm>
                    <a:off x="2582" y="2723"/>
                    <a:ext cx="81" cy="44"/>
                  </a:xfrm>
                  <a:custGeom>
                    <a:avLst/>
                    <a:gdLst>
                      <a:gd name="T0" fmla="*/ 80 w 81"/>
                      <a:gd name="T1" fmla="*/ 0 h 44"/>
                      <a:gd name="T2" fmla="*/ 3 w 81"/>
                      <a:gd name="T3" fmla="*/ 16 h 44"/>
                      <a:gd name="T4" fmla="*/ 0 w 81"/>
                      <a:gd name="T5" fmla="*/ 43 h 44"/>
                      <a:gd name="T6" fmla="*/ 77 w 81"/>
                      <a:gd name="T7" fmla="*/ 13 h 44"/>
                      <a:gd name="T8" fmla="*/ 80 w 81"/>
                      <a:gd name="T9" fmla="*/ 0 h 44"/>
                      <a:gd name="T10" fmla="*/ 0 60000 65536"/>
                      <a:gd name="T11" fmla="*/ 0 60000 65536"/>
                      <a:gd name="T12" fmla="*/ 0 60000 65536"/>
                      <a:gd name="T13" fmla="*/ 0 60000 65536"/>
                      <a:gd name="T14" fmla="*/ 0 60000 65536"/>
                      <a:gd name="T15" fmla="*/ 0 w 81"/>
                      <a:gd name="T16" fmla="*/ 0 h 44"/>
                      <a:gd name="T17" fmla="*/ 81 w 81"/>
                      <a:gd name="T18" fmla="*/ 44 h 44"/>
                    </a:gdLst>
                    <a:ahLst/>
                    <a:cxnLst>
                      <a:cxn ang="T10">
                        <a:pos x="T0" y="T1"/>
                      </a:cxn>
                      <a:cxn ang="T11">
                        <a:pos x="T2" y="T3"/>
                      </a:cxn>
                      <a:cxn ang="T12">
                        <a:pos x="T4" y="T5"/>
                      </a:cxn>
                      <a:cxn ang="T13">
                        <a:pos x="T6" y="T7"/>
                      </a:cxn>
                      <a:cxn ang="T14">
                        <a:pos x="T8" y="T9"/>
                      </a:cxn>
                    </a:cxnLst>
                    <a:rect l="T15" t="T16" r="T17" b="T18"/>
                    <a:pathLst>
                      <a:path w="81" h="44">
                        <a:moveTo>
                          <a:pt x="80" y="0"/>
                        </a:moveTo>
                        <a:lnTo>
                          <a:pt x="3" y="16"/>
                        </a:lnTo>
                        <a:lnTo>
                          <a:pt x="0" y="43"/>
                        </a:lnTo>
                        <a:lnTo>
                          <a:pt x="77" y="13"/>
                        </a:lnTo>
                        <a:lnTo>
                          <a:pt x="80"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368" name="Group 391"/>
                <p:cNvGrpSpPr>
                  <a:grpSpLocks/>
                </p:cNvGrpSpPr>
                <p:nvPr/>
              </p:nvGrpSpPr>
              <p:grpSpPr bwMode="auto">
                <a:xfrm>
                  <a:off x="2207" y="2562"/>
                  <a:ext cx="379" cy="259"/>
                  <a:chOff x="2207" y="2562"/>
                  <a:chExt cx="379" cy="259"/>
                </a:xfrm>
              </p:grpSpPr>
              <p:sp>
                <p:nvSpPr>
                  <p:cNvPr id="3369" name="Freeform 392"/>
                  <p:cNvSpPr>
                    <a:spLocks/>
                  </p:cNvSpPr>
                  <p:nvPr/>
                </p:nvSpPr>
                <p:spPr bwMode="auto">
                  <a:xfrm>
                    <a:off x="2207" y="2562"/>
                    <a:ext cx="379" cy="250"/>
                  </a:xfrm>
                  <a:custGeom>
                    <a:avLst/>
                    <a:gdLst>
                      <a:gd name="T0" fmla="*/ 368 w 379"/>
                      <a:gd name="T1" fmla="*/ 33 h 250"/>
                      <a:gd name="T2" fmla="*/ 347 w 379"/>
                      <a:gd name="T3" fmla="*/ 23 h 250"/>
                      <a:gd name="T4" fmla="*/ 319 w 379"/>
                      <a:gd name="T5" fmla="*/ 13 h 250"/>
                      <a:gd name="T6" fmla="*/ 291 w 379"/>
                      <a:gd name="T7" fmla="*/ 7 h 250"/>
                      <a:gd name="T8" fmla="*/ 259 w 379"/>
                      <a:gd name="T9" fmla="*/ 7 h 250"/>
                      <a:gd name="T10" fmla="*/ 207 w 379"/>
                      <a:gd name="T11" fmla="*/ 0 h 250"/>
                      <a:gd name="T12" fmla="*/ 144 w 379"/>
                      <a:gd name="T13" fmla="*/ 0 h 250"/>
                      <a:gd name="T14" fmla="*/ 74 w 379"/>
                      <a:gd name="T15" fmla="*/ 0 h 250"/>
                      <a:gd name="T16" fmla="*/ 49 w 379"/>
                      <a:gd name="T17" fmla="*/ 3 h 250"/>
                      <a:gd name="T18" fmla="*/ 28 w 379"/>
                      <a:gd name="T19" fmla="*/ 7 h 250"/>
                      <a:gd name="T20" fmla="*/ 14 w 379"/>
                      <a:gd name="T21" fmla="*/ 13 h 250"/>
                      <a:gd name="T22" fmla="*/ 7 w 379"/>
                      <a:gd name="T23" fmla="*/ 20 h 250"/>
                      <a:gd name="T24" fmla="*/ 4 w 379"/>
                      <a:gd name="T25" fmla="*/ 26 h 250"/>
                      <a:gd name="T26" fmla="*/ 0 w 379"/>
                      <a:gd name="T27" fmla="*/ 36 h 250"/>
                      <a:gd name="T28" fmla="*/ 0 w 379"/>
                      <a:gd name="T29" fmla="*/ 49 h 250"/>
                      <a:gd name="T30" fmla="*/ 4 w 379"/>
                      <a:gd name="T31" fmla="*/ 121 h 250"/>
                      <a:gd name="T32" fmla="*/ 7 w 379"/>
                      <a:gd name="T33" fmla="*/ 203 h 250"/>
                      <a:gd name="T34" fmla="*/ 7 w 379"/>
                      <a:gd name="T35" fmla="*/ 213 h 250"/>
                      <a:gd name="T36" fmla="*/ 11 w 379"/>
                      <a:gd name="T37" fmla="*/ 223 h 250"/>
                      <a:gd name="T38" fmla="*/ 18 w 379"/>
                      <a:gd name="T39" fmla="*/ 232 h 250"/>
                      <a:gd name="T40" fmla="*/ 25 w 379"/>
                      <a:gd name="T41" fmla="*/ 236 h 250"/>
                      <a:gd name="T42" fmla="*/ 46 w 379"/>
                      <a:gd name="T43" fmla="*/ 239 h 250"/>
                      <a:gd name="T44" fmla="*/ 81 w 379"/>
                      <a:gd name="T45" fmla="*/ 242 h 250"/>
                      <a:gd name="T46" fmla="*/ 112 w 379"/>
                      <a:gd name="T47" fmla="*/ 245 h 250"/>
                      <a:gd name="T48" fmla="*/ 158 w 379"/>
                      <a:gd name="T49" fmla="*/ 249 h 250"/>
                      <a:gd name="T50" fmla="*/ 193 w 379"/>
                      <a:gd name="T51" fmla="*/ 249 h 250"/>
                      <a:gd name="T52" fmla="*/ 228 w 379"/>
                      <a:gd name="T53" fmla="*/ 245 h 250"/>
                      <a:gd name="T54" fmla="*/ 256 w 379"/>
                      <a:gd name="T55" fmla="*/ 242 h 250"/>
                      <a:gd name="T56" fmla="*/ 277 w 379"/>
                      <a:gd name="T57" fmla="*/ 239 h 250"/>
                      <a:gd name="T58" fmla="*/ 298 w 379"/>
                      <a:gd name="T59" fmla="*/ 232 h 250"/>
                      <a:gd name="T60" fmla="*/ 322 w 379"/>
                      <a:gd name="T61" fmla="*/ 229 h 250"/>
                      <a:gd name="T62" fmla="*/ 350 w 379"/>
                      <a:gd name="T63" fmla="*/ 219 h 250"/>
                      <a:gd name="T64" fmla="*/ 368 w 379"/>
                      <a:gd name="T65" fmla="*/ 213 h 250"/>
                      <a:gd name="T66" fmla="*/ 371 w 379"/>
                      <a:gd name="T67" fmla="*/ 196 h 250"/>
                      <a:gd name="T68" fmla="*/ 375 w 379"/>
                      <a:gd name="T69" fmla="*/ 170 h 250"/>
                      <a:gd name="T70" fmla="*/ 378 w 379"/>
                      <a:gd name="T71" fmla="*/ 141 h 250"/>
                      <a:gd name="T72" fmla="*/ 378 w 379"/>
                      <a:gd name="T73" fmla="*/ 105 h 250"/>
                      <a:gd name="T74" fmla="*/ 375 w 379"/>
                      <a:gd name="T75" fmla="*/ 69 h 250"/>
                      <a:gd name="T76" fmla="*/ 368 w 379"/>
                      <a:gd name="T77" fmla="*/ 33 h 25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9"/>
                      <a:gd name="T118" fmla="*/ 0 h 250"/>
                      <a:gd name="T119" fmla="*/ 379 w 379"/>
                      <a:gd name="T120" fmla="*/ 250 h 25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9" h="250">
                        <a:moveTo>
                          <a:pt x="368" y="33"/>
                        </a:moveTo>
                        <a:lnTo>
                          <a:pt x="347" y="23"/>
                        </a:lnTo>
                        <a:lnTo>
                          <a:pt x="319" y="13"/>
                        </a:lnTo>
                        <a:lnTo>
                          <a:pt x="291" y="7"/>
                        </a:lnTo>
                        <a:lnTo>
                          <a:pt x="259" y="7"/>
                        </a:lnTo>
                        <a:lnTo>
                          <a:pt x="207" y="0"/>
                        </a:lnTo>
                        <a:lnTo>
                          <a:pt x="144" y="0"/>
                        </a:lnTo>
                        <a:lnTo>
                          <a:pt x="74" y="0"/>
                        </a:lnTo>
                        <a:lnTo>
                          <a:pt x="49" y="3"/>
                        </a:lnTo>
                        <a:lnTo>
                          <a:pt x="28" y="7"/>
                        </a:lnTo>
                        <a:lnTo>
                          <a:pt x="14" y="13"/>
                        </a:lnTo>
                        <a:lnTo>
                          <a:pt x="7" y="20"/>
                        </a:lnTo>
                        <a:lnTo>
                          <a:pt x="4" y="26"/>
                        </a:lnTo>
                        <a:lnTo>
                          <a:pt x="0" y="36"/>
                        </a:lnTo>
                        <a:lnTo>
                          <a:pt x="0" y="49"/>
                        </a:lnTo>
                        <a:lnTo>
                          <a:pt x="4" y="121"/>
                        </a:lnTo>
                        <a:lnTo>
                          <a:pt x="7" y="203"/>
                        </a:lnTo>
                        <a:lnTo>
                          <a:pt x="7" y="213"/>
                        </a:lnTo>
                        <a:lnTo>
                          <a:pt x="11" y="223"/>
                        </a:lnTo>
                        <a:lnTo>
                          <a:pt x="18" y="232"/>
                        </a:lnTo>
                        <a:lnTo>
                          <a:pt x="25" y="236"/>
                        </a:lnTo>
                        <a:lnTo>
                          <a:pt x="46" y="239"/>
                        </a:lnTo>
                        <a:lnTo>
                          <a:pt x="81" y="242"/>
                        </a:lnTo>
                        <a:lnTo>
                          <a:pt x="112" y="245"/>
                        </a:lnTo>
                        <a:lnTo>
                          <a:pt x="158" y="249"/>
                        </a:lnTo>
                        <a:lnTo>
                          <a:pt x="193" y="249"/>
                        </a:lnTo>
                        <a:lnTo>
                          <a:pt x="228" y="245"/>
                        </a:lnTo>
                        <a:lnTo>
                          <a:pt x="256" y="242"/>
                        </a:lnTo>
                        <a:lnTo>
                          <a:pt x="277" y="239"/>
                        </a:lnTo>
                        <a:lnTo>
                          <a:pt x="298" y="232"/>
                        </a:lnTo>
                        <a:lnTo>
                          <a:pt x="322" y="229"/>
                        </a:lnTo>
                        <a:lnTo>
                          <a:pt x="350" y="219"/>
                        </a:lnTo>
                        <a:lnTo>
                          <a:pt x="368" y="213"/>
                        </a:lnTo>
                        <a:lnTo>
                          <a:pt x="371" y="196"/>
                        </a:lnTo>
                        <a:lnTo>
                          <a:pt x="375" y="170"/>
                        </a:lnTo>
                        <a:lnTo>
                          <a:pt x="378" y="141"/>
                        </a:lnTo>
                        <a:lnTo>
                          <a:pt x="378" y="105"/>
                        </a:lnTo>
                        <a:lnTo>
                          <a:pt x="375" y="69"/>
                        </a:lnTo>
                        <a:lnTo>
                          <a:pt x="368" y="33"/>
                        </a:lnTo>
                      </a:path>
                    </a:pathLst>
                  </a:custGeom>
                  <a:solidFill>
                    <a:srgbClr val="C0C0C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70" name="Freeform 393"/>
                  <p:cNvSpPr>
                    <a:spLocks/>
                  </p:cNvSpPr>
                  <p:nvPr/>
                </p:nvSpPr>
                <p:spPr bwMode="auto">
                  <a:xfrm>
                    <a:off x="2207" y="2605"/>
                    <a:ext cx="368" cy="207"/>
                  </a:xfrm>
                  <a:custGeom>
                    <a:avLst/>
                    <a:gdLst>
                      <a:gd name="T0" fmla="*/ 367 w 368"/>
                      <a:gd name="T1" fmla="*/ 170 h 207"/>
                      <a:gd name="T2" fmla="*/ 353 w 368"/>
                      <a:gd name="T3" fmla="*/ 170 h 207"/>
                      <a:gd name="T4" fmla="*/ 325 w 368"/>
                      <a:gd name="T5" fmla="*/ 176 h 207"/>
                      <a:gd name="T6" fmla="*/ 294 w 368"/>
                      <a:gd name="T7" fmla="*/ 180 h 207"/>
                      <a:gd name="T8" fmla="*/ 262 w 368"/>
                      <a:gd name="T9" fmla="*/ 183 h 207"/>
                      <a:gd name="T10" fmla="*/ 227 w 368"/>
                      <a:gd name="T11" fmla="*/ 186 h 207"/>
                      <a:gd name="T12" fmla="*/ 178 w 368"/>
                      <a:gd name="T13" fmla="*/ 186 h 207"/>
                      <a:gd name="T14" fmla="*/ 143 w 368"/>
                      <a:gd name="T15" fmla="*/ 186 h 207"/>
                      <a:gd name="T16" fmla="*/ 115 w 368"/>
                      <a:gd name="T17" fmla="*/ 186 h 207"/>
                      <a:gd name="T18" fmla="*/ 94 w 368"/>
                      <a:gd name="T19" fmla="*/ 183 h 207"/>
                      <a:gd name="T20" fmla="*/ 80 w 368"/>
                      <a:gd name="T21" fmla="*/ 180 h 207"/>
                      <a:gd name="T22" fmla="*/ 66 w 368"/>
                      <a:gd name="T23" fmla="*/ 170 h 207"/>
                      <a:gd name="T24" fmla="*/ 52 w 368"/>
                      <a:gd name="T25" fmla="*/ 157 h 207"/>
                      <a:gd name="T26" fmla="*/ 42 w 368"/>
                      <a:gd name="T27" fmla="*/ 147 h 207"/>
                      <a:gd name="T28" fmla="*/ 35 w 368"/>
                      <a:gd name="T29" fmla="*/ 127 h 207"/>
                      <a:gd name="T30" fmla="*/ 24 w 368"/>
                      <a:gd name="T31" fmla="*/ 108 h 207"/>
                      <a:gd name="T32" fmla="*/ 17 w 368"/>
                      <a:gd name="T33" fmla="*/ 91 h 207"/>
                      <a:gd name="T34" fmla="*/ 10 w 368"/>
                      <a:gd name="T35" fmla="*/ 72 h 207"/>
                      <a:gd name="T36" fmla="*/ 7 w 368"/>
                      <a:gd name="T37" fmla="*/ 52 h 207"/>
                      <a:gd name="T38" fmla="*/ 3 w 368"/>
                      <a:gd name="T39" fmla="*/ 39 h 207"/>
                      <a:gd name="T40" fmla="*/ 0 w 368"/>
                      <a:gd name="T41" fmla="*/ 0 h 207"/>
                      <a:gd name="T42" fmla="*/ 7 w 368"/>
                      <a:gd name="T43" fmla="*/ 167 h 207"/>
                      <a:gd name="T44" fmla="*/ 7 w 368"/>
                      <a:gd name="T45" fmla="*/ 176 h 207"/>
                      <a:gd name="T46" fmla="*/ 10 w 368"/>
                      <a:gd name="T47" fmla="*/ 186 h 207"/>
                      <a:gd name="T48" fmla="*/ 17 w 368"/>
                      <a:gd name="T49" fmla="*/ 189 h 207"/>
                      <a:gd name="T50" fmla="*/ 28 w 368"/>
                      <a:gd name="T51" fmla="*/ 193 h 207"/>
                      <a:gd name="T52" fmla="*/ 45 w 368"/>
                      <a:gd name="T53" fmla="*/ 196 h 207"/>
                      <a:gd name="T54" fmla="*/ 126 w 368"/>
                      <a:gd name="T55" fmla="*/ 206 h 207"/>
                      <a:gd name="T56" fmla="*/ 168 w 368"/>
                      <a:gd name="T57" fmla="*/ 206 h 207"/>
                      <a:gd name="T58" fmla="*/ 192 w 368"/>
                      <a:gd name="T59" fmla="*/ 206 h 207"/>
                      <a:gd name="T60" fmla="*/ 227 w 368"/>
                      <a:gd name="T61" fmla="*/ 202 h 207"/>
                      <a:gd name="T62" fmla="*/ 248 w 368"/>
                      <a:gd name="T63" fmla="*/ 199 h 207"/>
                      <a:gd name="T64" fmla="*/ 273 w 368"/>
                      <a:gd name="T65" fmla="*/ 196 h 207"/>
                      <a:gd name="T66" fmla="*/ 294 w 368"/>
                      <a:gd name="T67" fmla="*/ 189 h 207"/>
                      <a:gd name="T68" fmla="*/ 318 w 368"/>
                      <a:gd name="T69" fmla="*/ 186 h 207"/>
                      <a:gd name="T70" fmla="*/ 343 w 368"/>
                      <a:gd name="T71" fmla="*/ 176 h 207"/>
                      <a:gd name="T72" fmla="*/ 367 w 368"/>
                      <a:gd name="T73" fmla="*/ 170 h 2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8"/>
                      <a:gd name="T112" fmla="*/ 0 h 207"/>
                      <a:gd name="T113" fmla="*/ 368 w 368"/>
                      <a:gd name="T114" fmla="*/ 207 h 2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8" h="207">
                        <a:moveTo>
                          <a:pt x="367" y="170"/>
                        </a:moveTo>
                        <a:lnTo>
                          <a:pt x="353" y="170"/>
                        </a:lnTo>
                        <a:lnTo>
                          <a:pt x="325" y="176"/>
                        </a:lnTo>
                        <a:lnTo>
                          <a:pt x="294" y="180"/>
                        </a:lnTo>
                        <a:lnTo>
                          <a:pt x="262" y="183"/>
                        </a:lnTo>
                        <a:lnTo>
                          <a:pt x="227" y="186"/>
                        </a:lnTo>
                        <a:lnTo>
                          <a:pt x="178" y="186"/>
                        </a:lnTo>
                        <a:lnTo>
                          <a:pt x="143" y="186"/>
                        </a:lnTo>
                        <a:lnTo>
                          <a:pt x="115" y="186"/>
                        </a:lnTo>
                        <a:lnTo>
                          <a:pt x="94" y="183"/>
                        </a:lnTo>
                        <a:lnTo>
                          <a:pt x="80" y="180"/>
                        </a:lnTo>
                        <a:lnTo>
                          <a:pt x="66" y="170"/>
                        </a:lnTo>
                        <a:lnTo>
                          <a:pt x="52" y="157"/>
                        </a:lnTo>
                        <a:lnTo>
                          <a:pt x="42" y="147"/>
                        </a:lnTo>
                        <a:lnTo>
                          <a:pt x="35" y="127"/>
                        </a:lnTo>
                        <a:lnTo>
                          <a:pt x="24" y="108"/>
                        </a:lnTo>
                        <a:lnTo>
                          <a:pt x="17" y="91"/>
                        </a:lnTo>
                        <a:lnTo>
                          <a:pt x="10" y="72"/>
                        </a:lnTo>
                        <a:lnTo>
                          <a:pt x="7" y="52"/>
                        </a:lnTo>
                        <a:lnTo>
                          <a:pt x="3" y="39"/>
                        </a:lnTo>
                        <a:lnTo>
                          <a:pt x="0" y="0"/>
                        </a:lnTo>
                        <a:lnTo>
                          <a:pt x="7" y="167"/>
                        </a:lnTo>
                        <a:lnTo>
                          <a:pt x="7" y="176"/>
                        </a:lnTo>
                        <a:lnTo>
                          <a:pt x="10" y="186"/>
                        </a:lnTo>
                        <a:lnTo>
                          <a:pt x="17" y="189"/>
                        </a:lnTo>
                        <a:lnTo>
                          <a:pt x="28" y="193"/>
                        </a:lnTo>
                        <a:lnTo>
                          <a:pt x="45" y="196"/>
                        </a:lnTo>
                        <a:lnTo>
                          <a:pt x="126" y="206"/>
                        </a:lnTo>
                        <a:lnTo>
                          <a:pt x="168" y="206"/>
                        </a:lnTo>
                        <a:lnTo>
                          <a:pt x="192" y="206"/>
                        </a:lnTo>
                        <a:lnTo>
                          <a:pt x="227" y="202"/>
                        </a:lnTo>
                        <a:lnTo>
                          <a:pt x="248" y="199"/>
                        </a:lnTo>
                        <a:lnTo>
                          <a:pt x="273" y="196"/>
                        </a:lnTo>
                        <a:lnTo>
                          <a:pt x="294" y="189"/>
                        </a:lnTo>
                        <a:lnTo>
                          <a:pt x="318" y="186"/>
                        </a:lnTo>
                        <a:lnTo>
                          <a:pt x="343" y="176"/>
                        </a:lnTo>
                        <a:lnTo>
                          <a:pt x="367" y="17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71" name="Group 394"/>
                  <p:cNvGrpSpPr>
                    <a:grpSpLocks/>
                  </p:cNvGrpSpPr>
                  <p:nvPr/>
                </p:nvGrpSpPr>
                <p:grpSpPr bwMode="auto">
                  <a:xfrm>
                    <a:off x="2231" y="2585"/>
                    <a:ext cx="193" cy="236"/>
                    <a:chOff x="2231" y="2585"/>
                    <a:chExt cx="193" cy="236"/>
                  </a:xfrm>
                </p:grpSpPr>
                <p:sp>
                  <p:nvSpPr>
                    <p:cNvPr id="3372" name="Line 395"/>
                    <p:cNvSpPr>
                      <a:spLocks noChangeShapeType="1"/>
                    </p:cNvSpPr>
                    <p:nvPr/>
                  </p:nvSpPr>
                  <p:spPr bwMode="auto">
                    <a:xfrm>
                      <a:off x="2332" y="2585"/>
                      <a:ext cx="1" cy="229"/>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3" name="Line 396"/>
                    <p:cNvSpPr>
                      <a:spLocks noChangeShapeType="1"/>
                    </p:cNvSpPr>
                    <p:nvPr/>
                  </p:nvSpPr>
                  <p:spPr bwMode="auto">
                    <a:xfrm>
                      <a:off x="2231" y="2595"/>
                      <a:ext cx="4" cy="210"/>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3374" name="Line 397"/>
                    <p:cNvSpPr>
                      <a:spLocks noChangeShapeType="1"/>
                    </p:cNvSpPr>
                    <p:nvPr/>
                  </p:nvSpPr>
                  <p:spPr bwMode="auto">
                    <a:xfrm>
                      <a:off x="2424" y="2585"/>
                      <a:ext cx="0" cy="236"/>
                    </a:xfrm>
                    <a:prstGeom prst="line">
                      <a:avLst/>
                    </a:prstGeom>
                    <a:noFill/>
                    <a:ln w="127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grpSp>
            </p:grpSp>
          </p:grpSp>
        </p:grpSp>
        <p:grpSp>
          <p:nvGrpSpPr>
            <p:cNvPr id="3350" name="Group 398"/>
            <p:cNvGrpSpPr>
              <a:grpSpLocks/>
            </p:cNvGrpSpPr>
            <p:nvPr/>
          </p:nvGrpSpPr>
          <p:grpSpPr bwMode="auto">
            <a:xfrm>
              <a:off x="2532" y="1728"/>
              <a:ext cx="2294" cy="983"/>
              <a:chOff x="2532" y="1728"/>
              <a:chExt cx="2294" cy="983"/>
            </a:xfrm>
          </p:grpSpPr>
          <p:sp>
            <p:nvSpPr>
              <p:cNvPr id="3351" name="Freeform 399"/>
              <p:cNvSpPr>
                <a:spLocks/>
              </p:cNvSpPr>
              <p:nvPr/>
            </p:nvSpPr>
            <p:spPr bwMode="auto">
              <a:xfrm>
                <a:off x="3961" y="1728"/>
                <a:ext cx="760" cy="702"/>
              </a:xfrm>
              <a:custGeom>
                <a:avLst/>
                <a:gdLst>
                  <a:gd name="T0" fmla="*/ 759 w 760"/>
                  <a:gd name="T1" fmla="*/ 0 h 702"/>
                  <a:gd name="T2" fmla="*/ 570 w 760"/>
                  <a:gd name="T3" fmla="*/ 0 h 702"/>
                  <a:gd name="T4" fmla="*/ 52 w 760"/>
                  <a:gd name="T5" fmla="*/ 602 h 702"/>
                  <a:gd name="T6" fmla="*/ 31 w 760"/>
                  <a:gd name="T7" fmla="*/ 619 h 702"/>
                  <a:gd name="T8" fmla="*/ 21 w 760"/>
                  <a:gd name="T9" fmla="*/ 629 h 702"/>
                  <a:gd name="T10" fmla="*/ 0 w 760"/>
                  <a:gd name="T11" fmla="*/ 635 h 702"/>
                  <a:gd name="T12" fmla="*/ 77 w 760"/>
                  <a:gd name="T13" fmla="*/ 642 h 702"/>
                  <a:gd name="T14" fmla="*/ 164 w 760"/>
                  <a:gd name="T15" fmla="*/ 652 h 702"/>
                  <a:gd name="T16" fmla="*/ 280 w 760"/>
                  <a:gd name="T17" fmla="*/ 661 h 702"/>
                  <a:gd name="T18" fmla="*/ 416 w 760"/>
                  <a:gd name="T19" fmla="*/ 681 h 702"/>
                  <a:gd name="T20" fmla="*/ 539 w 760"/>
                  <a:gd name="T21" fmla="*/ 701 h 702"/>
                  <a:gd name="T22" fmla="*/ 759 w 760"/>
                  <a:gd name="T23" fmla="*/ 0 h 70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0"/>
                  <a:gd name="T37" fmla="*/ 0 h 702"/>
                  <a:gd name="T38" fmla="*/ 760 w 760"/>
                  <a:gd name="T39" fmla="*/ 702 h 70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0" h="702">
                    <a:moveTo>
                      <a:pt x="759" y="0"/>
                    </a:moveTo>
                    <a:lnTo>
                      <a:pt x="570" y="0"/>
                    </a:lnTo>
                    <a:lnTo>
                      <a:pt x="52" y="602"/>
                    </a:lnTo>
                    <a:lnTo>
                      <a:pt x="31" y="619"/>
                    </a:lnTo>
                    <a:lnTo>
                      <a:pt x="21" y="629"/>
                    </a:lnTo>
                    <a:lnTo>
                      <a:pt x="0" y="635"/>
                    </a:lnTo>
                    <a:lnTo>
                      <a:pt x="77" y="642"/>
                    </a:lnTo>
                    <a:lnTo>
                      <a:pt x="164" y="652"/>
                    </a:lnTo>
                    <a:lnTo>
                      <a:pt x="280" y="661"/>
                    </a:lnTo>
                    <a:lnTo>
                      <a:pt x="416" y="681"/>
                    </a:lnTo>
                    <a:lnTo>
                      <a:pt x="539" y="701"/>
                    </a:lnTo>
                    <a:lnTo>
                      <a:pt x="759"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52" name="Group 400"/>
              <p:cNvGrpSpPr>
                <a:grpSpLocks/>
              </p:cNvGrpSpPr>
              <p:nvPr/>
            </p:nvGrpSpPr>
            <p:grpSpPr bwMode="auto">
              <a:xfrm>
                <a:off x="2532" y="2157"/>
                <a:ext cx="2294" cy="554"/>
                <a:chOff x="2532" y="2157"/>
                <a:chExt cx="2294" cy="554"/>
              </a:xfrm>
            </p:grpSpPr>
            <p:sp>
              <p:nvSpPr>
                <p:cNvPr id="3353" name="Freeform 401"/>
                <p:cNvSpPr>
                  <a:spLocks/>
                </p:cNvSpPr>
                <p:nvPr/>
              </p:nvSpPr>
              <p:spPr bwMode="auto">
                <a:xfrm>
                  <a:off x="4146" y="2536"/>
                  <a:ext cx="361" cy="175"/>
                </a:xfrm>
                <a:custGeom>
                  <a:avLst/>
                  <a:gdLst>
                    <a:gd name="T0" fmla="*/ 52 w 361"/>
                    <a:gd name="T1" fmla="*/ 0 h 175"/>
                    <a:gd name="T2" fmla="*/ 56 w 361"/>
                    <a:gd name="T3" fmla="*/ 29 h 175"/>
                    <a:gd name="T4" fmla="*/ 59 w 361"/>
                    <a:gd name="T5" fmla="*/ 62 h 175"/>
                    <a:gd name="T6" fmla="*/ 52 w 361"/>
                    <a:gd name="T7" fmla="*/ 92 h 175"/>
                    <a:gd name="T8" fmla="*/ 45 w 361"/>
                    <a:gd name="T9" fmla="*/ 115 h 175"/>
                    <a:gd name="T10" fmla="*/ 35 w 361"/>
                    <a:gd name="T11" fmla="*/ 138 h 175"/>
                    <a:gd name="T12" fmla="*/ 24 w 361"/>
                    <a:gd name="T13" fmla="*/ 154 h 175"/>
                    <a:gd name="T14" fmla="*/ 14 w 361"/>
                    <a:gd name="T15" fmla="*/ 164 h 175"/>
                    <a:gd name="T16" fmla="*/ 0 w 361"/>
                    <a:gd name="T17" fmla="*/ 174 h 175"/>
                    <a:gd name="T18" fmla="*/ 63 w 361"/>
                    <a:gd name="T19" fmla="*/ 161 h 175"/>
                    <a:gd name="T20" fmla="*/ 129 w 361"/>
                    <a:gd name="T21" fmla="*/ 141 h 175"/>
                    <a:gd name="T22" fmla="*/ 231 w 361"/>
                    <a:gd name="T23" fmla="*/ 111 h 175"/>
                    <a:gd name="T24" fmla="*/ 297 w 361"/>
                    <a:gd name="T25" fmla="*/ 92 h 175"/>
                    <a:gd name="T26" fmla="*/ 322 w 361"/>
                    <a:gd name="T27" fmla="*/ 75 h 175"/>
                    <a:gd name="T28" fmla="*/ 336 w 361"/>
                    <a:gd name="T29" fmla="*/ 62 h 175"/>
                    <a:gd name="T30" fmla="*/ 343 w 361"/>
                    <a:gd name="T31" fmla="*/ 52 h 175"/>
                    <a:gd name="T32" fmla="*/ 350 w 361"/>
                    <a:gd name="T33" fmla="*/ 43 h 175"/>
                    <a:gd name="T34" fmla="*/ 360 w 361"/>
                    <a:gd name="T35" fmla="*/ 23 h 175"/>
                    <a:gd name="T36" fmla="*/ 318 w 361"/>
                    <a:gd name="T37" fmla="*/ 20 h 175"/>
                    <a:gd name="T38" fmla="*/ 220 w 361"/>
                    <a:gd name="T39" fmla="*/ 29 h 175"/>
                    <a:gd name="T40" fmla="*/ 171 w 361"/>
                    <a:gd name="T41" fmla="*/ 29 h 175"/>
                    <a:gd name="T42" fmla="*/ 129 w 361"/>
                    <a:gd name="T43" fmla="*/ 29 h 175"/>
                    <a:gd name="T44" fmla="*/ 101 w 361"/>
                    <a:gd name="T45" fmla="*/ 29 h 175"/>
                    <a:gd name="T46" fmla="*/ 91 w 361"/>
                    <a:gd name="T47" fmla="*/ 29 h 175"/>
                    <a:gd name="T48" fmla="*/ 84 w 361"/>
                    <a:gd name="T49" fmla="*/ 23 h 175"/>
                    <a:gd name="T50" fmla="*/ 73 w 361"/>
                    <a:gd name="T51" fmla="*/ 20 h 175"/>
                    <a:gd name="T52" fmla="*/ 63 w 361"/>
                    <a:gd name="T53" fmla="*/ 13 h 175"/>
                    <a:gd name="T54" fmla="*/ 52 w 361"/>
                    <a:gd name="T55" fmla="*/ 0 h 1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61"/>
                    <a:gd name="T85" fmla="*/ 0 h 175"/>
                    <a:gd name="T86" fmla="*/ 361 w 361"/>
                    <a:gd name="T87" fmla="*/ 175 h 1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61" h="175">
                      <a:moveTo>
                        <a:pt x="52" y="0"/>
                      </a:moveTo>
                      <a:lnTo>
                        <a:pt x="56" y="29"/>
                      </a:lnTo>
                      <a:lnTo>
                        <a:pt x="59" y="62"/>
                      </a:lnTo>
                      <a:lnTo>
                        <a:pt x="52" y="92"/>
                      </a:lnTo>
                      <a:lnTo>
                        <a:pt x="45" y="115"/>
                      </a:lnTo>
                      <a:lnTo>
                        <a:pt x="35" y="138"/>
                      </a:lnTo>
                      <a:lnTo>
                        <a:pt x="24" y="154"/>
                      </a:lnTo>
                      <a:lnTo>
                        <a:pt x="14" y="164"/>
                      </a:lnTo>
                      <a:lnTo>
                        <a:pt x="0" y="174"/>
                      </a:lnTo>
                      <a:lnTo>
                        <a:pt x="63" y="161"/>
                      </a:lnTo>
                      <a:lnTo>
                        <a:pt x="129" y="141"/>
                      </a:lnTo>
                      <a:lnTo>
                        <a:pt x="231" y="111"/>
                      </a:lnTo>
                      <a:lnTo>
                        <a:pt x="297" y="92"/>
                      </a:lnTo>
                      <a:lnTo>
                        <a:pt x="322" y="75"/>
                      </a:lnTo>
                      <a:lnTo>
                        <a:pt x="336" y="62"/>
                      </a:lnTo>
                      <a:lnTo>
                        <a:pt x="343" y="52"/>
                      </a:lnTo>
                      <a:lnTo>
                        <a:pt x="350" y="43"/>
                      </a:lnTo>
                      <a:lnTo>
                        <a:pt x="360" y="23"/>
                      </a:lnTo>
                      <a:lnTo>
                        <a:pt x="318" y="20"/>
                      </a:lnTo>
                      <a:lnTo>
                        <a:pt x="220" y="29"/>
                      </a:lnTo>
                      <a:lnTo>
                        <a:pt x="171" y="29"/>
                      </a:lnTo>
                      <a:lnTo>
                        <a:pt x="129" y="29"/>
                      </a:lnTo>
                      <a:lnTo>
                        <a:pt x="101" y="29"/>
                      </a:lnTo>
                      <a:lnTo>
                        <a:pt x="91" y="29"/>
                      </a:lnTo>
                      <a:lnTo>
                        <a:pt x="84" y="23"/>
                      </a:lnTo>
                      <a:lnTo>
                        <a:pt x="73" y="20"/>
                      </a:lnTo>
                      <a:lnTo>
                        <a:pt x="63" y="13"/>
                      </a:lnTo>
                      <a:lnTo>
                        <a:pt x="52" y="0"/>
                      </a:lnTo>
                    </a:path>
                  </a:pathLst>
                </a:custGeom>
                <a:solidFill>
                  <a:srgbClr val="5F5F5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54" name="Group 402"/>
                <p:cNvGrpSpPr>
                  <a:grpSpLocks/>
                </p:cNvGrpSpPr>
                <p:nvPr/>
              </p:nvGrpSpPr>
              <p:grpSpPr bwMode="auto">
                <a:xfrm>
                  <a:off x="2532" y="2157"/>
                  <a:ext cx="2294" cy="407"/>
                  <a:chOff x="2532" y="2157"/>
                  <a:chExt cx="2294" cy="407"/>
                </a:xfrm>
              </p:grpSpPr>
              <p:sp>
                <p:nvSpPr>
                  <p:cNvPr id="3355" name="Freeform 403"/>
                  <p:cNvSpPr>
                    <a:spLocks/>
                  </p:cNvSpPr>
                  <p:nvPr/>
                </p:nvSpPr>
                <p:spPr bwMode="auto">
                  <a:xfrm>
                    <a:off x="4202" y="2357"/>
                    <a:ext cx="624" cy="200"/>
                  </a:xfrm>
                  <a:custGeom>
                    <a:avLst/>
                    <a:gdLst>
                      <a:gd name="T0" fmla="*/ 623 w 624"/>
                      <a:gd name="T1" fmla="*/ 10 h 200"/>
                      <a:gd name="T2" fmla="*/ 560 w 624"/>
                      <a:gd name="T3" fmla="*/ 3 h 200"/>
                      <a:gd name="T4" fmla="*/ 504 w 624"/>
                      <a:gd name="T5" fmla="*/ 0 h 200"/>
                      <a:gd name="T6" fmla="*/ 284 w 624"/>
                      <a:gd name="T7" fmla="*/ 75 h 200"/>
                      <a:gd name="T8" fmla="*/ 0 w 624"/>
                      <a:gd name="T9" fmla="*/ 166 h 200"/>
                      <a:gd name="T10" fmla="*/ 7 w 624"/>
                      <a:gd name="T11" fmla="*/ 176 h 200"/>
                      <a:gd name="T12" fmla="*/ 18 w 624"/>
                      <a:gd name="T13" fmla="*/ 186 h 200"/>
                      <a:gd name="T14" fmla="*/ 32 w 624"/>
                      <a:gd name="T15" fmla="*/ 192 h 200"/>
                      <a:gd name="T16" fmla="*/ 49 w 624"/>
                      <a:gd name="T17" fmla="*/ 199 h 200"/>
                      <a:gd name="T18" fmla="*/ 67 w 624"/>
                      <a:gd name="T19" fmla="*/ 199 h 200"/>
                      <a:gd name="T20" fmla="*/ 172 w 624"/>
                      <a:gd name="T21" fmla="*/ 199 h 200"/>
                      <a:gd name="T22" fmla="*/ 259 w 624"/>
                      <a:gd name="T23" fmla="*/ 189 h 200"/>
                      <a:gd name="T24" fmla="*/ 315 w 624"/>
                      <a:gd name="T25" fmla="*/ 189 h 200"/>
                      <a:gd name="T26" fmla="*/ 623 w 624"/>
                      <a:gd name="T27" fmla="*/ 10 h 2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4"/>
                      <a:gd name="T43" fmla="*/ 0 h 200"/>
                      <a:gd name="T44" fmla="*/ 624 w 624"/>
                      <a:gd name="T45" fmla="*/ 200 h 2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4" h="200">
                        <a:moveTo>
                          <a:pt x="623" y="10"/>
                        </a:moveTo>
                        <a:lnTo>
                          <a:pt x="560" y="3"/>
                        </a:lnTo>
                        <a:lnTo>
                          <a:pt x="504" y="0"/>
                        </a:lnTo>
                        <a:lnTo>
                          <a:pt x="284" y="75"/>
                        </a:lnTo>
                        <a:lnTo>
                          <a:pt x="0" y="166"/>
                        </a:lnTo>
                        <a:lnTo>
                          <a:pt x="7" y="176"/>
                        </a:lnTo>
                        <a:lnTo>
                          <a:pt x="18" y="186"/>
                        </a:lnTo>
                        <a:lnTo>
                          <a:pt x="32" y="192"/>
                        </a:lnTo>
                        <a:lnTo>
                          <a:pt x="49" y="199"/>
                        </a:lnTo>
                        <a:lnTo>
                          <a:pt x="67" y="199"/>
                        </a:lnTo>
                        <a:lnTo>
                          <a:pt x="172" y="199"/>
                        </a:lnTo>
                        <a:lnTo>
                          <a:pt x="259" y="189"/>
                        </a:lnTo>
                        <a:lnTo>
                          <a:pt x="315" y="189"/>
                        </a:lnTo>
                        <a:lnTo>
                          <a:pt x="623" y="10"/>
                        </a:lnTo>
                      </a:path>
                    </a:pathLst>
                  </a:custGeom>
                  <a:solidFill>
                    <a:srgbClr val="808080"/>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56" name="Freeform 404"/>
                  <p:cNvSpPr>
                    <a:spLocks/>
                  </p:cNvSpPr>
                  <p:nvPr/>
                </p:nvSpPr>
                <p:spPr bwMode="auto">
                  <a:xfrm>
                    <a:off x="2532" y="2157"/>
                    <a:ext cx="862" cy="407"/>
                  </a:xfrm>
                  <a:custGeom>
                    <a:avLst/>
                    <a:gdLst>
                      <a:gd name="T0" fmla="*/ 861 w 862"/>
                      <a:gd name="T1" fmla="*/ 0 h 407"/>
                      <a:gd name="T2" fmla="*/ 854 w 862"/>
                      <a:gd name="T3" fmla="*/ 0 h 407"/>
                      <a:gd name="T4" fmla="*/ 704 w 862"/>
                      <a:gd name="T5" fmla="*/ 0 h 407"/>
                      <a:gd name="T6" fmla="*/ 480 w 862"/>
                      <a:gd name="T7" fmla="*/ 131 h 407"/>
                      <a:gd name="T8" fmla="*/ 322 w 862"/>
                      <a:gd name="T9" fmla="*/ 216 h 407"/>
                      <a:gd name="T10" fmla="*/ 168 w 862"/>
                      <a:gd name="T11" fmla="*/ 298 h 407"/>
                      <a:gd name="T12" fmla="*/ 0 w 862"/>
                      <a:gd name="T13" fmla="*/ 363 h 407"/>
                      <a:gd name="T14" fmla="*/ 42 w 862"/>
                      <a:gd name="T15" fmla="*/ 376 h 407"/>
                      <a:gd name="T16" fmla="*/ 98 w 862"/>
                      <a:gd name="T17" fmla="*/ 389 h 407"/>
                      <a:gd name="T18" fmla="*/ 147 w 862"/>
                      <a:gd name="T19" fmla="*/ 396 h 407"/>
                      <a:gd name="T20" fmla="*/ 245 w 862"/>
                      <a:gd name="T21" fmla="*/ 406 h 407"/>
                      <a:gd name="T22" fmla="*/ 322 w 862"/>
                      <a:gd name="T23" fmla="*/ 399 h 407"/>
                      <a:gd name="T24" fmla="*/ 431 w 862"/>
                      <a:gd name="T25" fmla="*/ 389 h 407"/>
                      <a:gd name="T26" fmla="*/ 504 w 862"/>
                      <a:gd name="T27" fmla="*/ 383 h 407"/>
                      <a:gd name="T28" fmla="*/ 522 w 862"/>
                      <a:gd name="T29" fmla="*/ 344 h 407"/>
                      <a:gd name="T30" fmla="*/ 861 w 862"/>
                      <a:gd name="T31" fmla="*/ 0 h 40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862"/>
                      <a:gd name="T49" fmla="*/ 0 h 407"/>
                      <a:gd name="T50" fmla="*/ 862 w 862"/>
                      <a:gd name="T51" fmla="*/ 407 h 40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862" h="407">
                        <a:moveTo>
                          <a:pt x="861" y="0"/>
                        </a:moveTo>
                        <a:lnTo>
                          <a:pt x="854" y="0"/>
                        </a:lnTo>
                        <a:lnTo>
                          <a:pt x="704" y="0"/>
                        </a:lnTo>
                        <a:lnTo>
                          <a:pt x="480" y="131"/>
                        </a:lnTo>
                        <a:lnTo>
                          <a:pt x="322" y="216"/>
                        </a:lnTo>
                        <a:lnTo>
                          <a:pt x="168" y="298"/>
                        </a:lnTo>
                        <a:lnTo>
                          <a:pt x="0" y="363"/>
                        </a:lnTo>
                        <a:lnTo>
                          <a:pt x="42" y="376"/>
                        </a:lnTo>
                        <a:lnTo>
                          <a:pt x="98" y="389"/>
                        </a:lnTo>
                        <a:lnTo>
                          <a:pt x="147" y="396"/>
                        </a:lnTo>
                        <a:lnTo>
                          <a:pt x="245" y="406"/>
                        </a:lnTo>
                        <a:lnTo>
                          <a:pt x="322" y="399"/>
                        </a:lnTo>
                        <a:lnTo>
                          <a:pt x="431" y="389"/>
                        </a:lnTo>
                        <a:lnTo>
                          <a:pt x="504" y="383"/>
                        </a:lnTo>
                        <a:lnTo>
                          <a:pt x="522" y="344"/>
                        </a:lnTo>
                        <a:lnTo>
                          <a:pt x="861" y="0"/>
                        </a:lnTo>
                      </a:path>
                    </a:pathLst>
                  </a:custGeom>
                  <a:solidFill>
                    <a:srgbClr val="7F7F7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nvGrpSpPr>
                  <p:cNvPr id="3357" name="Group 405"/>
                  <p:cNvGrpSpPr>
                    <a:grpSpLocks/>
                  </p:cNvGrpSpPr>
                  <p:nvPr/>
                </p:nvGrpSpPr>
                <p:grpSpPr bwMode="auto">
                  <a:xfrm>
                    <a:off x="2851" y="2379"/>
                    <a:ext cx="410" cy="126"/>
                    <a:chOff x="2851" y="2379"/>
                    <a:chExt cx="410" cy="126"/>
                  </a:xfrm>
                </p:grpSpPr>
                <p:grpSp>
                  <p:nvGrpSpPr>
                    <p:cNvPr id="3358" name="Group 406"/>
                    <p:cNvGrpSpPr>
                      <a:grpSpLocks/>
                    </p:cNvGrpSpPr>
                    <p:nvPr/>
                  </p:nvGrpSpPr>
                  <p:grpSpPr bwMode="auto">
                    <a:xfrm>
                      <a:off x="2851" y="2464"/>
                      <a:ext cx="327" cy="41"/>
                      <a:chOff x="2851" y="2464"/>
                      <a:chExt cx="327" cy="41"/>
                    </a:xfrm>
                  </p:grpSpPr>
                  <p:sp>
                    <p:nvSpPr>
                      <p:cNvPr id="3362" name="Freeform 407"/>
                      <p:cNvSpPr>
                        <a:spLocks/>
                      </p:cNvSpPr>
                      <p:nvPr/>
                    </p:nvSpPr>
                    <p:spPr bwMode="auto">
                      <a:xfrm>
                        <a:off x="2855" y="2464"/>
                        <a:ext cx="323" cy="41"/>
                      </a:xfrm>
                      <a:custGeom>
                        <a:avLst/>
                        <a:gdLst>
                          <a:gd name="T0" fmla="*/ 322 w 323"/>
                          <a:gd name="T1" fmla="*/ 20 h 41"/>
                          <a:gd name="T2" fmla="*/ 245 w 323"/>
                          <a:gd name="T3" fmla="*/ 0 h 41"/>
                          <a:gd name="T4" fmla="*/ 224 w 323"/>
                          <a:gd name="T5" fmla="*/ 7 h 41"/>
                          <a:gd name="T6" fmla="*/ 192 w 323"/>
                          <a:gd name="T7" fmla="*/ 13 h 41"/>
                          <a:gd name="T8" fmla="*/ 164 w 323"/>
                          <a:gd name="T9" fmla="*/ 17 h 41"/>
                          <a:gd name="T10" fmla="*/ 0 w 323"/>
                          <a:gd name="T11" fmla="*/ 20 h 41"/>
                          <a:gd name="T12" fmla="*/ 84 w 323"/>
                          <a:gd name="T13" fmla="*/ 33 h 41"/>
                          <a:gd name="T14" fmla="*/ 140 w 323"/>
                          <a:gd name="T15" fmla="*/ 36 h 41"/>
                          <a:gd name="T16" fmla="*/ 182 w 323"/>
                          <a:gd name="T17" fmla="*/ 40 h 41"/>
                          <a:gd name="T18" fmla="*/ 210 w 323"/>
                          <a:gd name="T19" fmla="*/ 40 h 41"/>
                          <a:gd name="T20" fmla="*/ 252 w 323"/>
                          <a:gd name="T21" fmla="*/ 36 h 41"/>
                          <a:gd name="T22" fmla="*/ 283 w 323"/>
                          <a:gd name="T23" fmla="*/ 30 h 41"/>
                          <a:gd name="T24" fmla="*/ 322 w 323"/>
                          <a:gd name="T25" fmla="*/ 20 h 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3"/>
                          <a:gd name="T40" fmla="*/ 0 h 41"/>
                          <a:gd name="T41" fmla="*/ 323 w 323"/>
                          <a:gd name="T42" fmla="*/ 41 h 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3" h="41">
                            <a:moveTo>
                              <a:pt x="322" y="20"/>
                            </a:moveTo>
                            <a:lnTo>
                              <a:pt x="245" y="0"/>
                            </a:lnTo>
                            <a:lnTo>
                              <a:pt x="224" y="7"/>
                            </a:lnTo>
                            <a:lnTo>
                              <a:pt x="192" y="13"/>
                            </a:lnTo>
                            <a:lnTo>
                              <a:pt x="164" y="17"/>
                            </a:lnTo>
                            <a:lnTo>
                              <a:pt x="0" y="20"/>
                            </a:lnTo>
                            <a:lnTo>
                              <a:pt x="84" y="33"/>
                            </a:lnTo>
                            <a:lnTo>
                              <a:pt x="140" y="36"/>
                            </a:lnTo>
                            <a:lnTo>
                              <a:pt x="182" y="40"/>
                            </a:lnTo>
                            <a:lnTo>
                              <a:pt x="210" y="40"/>
                            </a:lnTo>
                            <a:lnTo>
                              <a:pt x="252" y="36"/>
                            </a:lnTo>
                            <a:lnTo>
                              <a:pt x="283" y="30"/>
                            </a:lnTo>
                            <a:lnTo>
                              <a:pt x="322" y="2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63" name="Freeform 408"/>
                      <p:cNvSpPr>
                        <a:spLocks/>
                      </p:cNvSpPr>
                      <p:nvPr/>
                    </p:nvSpPr>
                    <p:spPr bwMode="auto">
                      <a:xfrm>
                        <a:off x="2851" y="2464"/>
                        <a:ext cx="246" cy="38"/>
                      </a:xfrm>
                      <a:custGeom>
                        <a:avLst/>
                        <a:gdLst>
                          <a:gd name="T0" fmla="*/ 245 w 246"/>
                          <a:gd name="T1" fmla="*/ 0 h 38"/>
                          <a:gd name="T2" fmla="*/ 217 w 246"/>
                          <a:gd name="T3" fmla="*/ 7 h 38"/>
                          <a:gd name="T4" fmla="*/ 189 w 246"/>
                          <a:gd name="T5" fmla="*/ 13 h 38"/>
                          <a:gd name="T6" fmla="*/ 165 w 246"/>
                          <a:gd name="T7" fmla="*/ 13 h 38"/>
                          <a:gd name="T8" fmla="*/ 0 w 246"/>
                          <a:gd name="T9" fmla="*/ 20 h 38"/>
                          <a:gd name="T10" fmla="*/ 81 w 246"/>
                          <a:gd name="T11" fmla="*/ 33 h 38"/>
                          <a:gd name="T12" fmla="*/ 140 w 246"/>
                          <a:gd name="T13" fmla="*/ 37 h 38"/>
                          <a:gd name="T14" fmla="*/ 179 w 246"/>
                          <a:gd name="T15" fmla="*/ 37 h 38"/>
                          <a:gd name="T16" fmla="*/ 200 w 246"/>
                          <a:gd name="T17" fmla="*/ 37 h 38"/>
                          <a:gd name="T18" fmla="*/ 224 w 246"/>
                          <a:gd name="T19" fmla="*/ 20 h 38"/>
                          <a:gd name="T20" fmla="*/ 245 w 246"/>
                          <a:gd name="T21" fmla="*/ 0 h 3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6"/>
                          <a:gd name="T34" fmla="*/ 0 h 38"/>
                          <a:gd name="T35" fmla="*/ 246 w 246"/>
                          <a:gd name="T36" fmla="*/ 38 h 3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6" h="38">
                            <a:moveTo>
                              <a:pt x="245" y="0"/>
                            </a:moveTo>
                            <a:lnTo>
                              <a:pt x="217" y="7"/>
                            </a:lnTo>
                            <a:lnTo>
                              <a:pt x="189" y="13"/>
                            </a:lnTo>
                            <a:lnTo>
                              <a:pt x="165" y="13"/>
                            </a:lnTo>
                            <a:lnTo>
                              <a:pt x="0" y="20"/>
                            </a:lnTo>
                            <a:lnTo>
                              <a:pt x="81" y="33"/>
                            </a:lnTo>
                            <a:lnTo>
                              <a:pt x="140" y="37"/>
                            </a:lnTo>
                            <a:lnTo>
                              <a:pt x="179" y="37"/>
                            </a:lnTo>
                            <a:lnTo>
                              <a:pt x="200" y="37"/>
                            </a:lnTo>
                            <a:lnTo>
                              <a:pt x="224" y="20"/>
                            </a:lnTo>
                            <a:lnTo>
                              <a:pt x="245"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nvGrpSpPr>
                    <p:cNvPr id="3359" name="Group 409"/>
                    <p:cNvGrpSpPr>
                      <a:grpSpLocks/>
                    </p:cNvGrpSpPr>
                    <p:nvPr/>
                  </p:nvGrpSpPr>
                  <p:grpSpPr bwMode="auto">
                    <a:xfrm>
                      <a:off x="3012" y="2379"/>
                      <a:ext cx="249" cy="34"/>
                      <a:chOff x="3012" y="2379"/>
                      <a:chExt cx="249" cy="34"/>
                    </a:xfrm>
                  </p:grpSpPr>
                  <p:sp>
                    <p:nvSpPr>
                      <p:cNvPr id="3360" name="Freeform 410"/>
                      <p:cNvSpPr>
                        <a:spLocks/>
                      </p:cNvSpPr>
                      <p:nvPr/>
                    </p:nvSpPr>
                    <p:spPr bwMode="auto">
                      <a:xfrm>
                        <a:off x="3012" y="2379"/>
                        <a:ext cx="249" cy="34"/>
                      </a:xfrm>
                      <a:custGeom>
                        <a:avLst/>
                        <a:gdLst>
                          <a:gd name="T0" fmla="*/ 175 w 249"/>
                          <a:gd name="T1" fmla="*/ 0 h 34"/>
                          <a:gd name="T2" fmla="*/ 126 w 249"/>
                          <a:gd name="T3" fmla="*/ 7 h 34"/>
                          <a:gd name="T4" fmla="*/ 87 w 249"/>
                          <a:gd name="T5" fmla="*/ 10 h 34"/>
                          <a:gd name="T6" fmla="*/ 66 w 249"/>
                          <a:gd name="T7" fmla="*/ 13 h 34"/>
                          <a:gd name="T8" fmla="*/ 42 w 249"/>
                          <a:gd name="T9" fmla="*/ 16 h 34"/>
                          <a:gd name="T10" fmla="*/ 0 w 249"/>
                          <a:gd name="T11" fmla="*/ 20 h 34"/>
                          <a:gd name="T12" fmla="*/ 52 w 249"/>
                          <a:gd name="T13" fmla="*/ 29 h 34"/>
                          <a:gd name="T14" fmla="*/ 87 w 249"/>
                          <a:gd name="T15" fmla="*/ 33 h 34"/>
                          <a:gd name="T16" fmla="*/ 122 w 249"/>
                          <a:gd name="T17" fmla="*/ 33 h 34"/>
                          <a:gd name="T18" fmla="*/ 157 w 249"/>
                          <a:gd name="T19" fmla="*/ 29 h 34"/>
                          <a:gd name="T20" fmla="*/ 192 w 249"/>
                          <a:gd name="T21" fmla="*/ 26 h 34"/>
                          <a:gd name="T22" fmla="*/ 224 w 249"/>
                          <a:gd name="T23" fmla="*/ 20 h 34"/>
                          <a:gd name="T24" fmla="*/ 248 w 249"/>
                          <a:gd name="T25" fmla="*/ 13 h 34"/>
                          <a:gd name="T26" fmla="*/ 213 w 249"/>
                          <a:gd name="T27" fmla="*/ 3 h 34"/>
                          <a:gd name="T28" fmla="*/ 175 w 249"/>
                          <a:gd name="T29" fmla="*/ 0 h 3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9"/>
                          <a:gd name="T46" fmla="*/ 0 h 34"/>
                          <a:gd name="T47" fmla="*/ 249 w 249"/>
                          <a:gd name="T48" fmla="*/ 34 h 3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9" h="34">
                            <a:moveTo>
                              <a:pt x="175" y="0"/>
                            </a:moveTo>
                            <a:lnTo>
                              <a:pt x="126" y="7"/>
                            </a:lnTo>
                            <a:lnTo>
                              <a:pt x="87" y="10"/>
                            </a:lnTo>
                            <a:lnTo>
                              <a:pt x="66" y="13"/>
                            </a:lnTo>
                            <a:lnTo>
                              <a:pt x="42" y="16"/>
                            </a:lnTo>
                            <a:lnTo>
                              <a:pt x="0" y="20"/>
                            </a:lnTo>
                            <a:lnTo>
                              <a:pt x="52" y="29"/>
                            </a:lnTo>
                            <a:lnTo>
                              <a:pt x="87" y="33"/>
                            </a:lnTo>
                            <a:lnTo>
                              <a:pt x="122" y="33"/>
                            </a:lnTo>
                            <a:lnTo>
                              <a:pt x="157" y="29"/>
                            </a:lnTo>
                            <a:lnTo>
                              <a:pt x="192" y="26"/>
                            </a:lnTo>
                            <a:lnTo>
                              <a:pt x="224" y="20"/>
                            </a:lnTo>
                            <a:lnTo>
                              <a:pt x="248" y="13"/>
                            </a:lnTo>
                            <a:lnTo>
                              <a:pt x="213" y="3"/>
                            </a:lnTo>
                            <a:lnTo>
                              <a:pt x="175" y="0"/>
                            </a:lnTo>
                          </a:path>
                        </a:pathLst>
                      </a:custGeom>
                      <a:solidFill>
                        <a:srgbClr val="9F9F9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sp>
                    <p:nvSpPr>
                      <p:cNvPr id="3361" name="Freeform 411"/>
                      <p:cNvSpPr>
                        <a:spLocks/>
                      </p:cNvSpPr>
                      <p:nvPr/>
                    </p:nvSpPr>
                    <p:spPr bwMode="auto">
                      <a:xfrm>
                        <a:off x="3012" y="2379"/>
                        <a:ext cx="172" cy="34"/>
                      </a:xfrm>
                      <a:custGeom>
                        <a:avLst/>
                        <a:gdLst>
                          <a:gd name="T0" fmla="*/ 171 w 172"/>
                          <a:gd name="T1" fmla="*/ 0 h 34"/>
                          <a:gd name="T2" fmla="*/ 126 w 172"/>
                          <a:gd name="T3" fmla="*/ 7 h 34"/>
                          <a:gd name="T4" fmla="*/ 87 w 172"/>
                          <a:gd name="T5" fmla="*/ 10 h 34"/>
                          <a:gd name="T6" fmla="*/ 66 w 172"/>
                          <a:gd name="T7" fmla="*/ 13 h 34"/>
                          <a:gd name="T8" fmla="*/ 42 w 172"/>
                          <a:gd name="T9" fmla="*/ 16 h 34"/>
                          <a:gd name="T10" fmla="*/ 0 w 172"/>
                          <a:gd name="T11" fmla="*/ 20 h 34"/>
                          <a:gd name="T12" fmla="*/ 49 w 172"/>
                          <a:gd name="T13" fmla="*/ 29 h 34"/>
                          <a:gd name="T14" fmla="*/ 87 w 172"/>
                          <a:gd name="T15" fmla="*/ 33 h 34"/>
                          <a:gd name="T16" fmla="*/ 119 w 172"/>
                          <a:gd name="T17" fmla="*/ 29 h 34"/>
                          <a:gd name="T18" fmla="*/ 129 w 172"/>
                          <a:gd name="T19" fmla="*/ 29 h 34"/>
                          <a:gd name="T20" fmla="*/ 171 w 172"/>
                          <a:gd name="T21" fmla="*/ 0 h 3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2"/>
                          <a:gd name="T34" fmla="*/ 0 h 34"/>
                          <a:gd name="T35" fmla="*/ 172 w 172"/>
                          <a:gd name="T36" fmla="*/ 34 h 3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2" h="34">
                            <a:moveTo>
                              <a:pt x="171" y="0"/>
                            </a:moveTo>
                            <a:lnTo>
                              <a:pt x="126" y="7"/>
                            </a:lnTo>
                            <a:lnTo>
                              <a:pt x="87" y="10"/>
                            </a:lnTo>
                            <a:lnTo>
                              <a:pt x="66" y="13"/>
                            </a:lnTo>
                            <a:lnTo>
                              <a:pt x="42" y="16"/>
                            </a:lnTo>
                            <a:lnTo>
                              <a:pt x="0" y="20"/>
                            </a:lnTo>
                            <a:lnTo>
                              <a:pt x="49" y="29"/>
                            </a:lnTo>
                            <a:lnTo>
                              <a:pt x="87" y="33"/>
                            </a:lnTo>
                            <a:lnTo>
                              <a:pt x="119" y="29"/>
                            </a:lnTo>
                            <a:lnTo>
                              <a:pt x="129" y="29"/>
                            </a:lnTo>
                            <a:lnTo>
                              <a:pt x="171" y="0"/>
                            </a:lnTo>
                          </a:path>
                        </a:pathLst>
                      </a:custGeom>
                      <a:solidFill>
                        <a:srgbClr val="3F3F3F"/>
                      </a:solidFill>
                      <a:ln>
                        <a:noFill/>
                      </a:ln>
                      <a:extLst>
                        <a:ext uri="{91240B29-F687-4F45-9708-019B960494DF}">
                          <a14:hiddenLine xmlns:a14="http://schemas.microsoft.com/office/drawing/2010/main" w="9525" cap="rnd">
                            <a:solidFill>
                              <a:srgbClr val="000000"/>
                            </a:solidFill>
                            <a:round/>
                            <a:headEnd type="none" w="sm" len="sm"/>
                            <a:tailEnd type="none" w="sm" len="sm"/>
                          </a14:hiddenLine>
                        </a:ext>
                      </a:extLst>
                    </p:spPr>
                    <p:txBody>
                      <a:bodyPr/>
                      <a:lstStyle/>
                      <a:p>
                        <a:endParaRPr lang="en-NZ"/>
                      </a:p>
                    </p:txBody>
                  </p:sp>
                </p:grpSp>
              </p:grpSp>
            </p:grpSp>
          </p:grpSp>
        </p:grpSp>
      </p:grpSp>
      <p:sp>
        <p:nvSpPr>
          <p:cNvPr id="3084" name="Rectangle 412"/>
          <p:cNvSpPr>
            <a:spLocks noChangeArrowheads="1"/>
          </p:cNvSpPr>
          <p:nvPr/>
        </p:nvSpPr>
        <p:spPr bwMode="auto">
          <a:xfrm>
            <a:off x="4648200" y="228600"/>
            <a:ext cx="1981200" cy="1905000"/>
          </a:xfrm>
          <a:prstGeom prst="rect">
            <a:avLst/>
          </a:prstGeom>
          <a:noFill/>
          <a:ln w="12700">
            <a:solidFill>
              <a:schemeClr val="tx1"/>
            </a:solidFill>
            <a:prstDash val="dash"/>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lIns="45720" rIns="45720"/>
          <a:lstStyle/>
          <a:p>
            <a:pPr algn="ctr"/>
            <a:r>
              <a:rPr kumimoji="1" lang="en-US" sz="1200" b="1">
                <a:latin typeface="Arial" charset="0"/>
              </a:rPr>
              <a:t>ATM functional capabilities</a:t>
            </a:r>
          </a:p>
        </p:txBody>
      </p:sp>
      <p:sp>
        <p:nvSpPr>
          <p:cNvPr id="3085" name="Text Box 413"/>
          <p:cNvSpPr txBox="1">
            <a:spLocks noChangeArrowheads="1"/>
          </p:cNvSpPr>
          <p:nvPr/>
        </p:nvSpPr>
        <p:spPr bwMode="auto">
          <a:xfrm>
            <a:off x="5486400" y="1752600"/>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Aircraft</a:t>
            </a:r>
          </a:p>
        </p:txBody>
      </p:sp>
      <p:sp>
        <p:nvSpPr>
          <p:cNvPr id="3086" name="Text Box 416"/>
          <p:cNvSpPr txBox="1">
            <a:spLocks noChangeArrowheads="1"/>
          </p:cNvSpPr>
          <p:nvPr/>
        </p:nvSpPr>
        <p:spPr bwMode="auto">
          <a:xfrm>
            <a:off x="3810000" y="2667000"/>
            <a:ext cx="1371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Communication</a:t>
            </a:r>
          </a:p>
        </p:txBody>
      </p:sp>
      <p:sp>
        <p:nvSpPr>
          <p:cNvPr id="3087" name="Text Box 417"/>
          <p:cNvSpPr txBox="1">
            <a:spLocks noChangeArrowheads="1"/>
          </p:cNvSpPr>
          <p:nvPr/>
        </p:nvSpPr>
        <p:spPr bwMode="auto">
          <a:xfrm>
            <a:off x="1600200" y="4038600"/>
            <a:ext cx="10668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Controller</a:t>
            </a:r>
          </a:p>
        </p:txBody>
      </p:sp>
      <p:sp>
        <p:nvSpPr>
          <p:cNvPr id="3088" name="Freeform 418"/>
          <p:cNvSpPr>
            <a:spLocks/>
          </p:cNvSpPr>
          <p:nvPr/>
        </p:nvSpPr>
        <p:spPr bwMode="auto">
          <a:xfrm>
            <a:off x="2967038" y="1905000"/>
            <a:ext cx="2519362" cy="1752600"/>
          </a:xfrm>
          <a:custGeom>
            <a:avLst/>
            <a:gdLst>
              <a:gd name="T0" fmla="*/ 0 w 1586"/>
              <a:gd name="T1" fmla="*/ 1810 h 1810"/>
              <a:gd name="T2" fmla="*/ 186 w 1586"/>
              <a:gd name="T3" fmla="*/ 1438 h 1810"/>
              <a:gd name="T4" fmla="*/ 346 w 1586"/>
              <a:gd name="T5" fmla="*/ 977 h 1810"/>
              <a:gd name="T6" fmla="*/ 505 w 1586"/>
              <a:gd name="T7" fmla="*/ 313 h 1810"/>
              <a:gd name="T8" fmla="*/ 824 w 1586"/>
              <a:gd name="T9" fmla="*/ 91 h 1810"/>
              <a:gd name="T10" fmla="*/ 1232 w 1586"/>
              <a:gd name="T11" fmla="*/ 29 h 1810"/>
              <a:gd name="T12" fmla="*/ 1436 w 1586"/>
              <a:gd name="T13" fmla="*/ 268 h 1810"/>
              <a:gd name="T14" fmla="*/ 1517 w 1586"/>
              <a:gd name="T15" fmla="*/ 1092 h 1810"/>
              <a:gd name="T16" fmla="*/ 1586 w 1586"/>
              <a:gd name="T17" fmla="*/ 1810 h 18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86"/>
              <a:gd name="T28" fmla="*/ 0 h 1810"/>
              <a:gd name="T29" fmla="*/ 1586 w 1586"/>
              <a:gd name="T30" fmla="*/ 1810 h 18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86" h="1810">
                <a:moveTo>
                  <a:pt x="0" y="1810"/>
                </a:moveTo>
                <a:cubicBezTo>
                  <a:pt x="31" y="1748"/>
                  <a:pt x="128" y="1577"/>
                  <a:pt x="186" y="1438"/>
                </a:cubicBezTo>
                <a:cubicBezTo>
                  <a:pt x="244" y="1299"/>
                  <a:pt x="293" y="1164"/>
                  <a:pt x="346" y="977"/>
                </a:cubicBezTo>
                <a:cubicBezTo>
                  <a:pt x="399" y="790"/>
                  <a:pt x="425" y="460"/>
                  <a:pt x="505" y="313"/>
                </a:cubicBezTo>
                <a:cubicBezTo>
                  <a:pt x="585" y="166"/>
                  <a:pt x="703" y="138"/>
                  <a:pt x="824" y="91"/>
                </a:cubicBezTo>
                <a:cubicBezTo>
                  <a:pt x="945" y="44"/>
                  <a:pt x="1130" y="0"/>
                  <a:pt x="1232" y="29"/>
                </a:cubicBezTo>
                <a:cubicBezTo>
                  <a:pt x="1334" y="58"/>
                  <a:pt x="1389" y="91"/>
                  <a:pt x="1436" y="268"/>
                </a:cubicBezTo>
                <a:cubicBezTo>
                  <a:pt x="1483" y="445"/>
                  <a:pt x="1492" y="835"/>
                  <a:pt x="1517" y="1092"/>
                </a:cubicBezTo>
                <a:cubicBezTo>
                  <a:pt x="1542" y="1349"/>
                  <a:pt x="1572" y="1661"/>
                  <a:pt x="1586" y="1810"/>
                </a:cubicBezTo>
              </a:path>
            </a:pathLst>
          </a:cu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3089" name="Freeform 419"/>
          <p:cNvSpPr>
            <a:spLocks/>
          </p:cNvSpPr>
          <p:nvPr/>
        </p:nvSpPr>
        <p:spPr bwMode="auto">
          <a:xfrm>
            <a:off x="609600" y="1219200"/>
            <a:ext cx="7620000" cy="2438400"/>
          </a:xfrm>
          <a:custGeom>
            <a:avLst/>
            <a:gdLst>
              <a:gd name="T0" fmla="*/ 0 w 4800"/>
              <a:gd name="T1" fmla="*/ 796 h 2479"/>
              <a:gd name="T2" fmla="*/ 96 w 4800"/>
              <a:gd name="T3" fmla="*/ 1650 h 2479"/>
              <a:gd name="T4" fmla="*/ 170 w 4800"/>
              <a:gd name="T5" fmla="*/ 2286 h 2479"/>
              <a:gd name="T6" fmla="*/ 513 w 4800"/>
              <a:gd name="T7" fmla="*/ 2428 h 2479"/>
              <a:gd name="T8" fmla="*/ 1078 w 4800"/>
              <a:gd name="T9" fmla="*/ 2448 h 2479"/>
              <a:gd name="T10" fmla="*/ 1473 w 4800"/>
              <a:gd name="T11" fmla="*/ 2346 h 2479"/>
              <a:gd name="T12" fmla="*/ 1776 w 4800"/>
              <a:gd name="T13" fmla="*/ 1650 h 2479"/>
              <a:gd name="T14" fmla="*/ 2056 w 4800"/>
              <a:gd name="T15" fmla="*/ 788 h 2479"/>
              <a:gd name="T16" fmla="*/ 2996 w 4800"/>
              <a:gd name="T17" fmla="*/ 531 h 2479"/>
              <a:gd name="T18" fmla="*/ 3792 w 4800"/>
              <a:gd name="T19" fmla="*/ 284 h 2479"/>
              <a:gd name="T20" fmla="*/ 4560 w 4800"/>
              <a:gd name="T21" fmla="*/ 114 h 2479"/>
              <a:gd name="T22" fmla="*/ 4704 w 4800"/>
              <a:gd name="T23" fmla="*/ 967 h 2479"/>
              <a:gd name="T24" fmla="*/ 4752 w 4800"/>
              <a:gd name="T25" fmla="*/ 1820 h 2479"/>
              <a:gd name="T26" fmla="*/ 4800 w 4800"/>
              <a:gd name="T27" fmla="*/ 2446 h 247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00"/>
              <a:gd name="T43" fmla="*/ 0 h 2479"/>
              <a:gd name="T44" fmla="*/ 4800 w 4800"/>
              <a:gd name="T45" fmla="*/ 2479 h 247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00" h="2479">
                <a:moveTo>
                  <a:pt x="0" y="796"/>
                </a:moveTo>
                <a:cubicBezTo>
                  <a:pt x="32" y="1090"/>
                  <a:pt x="68" y="1402"/>
                  <a:pt x="96" y="1650"/>
                </a:cubicBezTo>
                <a:cubicBezTo>
                  <a:pt x="124" y="1897"/>
                  <a:pt x="100" y="2157"/>
                  <a:pt x="170" y="2286"/>
                </a:cubicBezTo>
                <a:cubicBezTo>
                  <a:pt x="240" y="2415"/>
                  <a:pt x="362" y="2401"/>
                  <a:pt x="513" y="2428"/>
                </a:cubicBezTo>
                <a:cubicBezTo>
                  <a:pt x="664" y="2455"/>
                  <a:pt x="918" y="2462"/>
                  <a:pt x="1078" y="2448"/>
                </a:cubicBezTo>
                <a:cubicBezTo>
                  <a:pt x="1238" y="2434"/>
                  <a:pt x="1357" y="2479"/>
                  <a:pt x="1473" y="2346"/>
                </a:cubicBezTo>
                <a:cubicBezTo>
                  <a:pt x="1589" y="2214"/>
                  <a:pt x="1679" y="1910"/>
                  <a:pt x="1776" y="1650"/>
                </a:cubicBezTo>
                <a:cubicBezTo>
                  <a:pt x="1873" y="1390"/>
                  <a:pt x="1853" y="974"/>
                  <a:pt x="2056" y="788"/>
                </a:cubicBezTo>
                <a:cubicBezTo>
                  <a:pt x="2259" y="602"/>
                  <a:pt x="2707" y="615"/>
                  <a:pt x="2996" y="531"/>
                </a:cubicBezTo>
                <a:cubicBezTo>
                  <a:pt x="3285" y="447"/>
                  <a:pt x="3531" y="353"/>
                  <a:pt x="3792" y="284"/>
                </a:cubicBezTo>
                <a:cubicBezTo>
                  <a:pt x="4053" y="215"/>
                  <a:pt x="4408" y="0"/>
                  <a:pt x="4560" y="114"/>
                </a:cubicBezTo>
                <a:cubicBezTo>
                  <a:pt x="4712" y="228"/>
                  <a:pt x="4672" y="683"/>
                  <a:pt x="4704" y="967"/>
                </a:cubicBezTo>
                <a:cubicBezTo>
                  <a:pt x="4736" y="1251"/>
                  <a:pt x="4736" y="1574"/>
                  <a:pt x="4752" y="1820"/>
                </a:cubicBezTo>
                <a:cubicBezTo>
                  <a:pt x="4768" y="2067"/>
                  <a:pt x="4784" y="2256"/>
                  <a:pt x="4800" y="2446"/>
                </a:cubicBezTo>
              </a:path>
            </a:pathLst>
          </a:cu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3090" name="Line 420"/>
          <p:cNvSpPr>
            <a:spLocks noChangeShapeType="1"/>
          </p:cNvSpPr>
          <p:nvPr/>
        </p:nvSpPr>
        <p:spPr bwMode="auto">
          <a:xfrm>
            <a:off x="228600" y="3733800"/>
            <a:ext cx="8763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3091" name="Group 421"/>
          <p:cNvGrpSpPr>
            <a:grpSpLocks/>
          </p:cNvGrpSpPr>
          <p:nvPr/>
        </p:nvGrpSpPr>
        <p:grpSpPr bwMode="auto">
          <a:xfrm>
            <a:off x="7137400" y="3703638"/>
            <a:ext cx="1338263" cy="415925"/>
            <a:chOff x="1530" y="1766"/>
            <a:chExt cx="779" cy="240"/>
          </a:xfrm>
        </p:grpSpPr>
        <p:grpSp>
          <p:nvGrpSpPr>
            <p:cNvPr id="3270" name="Group 422"/>
            <p:cNvGrpSpPr>
              <a:grpSpLocks/>
            </p:cNvGrpSpPr>
            <p:nvPr/>
          </p:nvGrpSpPr>
          <p:grpSpPr bwMode="auto">
            <a:xfrm>
              <a:off x="1530" y="1906"/>
              <a:ext cx="64" cy="28"/>
              <a:chOff x="1530" y="1906"/>
              <a:chExt cx="64" cy="28"/>
            </a:xfrm>
          </p:grpSpPr>
          <p:sp>
            <p:nvSpPr>
              <p:cNvPr id="3337" name="Line 423"/>
              <p:cNvSpPr>
                <a:spLocks noChangeShapeType="1"/>
              </p:cNvSpPr>
              <p:nvPr/>
            </p:nvSpPr>
            <p:spPr bwMode="auto">
              <a:xfrm>
                <a:off x="1533" y="1908"/>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38" name="Freeform 424"/>
              <p:cNvSpPr>
                <a:spLocks/>
              </p:cNvSpPr>
              <p:nvPr/>
            </p:nvSpPr>
            <p:spPr bwMode="auto">
              <a:xfrm>
                <a:off x="1530" y="1918"/>
                <a:ext cx="64" cy="16"/>
              </a:xfrm>
              <a:custGeom>
                <a:avLst/>
                <a:gdLst>
                  <a:gd name="T0" fmla="*/ 0 w 318"/>
                  <a:gd name="T1" fmla="*/ 1 h 79"/>
                  <a:gd name="T2" fmla="*/ 20 w 318"/>
                  <a:gd name="T3" fmla="*/ 0 h 79"/>
                  <a:gd name="T4" fmla="*/ 318 w 318"/>
                  <a:gd name="T5" fmla="*/ 62 h 79"/>
                  <a:gd name="T6" fmla="*/ 318 w 318"/>
                  <a:gd name="T7" fmla="*/ 76 h 79"/>
                  <a:gd name="T8" fmla="*/ 300 w 318"/>
                  <a:gd name="T9" fmla="*/ 79 h 79"/>
                  <a:gd name="T10" fmla="*/ 300 w 318"/>
                  <a:gd name="T11" fmla="*/ 66 h 79"/>
                  <a:gd name="T12" fmla="*/ 0 w 318"/>
                  <a:gd name="T13" fmla="*/ 1 h 79"/>
                  <a:gd name="T14" fmla="*/ 0 60000 65536"/>
                  <a:gd name="T15" fmla="*/ 0 60000 65536"/>
                  <a:gd name="T16" fmla="*/ 0 60000 65536"/>
                  <a:gd name="T17" fmla="*/ 0 60000 65536"/>
                  <a:gd name="T18" fmla="*/ 0 60000 65536"/>
                  <a:gd name="T19" fmla="*/ 0 60000 65536"/>
                  <a:gd name="T20" fmla="*/ 0 60000 65536"/>
                  <a:gd name="T21" fmla="*/ 0 w 318"/>
                  <a:gd name="T22" fmla="*/ 0 h 79"/>
                  <a:gd name="T23" fmla="*/ 318 w 31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79">
                    <a:moveTo>
                      <a:pt x="0" y="1"/>
                    </a:moveTo>
                    <a:lnTo>
                      <a:pt x="20" y="0"/>
                    </a:lnTo>
                    <a:lnTo>
                      <a:pt x="318" y="62"/>
                    </a:lnTo>
                    <a:lnTo>
                      <a:pt x="318" y="76"/>
                    </a:lnTo>
                    <a:lnTo>
                      <a:pt x="300" y="79"/>
                    </a:lnTo>
                    <a:lnTo>
                      <a:pt x="300" y="66"/>
                    </a:lnTo>
                    <a:lnTo>
                      <a:pt x="0" y="1"/>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9" name="Freeform 425"/>
              <p:cNvSpPr>
                <a:spLocks/>
              </p:cNvSpPr>
              <p:nvPr/>
            </p:nvSpPr>
            <p:spPr bwMode="auto">
              <a:xfrm>
                <a:off x="1532" y="1906"/>
                <a:ext cx="58" cy="24"/>
              </a:xfrm>
              <a:custGeom>
                <a:avLst/>
                <a:gdLst>
                  <a:gd name="T0" fmla="*/ 242 w 290"/>
                  <a:gd name="T1" fmla="*/ 0 h 124"/>
                  <a:gd name="T2" fmla="*/ 0 w 290"/>
                  <a:gd name="T3" fmla="*/ 14 h 124"/>
                  <a:gd name="T4" fmla="*/ 290 w 290"/>
                  <a:gd name="T5" fmla="*/ 55 h 124"/>
                  <a:gd name="T6" fmla="*/ 290 w 290"/>
                  <a:gd name="T7" fmla="*/ 124 h 124"/>
                  <a:gd name="T8" fmla="*/ 0 60000 65536"/>
                  <a:gd name="T9" fmla="*/ 0 60000 65536"/>
                  <a:gd name="T10" fmla="*/ 0 60000 65536"/>
                  <a:gd name="T11" fmla="*/ 0 60000 65536"/>
                  <a:gd name="T12" fmla="*/ 0 w 290"/>
                  <a:gd name="T13" fmla="*/ 0 h 124"/>
                  <a:gd name="T14" fmla="*/ 290 w 290"/>
                  <a:gd name="T15" fmla="*/ 124 h 124"/>
                </a:gdLst>
                <a:ahLst/>
                <a:cxnLst>
                  <a:cxn ang="T8">
                    <a:pos x="T0" y="T1"/>
                  </a:cxn>
                  <a:cxn ang="T9">
                    <a:pos x="T2" y="T3"/>
                  </a:cxn>
                  <a:cxn ang="T10">
                    <a:pos x="T4" y="T5"/>
                  </a:cxn>
                  <a:cxn ang="T11">
                    <a:pos x="T6" y="T7"/>
                  </a:cxn>
                </a:cxnLst>
                <a:rect l="T12" t="T13" r="T14" b="T15"/>
                <a:pathLst>
                  <a:path w="290" h="124">
                    <a:moveTo>
                      <a:pt x="242" y="0"/>
                    </a:moveTo>
                    <a:lnTo>
                      <a:pt x="0" y="14"/>
                    </a:lnTo>
                    <a:lnTo>
                      <a:pt x="290" y="55"/>
                    </a:lnTo>
                    <a:lnTo>
                      <a:pt x="290" y="12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3340" name="Line 426"/>
              <p:cNvSpPr>
                <a:spLocks noChangeShapeType="1"/>
              </p:cNvSpPr>
              <p:nvPr/>
            </p:nvSpPr>
            <p:spPr bwMode="auto">
              <a:xfrm>
                <a:off x="1560" y="1912"/>
                <a:ext cx="1"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1" name="Line 427"/>
              <p:cNvSpPr>
                <a:spLocks noChangeShapeType="1"/>
              </p:cNvSpPr>
              <p:nvPr/>
            </p:nvSpPr>
            <p:spPr bwMode="auto">
              <a:xfrm>
                <a:off x="1553" y="1907"/>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2" name="Line 428"/>
              <p:cNvSpPr>
                <a:spLocks noChangeShapeType="1"/>
              </p:cNvSpPr>
              <p:nvPr/>
            </p:nvSpPr>
            <p:spPr bwMode="auto">
              <a:xfrm>
                <a:off x="1544" y="1910"/>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43" name="Line 429"/>
              <p:cNvSpPr>
                <a:spLocks noChangeShapeType="1"/>
              </p:cNvSpPr>
              <p:nvPr/>
            </p:nvSpPr>
            <p:spPr bwMode="auto">
              <a:xfrm>
                <a:off x="1568" y="1907"/>
                <a:ext cx="1"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271" name="Group 430"/>
            <p:cNvGrpSpPr>
              <a:grpSpLocks/>
            </p:cNvGrpSpPr>
            <p:nvPr/>
          </p:nvGrpSpPr>
          <p:grpSpPr bwMode="auto">
            <a:xfrm>
              <a:off x="1530" y="1915"/>
              <a:ext cx="779" cy="91"/>
              <a:chOff x="1530" y="1915"/>
              <a:chExt cx="779" cy="91"/>
            </a:xfrm>
          </p:grpSpPr>
          <p:sp>
            <p:nvSpPr>
              <p:cNvPr id="3334" name="Freeform 431"/>
              <p:cNvSpPr>
                <a:spLocks/>
              </p:cNvSpPr>
              <p:nvPr/>
            </p:nvSpPr>
            <p:spPr bwMode="auto">
              <a:xfrm>
                <a:off x="1530" y="1915"/>
                <a:ext cx="212" cy="31"/>
              </a:xfrm>
              <a:custGeom>
                <a:avLst/>
                <a:gdLst>
                  <a:gd name="T0" fmla="*/ 1055 w 1060"/>
                  <a:gd name="T1" fmla="*/ 128 h 152"/>
                  <a:gd name="T2" fmla="*/ 248 w 1060"/>
                  <a:gd name="T3" fmla="*/ 0 h 152"/>
                  <a:gd name="T4" fmla="*/ 0 w 1060"/>
                  <a:gd name="T5" fmla="*/ 17 h 152"/>
                  <a:gd name="T6" fmla="*/ 0 w 1060"/>
                  <a:gd name="T7" fmla="*/ 33 h 152"/>
                  <a:gd name="T8" fmla="*/ 300 w 1060"/>
                  <a:gd name="T9" fmla="*/ 95 h 152"/>
                  <a:gd name="T10" fmla="*/ 712 w 1060"/>
                  <a:gd name="T11" fmla="*/ 95 h 152"/>
                  <a:gd name="T12" fmla="*/ 1060 w 1060"/>
                  <a:gd name="T13" fmla="*/ 152 h 152"/>
                  <a:gd name="T14" fmla="*/ 1055 w 1060"/>
                  <a:gd name="T15" fmla="*/ 128 h 152"/>
                  <a:gd name="T16" fmla="*/ 0 60000 65536"/>
                  <a:gd name="T17" fmla="*/ 0 60000 65536"/>
                  <a:gd name="T18" fmla="*/ 0 60000 65536"/>
                  <a:gd name="T19" fmla="*/ 0 60000 65536"/>
                  <a:gd name="T20" fmla="*/ 0 60000 65536"/>
                  <a:gd name="T21" fmla="*/ 0 60000 65536"/>
                  <a:gd name="T22" fmla="*/ 0 60000 65536"/>
                  <a:gd name="T23" fmla="*/ 0 60000 65536"/>
                  <a:gd name="T24" fmla="*/ 0 w 1060"/>
                  <a:gd name="T25" fmla="*/ 0 h 152"/>
                  <a:gd name="T26" fmla="*/ 1060 w 10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0" h="152">
                    <a:moveTo>
                      <a:pt x="1055" y="128"/>
                    </a:moveTo>
                    <a:lnTo>
                      <a:pt x="248" y="0"/>
                    </a:lnTo>
                    <a:lnTo>
                      <a:pt x="0" y="17"/>
                    </a:lnTo>
                    <a:lnTo>
                      <a:pt x="0" y="33"/>
                    </a:lnTo>
                    <a:lnTo>
                      <a:pt x="300" y="95"/>
                    </a:lnTo>
                    <a:lnTo>
                      <a:pt x="712" y="95"/>
                    </a:lnTo>
                    <a:lnTo>
                      <a:pt x="1060" y="152"/>
                    </a:lnTo>
                    <a:lnTo>
                      <a:pt x="1055" y="1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5" name="Freeform 432"/>
              <p:cNvSpPr>
                <a:spLocks/>
              </p:cNvSpPr>
              <p:nvPr/>
            </p:nvSpPr>
            <p:spPr bwMode="auto">
              <a:xfrm>
                <a:off x="1741" y="1941"/>
                <a:ext cx="254" cy="16"/>
              </a:xfrm>
              <a:custGeom>
                <a:avLst/>
                <a:gdLst>
                  <a:gd name="T0" fmla="*/ 0 w 1269"/>
                  <a:gd name="T1" fmla="*/ 0 h 81"/>
                  <a:gd name="T2" fmla="*/ 268 w 1269"/>
                  <a:gd name="T3" fmla="*/ 48 h 81"/>
                  <a:gd name="T4" fmla="*/ 897 w 1269"/>
                  <a:gd name="T5" fmla="*/ 6 h 81"/>
                  <a:gd name="T6" fmla="*/ 1269 w 1269"/>
                  <a:gd name="T7" fmla="*/ 59 h 81"/>
                  <a:gd name="T8" fmla="*/ 1269 w 1269"/>
                  <a:gd name="T9" fmla="*/ 81 h 81"/>
                  <a:gd name="T10" fmla="*/ 897 w 1269"/>
                  <a:gd name="T11" fmla="*/ 29 h 81"/>
                  <a:gd name="T12" fmla="*/ 262 w 1269"/>
                  <a:gd name="T13" fmla="*/ 74 h 81"/>
                  <a:gd name="T14" fmla="*/ 5 w 1269"/>
                  <a:gd name="T15" fmla="*/ 24 h 81"/>
                  <a:gd name="T16" fmla="*/ 0 w 1269"/>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9"/>
                  <a:gd name="T28" fmla="*/ 0 h 81"/>
                  <a:gd name="T29" fmla="*/ 1269 w 126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9" h="81">
                    <a:moveTo>
                      <a:pt x="0" y="0"/>
                    </a:moveTo>
                    <a:lnTo>
                      <a:pt x="268" y="48"/>
                    </a:lnTo>
                    <a:lnTo>
                      <a:pt x="897" y="6"/>
                    </a:lnTo>
                    <a:lnTo>
                      <a:pt x="1269" y="59"/>
                    </a:lnTo>
                    <a:lnTo>
                      <a:pt x="1269" y="81"/>
                    </a:lnTo>
                    <a:lnTo>
                      <a:pt x="897" y="29"/>
                    </a:lnTo>
                    <a:lnTo>
                      <a:pt x="262" y="74"/>
                    </a:lnTo>
                    <a:lnTo>
                      <a:pt x="5" y="2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6" name="Freeform 433"/>
              <p:cNvSpPr>
                <a:spLocks/>
              </p:cNvSpPr>
              <p:nvPr/>
            </p:nvSpPr>
            <p:spPr bwMode="auto">
              <a:xfrm>
                <a:off x="1848" y="1920"/>
                <a:ext cx="461" cy="86"/>
              </a:xfrm>
              <a:custGeom>
                <a:avLst/>
                <a:gdLst>
                  <a:gd name="T0" fmla="*/ 1782 w 2307"/>
                  <a:gd name="T1" fmla="*/ 36 h 428"/>
                  <a:gd name="T2" fmla="*/ 1482 w 2307"/>
                  <a:gd name="T3" fmla="*/ 70 h 428"/>
                  <a:gd name="T4" fmla="*/ 1376 w 2307"/>
                  <a:gd name="T5" fmla="*/ 45 h 428"/>
                  <a:gd name="T6" fmla="*/ 1276 w 2307"/>
                  <a:gd name="T7" fmla="*/ 56 h 428"/>
                  <a:gd name="T8" fmla="*/ 1376 w 2307"/>
                  <a:gd name="T9" fmla="*/ 78 h 428"/>
                  <a:gd name="T10" fmla="*/ 96 w 2307"/>
                  <a:gd name="T11" fmla="*/ 232 h 428"/>
                  <a:gd name="T12" fmla="*/ 0 w 2307"/>
                  <a:gd name="T13" fmla="*/ 216 h 428"/>
                  <a:gd name="T14" fmla="*/ 1 w 2307"/>
                  <a:gd name="T15" fmla="*/ 251 h 428"/>
                  <a:gd name="T16" fmla="*/ 486 w 2307"/>
                  <a:gd name="T17" fmla="*/ 357 h 428"/>
                  <a:gd name="T18" fmla="*/ 707 w 2307"/>
                  <a:gd name="T19" fmla="*/ 396 h 428"/>
                  <a:gd name="T20" fmla="*/ 853 w 2307"/>
                  <a:gd name="T21" fmla="*/ 419 h 428"/>
                  <a:gd name="T22" fmla="*/ 912 w 2307"/>
                  <a:gd name="T23" fmla="*/ 428 h 428"/>
                  <a:gd name="T24" fmla="*/ 981 w 2307"/>
                  <a:gd name="T25" fmla="*/ 425 h 428"/>
                  <a:gd name="T26" fmla="*/ 1063 w 2307"/>
                  <a:gd name="T27" fmla="*/ 428 h 428"/>
                  <a:gd name="T28" fmla="*/ 1154 w 2307"/>
                  <a:gd name="T29" fmla="*/ 419 h 428"/>
                  <a:gd name="T30" fmla="*/ 1248 w 2307"/>
                  <a:gd name="T31" fmla="*/ 401 h 428"/>
                  <a:gd name="T32" fmla="*/ 1255 w 2307"/>
                  <a:gd name="T33" fmla="*/ 364 h 428"/>
                  <a:gd name="T34" fmla="*/ 1145 w 2307"/>
                  <a:gd name="T35" fmla="*/ 385 h 428"/>
                  <a:gd name="T36" fmla="*/ 1046 w 2307"/>
                  <a:gd name="T37" fmla="*/ 396 h 428"/>
                  <a:gd name="T38" fmla="*/ 859 w 2307"/>
                  <a:gd name="T39" fmla="*/ 382 h 428"/>
                  <a:gd name="T40" fmla="*/ 758 w 2307"/>
                  <a:gd name="T41" fmla="*/ 368 h 428"/>
                  <a:gd name="T42" fmla="*/ 678 w 2307"/>
                  <a:gd name="T43" fmla="*/ 350 h 428"/>
                  <a:gd name="T44" fmla="*/ 289 w 2307"/>
                  <a:gd name="T45" fmla="*/ 271 h 428"/>
                  <a:gd name="T46" fmla="*/ 2087 w 2307"/>
                  <a:gd name="T47" fmla="*/ 17 h 428"/>
                  <a:gd name="T48" fmla="*/ 2211 w 2307"/>
                  <a:gd name="T49" fmla="*/ 27 h 428"/>
                  <a:gd name="T50" fmla="*/ 2259 w 2307"/>
                  <a:gd name="T51" fmla="*/ 21 h 428"/>
                  <a:gd name="T52" fmla="*/ 2307 w 2307"/>
                  <a:gd name="T53" fmla="*/ 13 h 428"/>
                  <a:gd name="T54" fmla="*/ 2307 w 2307"/>
                  <a:gd name="T55" fmla="*/ 0 h 428"/>
                  <a:gd name="T56" fmla="*/ 2278 w 2307"/>
                  <a:gd name="T57" fmla="*/ 9 h 428"/>
                  <a:gd name="T58" fmla="*/ 2211 w 2307"/>
                  <a:gd name="T59" fmla="*/ 15 h 428"/>
                  <a:gd name="T60" fmla="*/ 2083 w 2307"/>
                  <a:gd name="T61" fmla="*/ 4 h 428"/>
                  <a:gd name="T62" fmla="*/ 1782 w 2307"/>
                  <a:gd name="T63" fmla="*/ 36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7"/>
                  <a:gd name="T97" fmla="*/ 0 h 428"/>
                  <a:gd name="T98" fmla="*/ 2307 w 2307"/>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7" h="428">
                    <a:moveTo>
                      <a:pt x="1782" y="36"/>
                    </a:moveTo>
                    <a:lnTo>
                      <a:pt x="1482" y="70"/>
                    </a:lnTo>
                    <a:lnTo>
                      <a:pt x="1376" y="45"/>
                    </a:lnTo>
                    <a:lnTo>
                      <a:pt x="1276" y="56"/>
                    </a:lnTo>
                    <a:lnTo>
                      <a:pt x="1376" y="78"/>
                    </a:lnTo>
                    <a:lnTo>
                      <a:pt x="96" y="232"/>
                    </a:lnTo>
                    <a:lnTo>
                      <a:pt x="0" y="216"/>
                    </a:lnTo>
                    <a:lnTo>
                      <a:pt x="1" y="251"/>
                    </a:lnTo>
                    <a:lnTo>
                      <a:pt x="486" y="357"/>
                    </a:lnTo>
                    <a:lnTo>
                      <a:pt x="707" y="396"/>
                    </a:lnTo>
                    <a:lnTo>
                      <a:pt x="853" y="419"/>
                    </a:lnTo>
                    <a:lnTo>
                      <a:pt x="912" y="428"/>
                    </a:lnTo>
                    <a:lnTo>
                      <a:pt x="981" y="425"/>
                    </a:lnTo>
                    <a:lnTo>
                      <a:pt x="1063" y="428"/>
                    </a:lnTo>
                    <a:lnTo>
                      <a:pt x="1154" y="419"/>
                    </a:lnTo>
                    <a:lnTo>
                      <a:pt x="1248" y="401"/>
                    </a:lnTo>
                    <a:lnTo>
                      <a:pt x="1255" y="364"/>
                    </a:lnTo>
                    <a:lnTo>
                      <a:pt x="1145" y="385"/>
                    </a:lnTo>
                    <a:lnTo>
                      <a:pt x="1046" y="396"/>
                    </a:lnTo>
                    <a:lnTo>
                      <a:pt x="859" y="382"/>
                    </a:lnTo>
                    <a:lnTo>
                      <a:pt x="758" y="368"/>
                    </a:lnTo>
                    <a:lnTo>
                      <a:pt x="678" y="350"/>
                    </a:lnTo>
                    <a:lnTo>
                      <a:pt x="289" y="271"/>
                    </a:lnTo>
                    <a:lnTo>
                      <a:pt x="2087" y="17"/>
                    </a:lnTo>
                    <a:lnTo>
                      <a:pt x="2211" y="27"/>
                    </a:lnTo>
                    <a:lnTo>
                      <a:pt x="2259" y="21"/>
                    </a:lnTo>
                    <a:lnTo>
                      <a:pt x="2307" y="13"/>
                    </a:lnTo>
                    <a:lnTo>
                      <a:pt x="2307" y="0"/>
                    </a:lnTo>
                    <a:lnTo>
                      <a:pt x="2278" y="9"/>
                    </a:lnTo>
                    <a:lnTo>
                      <a:pt x="2211" y="15"/>
                    </a:lnTo>
                    <a:lnTo>
                      <a:pt x="2083" y="4"/>
                    </a:lnTo>
                    <a:lnTo>
                      <a:pt x="1782"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272" name="Group 434"/>
            <p:cNvGrpSpPr>
              <a:grpSpLocks/>
            </p:cNvGrpSpPr>
            <p:nvPr/>
          </p:nvGrpSpPr>
          <p:grpSpPr bwMode="auto">
            <a:xfrm>
              <a:off x="1742" y="1912"/>
              <a:ext cx="566" cy="55"/>
              <a:chOff x="1742" y="1912"/>
              <a:chExt cx="566" cy="55"/>
            </a:xfrm>
          </p:grpSpPr>
          <p:sp>
            <p:nvSpPr>
              <p:cNvPr id="3328" name="Freeform 435"/>
              <p:cNvSpPr>
                <a:spLocks/>
              </p:cNvSpPr>
              <p:nvPr/>
            </p:nvSpPr>
            <p:spPr bwMode="auto">
              <a:xfrm>
                <a:off x="1742" y="1924"/>
                <a:ext cx="382" cy="29"/>
              </a:xfrm>
              <a:custGeom>
                <a:avLst/>
                <a:gdLst>
                  <a:gd name="T0" fmla="*/ 0 w 1911"/>
                  <a:gd name="T1" fmla="*/ 84 h 143"/>
                  <a:gd name="T2" fmla="*/ 1373 w 1911"/>
                  <a:gd name="T3" fmla="*/ 0 h 143"/>
                  <a:gd name="T4" fmla="*/ 1584 w 1911"/>
                  <a:gd name="T5" fmla="*/ 47 h 143"/>
                  <a:gd name="T6" fmla="*/ 1763 w 1911"/>
                  <a:gd name="T7" fmla="*/ 32 h 143"/>
                  <a:gd name="T8" fmla="*/ 1911 w 1911"/>
                  <a:gd name="T9" fmla="*/ 60 h 143"/>
                  <a:gd name="T10" fmla="*/ 1264 w 1911"/>
                  <a:gd name="T11" fmla="*/ 143 h 143"/>
                  <a:gd name="T12" fmla="*/ 892 w 1911"/>
                  <a:gd name="T13" fmla="*/ 90 h 143"/>
                  <a:gd name="T14" fmla="*/ 263 w 1911"/>
                  <a:gd name="T15" fmla="*/ 132 h 143"/>
                  <a:gd name="T16" fmla="*/ 0 w 1911"/>
                  <a:gd name="T17" fmla="*/ 84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1"/>
                  <a:gd name="T28" fmla="*/ 0 h 143"/>
                  <a:gd name="T29" fmla="*/ 1911 w 1911"/>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1" h="143">
                    <a:moveTo>
                      <a:pt x="0" y="84"/>
                    </a:moveTo>
                    <a:lnTo>
                      <a:pt x="1373" y="0"/>
                    </a:lnTo>
                    <a:lnTo>
                      <a:pt x="1584" y="47"/>
                    </a:lnTo>
                    <a:lnTo>
                      <a:pt x="1763" y="32"/>
                    </a:lnTo>
                    <a:lnTo>
                      <a:pt x="1911" y="60"/>
                    </a:lnTo>
                    <a:lnTo>
                      <a:pt x="1264" y="143"/>
                    </a:lnTo>
                    <a:lnTo>
                      <a:pt x="892" y="90"/>
                    </a:lnTo>
                    <a:lnTo>
                      <a:pt x="263" y="132"/>
                    </a:lnTo>
                    <a:lnTo>
                      <a:pt x="0" y="8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9" name="Freeform 436"/>
              <p:cNvSpPr>
                <a:spLocks/>
              </p:cNvSpPr>
              <p:nvPr/>
            </p:nvSpPr>
            <p:spPr bwMode="auto">
              <a:xfrm>
                <a:off x="2114" y="1912"/>
                <a:ext cx="194" cy="26"/>
              </a:xfrm>
              <a:custGeom>
                <a:avLst/>
                <a:gdLst>
                  <a:gd name="T0" fmla="*/ 0 w 970"/>
                  <a:gd name="T1" fmla="*/ 85 h 131"/>
                  <a:gd name="T2" fmla="*/ 142 w 970"/>
                  <a:gd name="T3" fmla="*/ 131 h 131"/>
                  <a:gd name="T4" fmla="*/ 748 w 970"/>
                  <a:gd name="T5" fmla="*/ 52 h 131"/>
                  <a:gd name="T6" fmla="*/ 914 w 970"/>
                  <a:gd name="T7" fmla="*/ 60 h 131"/>
                  <a:gd name="T8" fmla="*/ 970 w 970"/>
                  <a:gd name="T9" fmla="*/ 44 h 131"/>
                  <a:gd name="T10" fmla="*/ 681 w 970"/>
                  <a:gd name="T11" fmla="*/ 0 h 131"/>
                  <a:gd name="T12" fmla="*/ 174 w 970"/>
                  <a:gd name="T13" fmla="*/ 27 h 131"/>
                  <a:gd name="T14" fmla="*/ 0 w 970"/>
                  <a:gd name="T15" fmla="*/ 85 h 131"/>
                  <a:gd name="T16" fmla="*/ 0 60000 65536"/>
                  <a:gd name="T17" fmla="*/ 0 60000 65536"/>
                  <a:gd name="T18" fmla="*/ 0 60000 65536"/>
                  <a:gd name="T19" fmla="*/ 0 60000 65536"/>
                  <a:gd name="T20" fmla="*/ 0 60000 65536"/>
                  <a:gd name="T21" fmla="*/ 0 60000 65536"/>
                  <a:gd name="T22" fmla="*/ 0 60000 65536"/>
                  <a:gd name="T23" fmla="*/ 0 60000 65536"/>
                  <a:gd name="T24" fmla="*/ 0 w 970"/>
                  <a:gd name="T25" fmla="*/ 0 h 131"/>
                  <a:gd name="T26" fmla="*/ 970 w 970"/>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0" h="131">
                    <a:moveTo>
                      <a:pt x="0" y="85"/>
                    </a:moveTo>
                    <a:lnTo>
                      <a:pt x="142" y="131"/>
                    </a:lnTo>
                    <a:lnTo>
                      <a:pt x="748" y="52"/>
                    </a:lnTo>
                    <a:lnTo>
                      <a:pt x="914" y="60"/>
                    </a:lnTo>
                    <a:lnTo>
                      <a:pt x="970" y="44"/>
                    </a:lnTo>
                    <a:lnTo>
                      <a:pt x="681" y="0"/>
                    </a:lnTo>
                    <a:lnTo>
                      <a:pt x="174" y="27"/>
                    </a:lnTo>
                    <a:lnTo>
                      <a:pt x="0" y="8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0" name="Freeform 437"/>
              <p:cNvSpPr>
                <a:spLocks/>
              </p:cNvSpPr>
              <p:nvPr/>
            </p:nvSpPr>
            <p:spPr bwMode="auto">
              <a:xfrm>
                <a:off x="2075" y="1923"/>
                <a:ext cx="27" cy="16"/>
              </a:xfrm>
              <a:custGeom>
                <a:avLst/>
                <a:gdLst>
                  <a:gd name="T0" fmla="*/ 78 w 135"/>
                  <a:gd name="T1" fmla="*/ 73 h 83"/>
                  <a:gd name="T2" fmla="*/ 65 w 135"/>
                  <a:gd name="T3" fmla="*/ 77 h 83"/>
                  <a:gd name="T4" fmla="*/ 51 w 135"/>
                  <a:gd name="T5" fmla="*/ 79 h 83"/>
                  <a:gd name="T6" fmla="*/ 38 w 135"/>
                  <a:gd name="T7" fmla="*/ 77 h 83"/>
                  <a:gd name="T8" fmla="*/ 21 w 135"/>
                  <a:gd name="T9" fmla="*/ 81 h 83"/>
                  <a:gd name="T10" fmla="*/ 11 w 135"/>
                  <a:gd name="T11" fmla="*/ 83 h 83"/>
                  <a:gd name="T12" fmla="*/ 0 w 135"/>
                  <a:gd name="T13" fmla="*/ 66 h 83"/>
                  <a:gd name="T14" fmla="*/ 7 w 135"/>
                  <a:gd name="T15" fmla="*/ 53 h 83"/>
                  <a:gd name="T16" fmla="*/ 2 w 135"/>
                  <a:gd name="T17" fmla="*/ 49 h 83"/>
                  <a:gd name="T18" fmla="*/ 19 w 135"/>
                  <a:gd name="T19" fmla="*/ 24 h 83"/>
                  <a:gd name="T20" fmla="*/ 34 w 135"/>
                  <a:gd name="T21" fmla="*/ 18 h 83"/>
                  <a:gd name="T22" fmla="*/ 40 w 135"/>
                  <a:gd name="T23" fmla="*/ 22 h 83"/>
                  <a:gd name="T24" fmla="*/ 51 w 135"/>
                  <a:gd name="T25" fmla="*/ 20 h 83"/>
                  <a:gd name="T26" fmla="*/ 59 w 135"/>
                  <a:gd name="T27" fmla="*/ 18 h 83"/>
                  <a:gd name="T28" fmla="*/ 63 w 135"/>
                  <a:gd name="T29" fmla="*/ 6 h 83"/>
                  <a:gd name="T30" fmla="*/ 79 w 135"/>
                  <a:gd name="T31" fmla="*/ 0 h 83"/>
                  <a:gd name="T32" fmla="*/ 95 w 135"/>
                  <a:gd name="T33" fmla="*/ 0 h 83"/>
                  <a:gd name="T34" fmla="*/ 111 w 135"/>
                  <a:gd name="T35" fmla="*/ 12 h 83"/>
                  <a:gd name="T36" fmla="*/ 124 w 135"/>
                  <a:gd name="T37" fmla="*/ 18 h 83"/>
                  <a:gd name="T38" fmla="*/ 129 w 135"/>
                  <a:gd name="T39" fmla="*/ 28 h 83"/>
                  <a:gd name="T40" fmla="*/ 135 w 135"/>
                  <a:gd name="T41" fmla="*/ 37 h 83"/>
                  <a:gd name="T42" fmla="*/ 134 w 135"/>
                  <a:gd name="T43" fmla="*/ 47 h 83"/>
                  <a:gd name="T44" fmla="*/ 134 w 135"/>
                  <a:gd name="T45" fmla="*/ 58 h 83"/>
                  <a:gd name="T46" fmla="*/ 126 w 135"/>
                  <a:gd name="T47" fmla="*/ 64 h 83"/>
                  <a:gd name="T48" fmla="*/ 118 w 135"/>
                  <a:gd name="T49" fmla="*/ 73 h 83"/>
                  <a:gd name="T50" fmla="*/ 105 w 135"/>
                  <a:gd name="T51" fmla="*/ 77 h 83"/>
                  <a:gd name="T52" fmla="*/ 92 w 135"/>
                  <a:gd name="T53" fmla="*/ 75 h 83"/>
                  <a:gd name="T54" fmla="*/ 78 w 135"/>
                  <a:gd name="T55" fmla="*/ 73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83"/>
                  <a:gd name="T86" fmla="*/ 135 w 135"/>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83">
                    <a:moveTo>
                      <a:pt x="78" y="73"/>
                    </a:moveTo>
                    <a:lnTo>
                      <a:pt x="65" y="77"/>
                    </a:lnTo>
                    <a:lnTo>
                      <a:pt x="51" y="79"/>
                    </a:lnTo>
                    <a:lnTo>
                      <a:pt x="38" y="77"/>
                    </a:lnTo>
                    <a:lnTo>
                      <a:pt x="21" y="81"/>
                    </a:lnTo>
                    <a:lnTo>
                      <a:pt x="11" y="83"/>
                    </a:lnTo>
                    <a:lnTo>
                      <a:pt x="0" y="66"/>
                    </a:lnTo>
                    <a:lnTo>
                      <a:pt x="7" y="53"/>
                    </a:lnTo>
                    <a:lnTo>
                      <a:pt x="2" y="49"/>
                    </a:lnTo>
                    <a:lnTo>
                      <a:pt x="19" y="24"/>
                    </a:lnTo>
                    <a:lnTo>
                      <a:pt x="34" y="18"/>
                    </a:lnTo>
                    <a:lnTo>
                      <a:pt x="40" y="22"/>
                    </a:lnTo>
                    <a:lnTo>
                      <a:pt x="51" y="20"/>
                    </a:lnTo>
                    <a:lnTo>
                      <a:pt x="59" y="18"/>
                    </a:lnTo>
                    <a:lnTo>
                      <a:pt x="63" y="6"/>
                    </a:lnTo>
                    <a:lnTo>
                      <a:pt x="79" y="0"/>
                    </a:lnTo>
                    <a:lnTo>
                      <a:pt x="95" y="0"/>
                    </a:lnTo>
                    <a:lnTo>
                      <a:pt x="111" y="12"/>
                    </a:lnTo>
                    <a:lnTo>
                      <a:pt x="124" y="18"/>
                    </a:lnTo>
                    <a:lnTo>
                      <a:pt x="129" y="28"/>
                    </a:lnTo>
                    <a:lnTo>
                      <a:pt x="135" y="37"/>
                    </a:lnTo>
                    <a:lnTo>
                      <a:pt x="134" y="47"/>
                    </a:lnTo>
                    <a:lnTo>
                      <a:pt x="134" y="58"/>
                    </a:lnTo>
                    <a:lnTo>
                      <a:pt x="126" y="64"/>
                    </a:lnTo>
                    <a:lnTo>
                      <a:pt x="118" y="73"/>
                    </a:lnTo>
                    <a:lnTo>
                      <a:pt x="105" y="77"/>
                    </a:lnTo>
                    <a:lnTo>
                      <a:pt x="92" y="75"/>
                    </a:lnTo>
                    <a:lnTo>
                      <a:pt x="78"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1" name="Freeform 438"/>
              <p:cNvSpPr>
                <a:spLocks/>
              </p:cNvSpPr>
              <p:nvPr/>
            </p:nvSpPr>
            <p:spPr bwMode="auto">
              <a:xfrm>
                <a:off x="2014" y="1923"/>
                <a:ext cx="26" cy="14"/>
              </a:xfrm>
              <a:custGeom>
                <a:avLst/>
                <a:gdLst>
                  <a:gd name="T0" fmla="*/ 76 w 132"/>
                  <a:gd name="T1" fmla="*/ 60 h 69"/>
                  <a:gd name="T2" fmla="*/ 64 w 132"/>
                  <a:gd name="T3" fmla="*/ 63 h 69"/>
                  <a:gd name="T4" fmla="*/ 49 w 132"/>
                  <a:gd name="T5" fmla="*/ 65 h 69"/>
                  <a:gd name="T6" fmla="*/ 36 w 132"/>
                  <a:gd name="T7" fmla="*/ 63 h 69"/>
                  <a:gd name="T8" fmla="*/ 20 w 132"/>
                  <a:gd name="T9" fmla="*/ 67 h 69"/>
                  <a:gd name="T10" fmla="*/ 9 w 132"/>
                  <a:gd name="T11" fmla="*/ 69 h 69"/>
                  <a:gd name="T12" fmla="*/ 0 w 132"/>
                  <a:gd name="T13" fmla="*/ 53 h 69"/>
                  <a:gd name="T14" fmla="*/ 5 w 132"/>
                  <a:gd name="T15" fmla="*/ 39 h 69"/>
                  <a:gd name="T16" fmla="*/ 1 w 132"/>
                  <a:gd name="T17" fmla="*/ 36 h 69"/>
                  <a:gd name="T18" fmla="*/ 18 w 132"/>
                  <a:gd name="T19" fmla="*/ 10 h 69"/>
                  <a:gd name="T20" fmla="*/ 32 w 132"/>
                  <a:gd name="T21" fmla="*/ 5 h 69"/>
                  <a:gd name="T22" fmla="*/ 39 w 132"/>
                  <a:gd name="T23" fmla="*/ 8 h 69"/>
                  <a:gd name="T24" fmla="*/ 49 w 132"/>
                  <a:gd name="T25" fmla="*/ 7 h 69"/>
                  <a:gd name="T26" fmla="*/ 57 w 132"/>
                  <a:gd name="T27" fmla="*/ 5 h 69"/>
                  <a:gd name="T28" fmla="*/ 66 w 132"/>
                  <a:gd name="T29" fmla="*/ 0 h 69"/>
                  <a:gd name="T30" fmla="*/ 74 w 132"/>
                  <a:gd name="T31" fmla="*/ 1 h 69"/>
                  <a:gd name="T32" fmla="*/ 91 w 132"/>
                  <a:gd name="T33" fmla="*/ 0 h 69"/>
                  <a:gd name="T34" fmla="*/ 105 w 132"/>
                  <a:gd name="T35" fmla="*/ 7 h 69"/>
                  <a:gd name="T36" fmla="*/ 114 w 132"/>
                  <a:gd name="T37" fmla="*/ 10 h 69"/>
                  <a:gd name="T38" fmla="*/ 119 w 132"/>
                  <a:gd name="T39" fmla="*/ 18 h 69"/>
                  <a:gd name="T40" fmla="*/ 126 w 132"/>
                  <a:gd name="T41" fmla="*/ 26 h 69"/>
                  <a:gd name="T42" fmla="*/ 132 w 132"/>
                  <a:gd name="T43" fmla="*/ 34 h 69"/>
                  <a:gd name="T44" fmla="*/ 132 w 132"/>
                  <a:gd name="T45" fmla="*/ 45 h 69"/>
                  <a:gd name="T46" fmla="*/ 124 w 132"/>
                  <a:gd name="T47" fmla="*/ 51 h 69"/>
                  <a:gd name="T48" fmla="*/ 115 w 132"/>
                  <a:gd name="T49" fmla="*/ 60 h 69"/>
                  <a:gd name="T50" fmla="*/ 103 w 132"/>
                  <a:gd name="T51" fmla="*/ 63 h 69"/>
                  <a:gd name="T52" fmla="*/ 91 w 132"/>
                  <a:gd name="T53" fmla="*/ 62 h 69"/>
                  <a:gd name="T54" fmla="*/ 76 w 132"/>
                  <a:gd name="T55" fmla="*/ 60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69"/>
                  <a:gd name="T86" fmla="*/ 132 w 132"/>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69">
                    <a:moveTo>
                      <a:pt x="76" y="60"/>
                    </a:moveTo>
                    <a:lnTo>
                      <a:pt x="64" y="63"/>
                    </a:lnTo>
                    <a:lnTo>
                      <a:pt x="49" y="65"/>
                    </a:lnTo>
                    <a:lnTo>
                      <a:pt x="36" y="63"/>
                    </a:lnTo>
                    <a:lnTo>
                      <a:pt x="20" y="67"/>
                    </a:lnTo>
                    <a:lnTo>
                      <a:pt x="9" y="69"/>
                    </a:lnTo>
                    <a:lnTo>
                      <a:pt x="0" y="53"/>
                    </a:lnTo>
                    <a:lnTo>
                      <a:pt x="5" y="39"/>
                    </a:lnTo>
                    <a:lnTo>
                      <a:pt x="1" y="36"/>
                    </a:lnTo>
                    <a:lnTo>
                      <a:pt x="18" y="10"/>
                    </a:lnTo>
                    <a:lnTo>
                      <a:pt x="32" y="5"/>
                    </a:lnTo>
                    <a:lnTo>
                      <a:pt x="39" y="8"/>
                    </a:lnTo>
                    <a:lnTo>
                      <a:pt x="49" y="7"/>
                    </a:lnTo>
                    <a:lnTo>
                      <a:pt x="57" y="5"/>
                    </a:lnTo>
                    <a:lnTo>
                      <a:pt x="66" y="0"/>
                    </a:lnTo>
                    <a:lnTo>
                      <a:pt x="74" y="1"/>
                    </a:lnTo>
                    <a:lnTo>
                      <a:pt x="91" y="0"/>
                    </a:lnTo>
                    <a:lnTo>
                      <a:pt x="105" y="7"/>
                    </a:lnTo>
                    <a:lnTo>
                      <a:pt x="114" y="10"/>
                    </a:lnTo>
                    <a:lnTo>
                      <a:pt x="119" y="18"/>
                    </a:lnTo>
                    <a:lnTo>
                      <a:pt x="126" y="26"/>
                    </a:lnTo>
                    <a:lnTo>
                      <a:pt x="132" y="34"/>
                    </a:lnTo>
                    <a:lnTo>
                      <a:pt x="132" y="45"/>
                    </a:lnTo>
                    <a:lnTo>
                      <a:pt x="124" y="51"/>
                    </a:lnTo>
                    <a:lnTo>
                      <a:pt x="115" y="60"/>
                    </a:lnTo>
                    <a:lnTo>
                      <a:pt x="103" y="63"/>
                    </a:lnTo>
                    <a:lnTo>
                      <a:pt x="91" y="62"/>
                    </a:lnTo>
                    <a:lnTo>
                      <a:pt x="76" y="60"/>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2" name="Freeform 439"/>
              <p:cNvSpPr>
                <a:spLocks/>
              </p:cNvSpPr>
              <p:nvPr/>
            </p:nvSpPr>
            <p:spPr bwMode="auto">
              <a:xfrm>
                <a:off x="2034" y="1923"/>
                <a:ext cx="29" cy="15"/>
              </a:xfrm>
              <a:custGeom>
                <a:avLst/>
                <a:gdLst>
                  <a:gd name="T0" fmla="*/ 83 w 144"/>
                  <a:gd name="T1" fmla="*/ 65 h 75"/>
                  <a:gd name="T2" fmla="*/ 69 w 144"/>
                  <a:gd name="T3" fmla="*/ 69 h 75"/>
                  <a:gd name="T4" fmla="*/ 54 w 144"/>
                  <a:gd name="T5" fmla="*/ 71 h 75"/>
                  <a:gd name="T6" fmla="*/ 40 w 144"/>
                  <a:gd name="T7" fmla="*/ 69 h 75"/>
                  <a:gd name="T8" fmla="*/ 22 w 144"/>
                  <a:gd name="T9" fmla="*/ 73 h 75"/>
                  <a:gd name="T10" fmla="*/ 11 w 144"/>
                  <a:gd name="T11" fmla="*/ 75 h 75"/>
                  <a:gd name="T12" fmla="*/ 0 w 144"/>
                  <a:gd name="T13" fmla="*/ 57 h 75"/>
                  <a:gd name="T14" fmla="*/ 7 w 144"/>
                  <a:gd name="T15" fmla="*/ 43 h 75"/>
                  <a:gd name="T16" fmla="*/ 2 w 144"/>
                  <a:gd name="T17" fmla="*/ 39 h 75"/>
                  <a:gd name="T18" fmla="*/ 20 w 144"/>
                  <a:gd name="T19" fmla="*/ 12 h 75"/>
                  <a:gd name="T20" fmla="*/ 36 w 144"/>
                  <a:gd name="T21" fmla="*/ 6 h 75"/>
                  <a:gd name="T22" fmla="*/ 42 w 144"/>
                  <a:gd name="T23" fmla="*/ 10 h 75"/>
                  <a:gd name="T24" fmla="*/ 54 w 144"/>
                  <a:gd name="T25" fmla="*/ 8 h 75"/>
                  <a:gd name="T26" fmla="*/ 63 w 144"/>
                  <a:gd name="T27" fmla="*/ 6 h 75"/>
                  <a:gd name="T28" fmla="*/ 72 w 144"/>
                  <a:gd name="T29" fmla="*/ 0 h 75"/>
                  <a:gd name="T30" fmla="*/ 81 w 144"/>
                  <a:gd name="T31" fmla="*/ 2 h 75"/>
                  <a:gd name="T32" fmla="*/ 99 w 144"/>
                  <a:gd name="T33" fmla="*/ 0 h 75"/>
                  <a:gd name="T34" fmla="*/ 114 w 144"/>
                  <a:gd name="T35" fmla="*/ 8 h 75"/>
                  <a:gd name="T36" fmla="*/ 124 w 144"/>
                  <a:gd name="T37" fmla="*/ 12 h 75"/>
                  <a:gd name="T38" fmla="*/ 130 w 144"/>
                  <a:gd name="T39" fmla="*/ 20 h 75"/>
                  <a:gd name="T40" fmla="*/ 137 w 144"/>
                  <a:gd name="T41" fmla="*/ 29 h 75"/>
                  <a:gd name="T42" fmla="*/ 144 w 144"/>
                  <a:gd name="T43" fmla="*/ 37 h 75"/>
                  <a:gd name="T44" fmla="*/ 144 w 144"/>
                  <a:gd name="T45" fmla="*/ 49 h 75"/>
                  <a:gd name="T46" fmla="*/ 134 w 144"/>
                  <a:gd name="T47" fmla="*/ 55 h 75"/>
                  <a:gd name="T48" fmla="*/ 126 w 144"/>
                  <a:gd name="T49" fmla="*/ 65 h 75"/>
                  <a:gd name="T50" fmla="*/ 112 w 144"/>
                  <a:gd name="T51" fmla="*/ 69 h 75"/>
                  <a:gd name="T52" fmla="*/ 99 w 144"/>
                  <a:gd name="T53" fmla="*/ 67 h 75"/>
                  <a:gd name="T54" fmla="*/ 83 w 144"/>
                  <a:gd name="T55" fmla="*/ 6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75"/>
                  <a:gd name="T86" fmla="*/ 144 w 144"/>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75">
                    <a:moveTo>
                      <a:pt x="83" y="65"/>
                    </a:moveTo>
                    <a:lnTo>
                      <a:pt x="69" y="69"/>
                    </a:lnTo>
                    <a:lnTo>
                      <a:pt x="54" y="71"/>
                    </a:lnTo>
                    <a:lnTo>
                      <a:pt x="40" y="69"/>
                    </a:lnTo>
                    <a:lnTo>
                      <a:pt x="22" y="73"/>
                    </a:lnTo>
                    <a:lnTo>
                      <a:pt x="11" y="75"/>
                    </a:lnTo>
                    <a:lnTo>
                      <a:pt x="0" y="57"/>
                    </a:lnTo>
                    <a:lnTo>
                      <a:pt x="7" y="43"/>
                    </a:lnTo>
                    <a:lnTo>
                      <a:pt x="2" y="39"/>
                    </a:lnTo>
                    <a:lnTo>
                      <a:pt x="20" y="12"/>
                    </a:lnTo>
                    <a:lnTo>
                      <a:pt x="36" y="6"/>
                    </a:lnTo>
                    <a:lnTo>
                      <a:pt x="42" y="10"/>
                    </a:lnTo>
                    <a:lnTo>
                      <a:pt x="54" y="8"/>
                    </a:lnTo>
                    <a:lnTo>
                      <a:pt x="63" y="6"/>
                    </a:lnTo>
                    <a:lnTo>
                      <a:pt x="72" y="0"/>
                    </a:lnTo>
                    <a:lnTo>
                      <a:pt x="81" y="2"/>
                    </a:lnTo>
                    <a:lnTo>
                      <a:pt x="99" y="0"/>
                    </a:lnTo>
                    <a:lnTo>
                      <a:pt x="114" y="8"/>
                    </a:lnTo>
                    <a:lnTo>
                      <a:pt x="124" y="12"/>
                    </a:lnTo>
                    <a:lnTo>
                      <a:pt x="130" y="20"/>
                    </a:lnTo>
                    <a:lnTo>
                      <a:pt x="137" y="29"/>
                    </a:lnTo>
                    <a:lnTo>
                      <a:pt x="144" y="37"/>
                    </a:lnTo>
                    <a:lnTo>
                      <a:pt x="144" y="49"/>
                    </a:lnTo>
                    <a:lnTo>
                      <a:pt x="134" y="55"/>
                    </a:lnTo>
                    <a:lnTo>
                      <a:pt x="126" y="65"/>
                    </a:lnTo>
                    <a:lnTo>
                      <a:pt x="112" y="69"/>
                    </a:lnTo>
                    <a:lnTo>
                      <a:pt x="99" y="67"/>
                    </a:lnTo>
                    <a:lnTo>
                      <a:pt x="83" y="6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33" name="Freeform 440"/>
              <p:cNvSpPr>
                <a:spLocks/>
              </p:cNvSpPr>
              <p:nvPr/>
            </p:nvSpPr>
            <p:spPr bwMode="auto">
              <a:xfrm>
                <a:off x="1848" y="1947"/>
                <a:ext cx="126" cy="20"/>
              </a:xfrm>
              <a:custGeom>
                <a:avLst/>
                <a:gdLst>
                  <a:gd name="T0" fmla="*/ 95 w 631"/>
                  <a:gd name="T1" fmla="*/ 101 h 101"/>
                  <a:gd name="T2" fmla="*/ 631 w 631"/>
                  <a:gd name="T3" fmla="*/ 37 h 101"/>
                  <a:gd name="T4" fmla="*/ 534 w 631"/>
                  <a:gd name="T5" fmla="*/ 21 h 101"/>
                  <a:gd name="T6" fmla="*/ 236 w 631"/>
                  <a:gd name="T7" fmla="*/ 54 h 101"/>
                  <a:gd name="T8" fmla="*/ 232 w 631"/>
                  <a:gd name="T9" fmla="*/ 37 h 101"/>
                  <a:gd name="T10" fmla="*/ 210 w 631"/>
                  <a:gd name="T11" fmla="*/ 15 h 101"/>
                  <a:gd name="T12" fmla="*/ 198 w 631"/>
                  <a:gd name="T13" fmla="*/ 7 h 101"/>
                  <a:gd name="T14" fmla="*/ 175 w 631"/>
                  <a:gd name="T15" fmla="*/ 0 h 101"/>
                  <a:gd name="T16" fmla="*/ 147 w 631"/>
                  <a:gd name="T17" fmla="*/ 3 h 101"/>
                  <a:gd name="T18" fmla="*/ 134 w 631"/>
                  <a:gd name="T19" fmla="*/ 9 h 101"/>
                  <a:gd name="T20" fmla="*/ 123 w 631"/>
                  <a:gd name="T21" fmla="*/ 13 h 101"/>
                  <a:gd name="T22" fmla="*/ 118 w 631"/>
                  <a:gd name="T23" fmla="*/ 12 h 101"/>
                  <a:gd name="T24" fmla="*/ 115 w 631"/>
                  <a:gd name="T25" fmla="*/ 12 h 101"/>
                  <a:gd name="T26" fmla="*/ 113 w 631"/>
                  <a:gd name="T27" fmla="*/ 9 h 101"/>
                  <a:gd name="T28" fmla="*/ 106 w 631"/>
                  <a:gd name="T29" fmla="*/ 10 h 101"/>
                  <a:gd name="T30" fmla="*/ 97 w 631"/>
                  <a:gd name="T31" fmla="*/ 9 h 101"/>
                  <a:gd name="T32" fmla="*/ 91 w 631"/>
                  <a:gd name="T33" fmla="*/ 15 h 101"/>
                  <a:gd name="T34" fmla="*/ 87 w 631"/>
                  <a:gd name="T35" fmla="*/ 19 h 101"/>
                  <a:gd name="T36" fmla="*/ 84 w 631"/>
                  <a:gd name="T37" fmla="*/ 24 h 101"/>
                  <a:gd name="T38" fmla="*/ 81 w 631"/>
                  <a:gd name="T39" fmla="*/ 28 h 101"/>
                  <a:gd name="T40" fmla="*/ 78 w 631"/>
                  <a:gd name="T41" fmla="*/ 31 h 101"/>
                  <a:gd name="T42" fmla="*/ 74 w 631"/>
                  <a:gd name="T43" fmla="*/ 32 h 101"/>
                  <a:gd name="T44" fmla="*/ 66 w 631"/>
                  <a:gd name="T45" fmla="*/ 41 h 101"/>
                  <a:gd name="T46" fmla="*/ 63 w 631"/>
                  <a:gd name="T47" fmla="*/ 47 h 101"/>
                  <a:gd name="T48" fmla="*/ 69 w 631"/>
                  <a:gd name="T49" fmla="*/ 56 h 101"/>
                  <a:gd name="T50" fmla="*/ 65 w 631"/>
                  <a:gd name="T51" fmla="*/ 64 h 101"/>
                  <a:gd name="T52" fmla="*/ 63 w 631"/>
                  <a:gd name="T53" fmla="*/ 70 h 101"/>
                  <a:gd name="T54" fmla="*/ 69 w 631"/>
                  <a:gd name="T55" fmla="*/ 82 h 101"/>
                  <a:gd name="T56" fmla="*/ 0 w 631"/>
                  <a:gd name="T57" fmla="*/ 85 h 101"/>
                  <a:gd name="T58" fmla="*/ 95 w 631"/>
                  <a:gd name="T59" fmla="*/ 101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
                  <a:gd name="T91" fmla="*/ 0 h 101"/>
                  <a:gd name="T92" fmla="*/ 631 w 631"/>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 h="101">
                    <a:moveTo>
                      <a:pt x="95" y="101"/>
                    </a:moveTo>
                    <a:lnTo>
                      <a:pt x="631" y="37"/>
                    </a:lnTo>
                    <a:lnTo>
                      <a:pt x="534" y="21"/>
                    </a:lnTo>
                    <a:lnTo>
                      <a:pt x="236" y="54"/>
                    </a:lnTo>
                    <a:lnTo>
                      <a:pt x="232" y="37"/>
                    </a:lnTo>
                    <a:lnTo>
                      <a:pt x="210" y="15"/>
                    </a:lnTo>
                    <a:lnTo>
                      <a:pt x="198" y="7"/>
                    </a:lnTo>
                    <a:lnTo>
                      <a:pt x="175" y="0"/>
                    </a:lnTo>
                    <a:lnTo>
                      <a:pt x="147" y="3"/>
                    </a:lnTo>
                    <a:lnTo>
                      <a:pt x="134" y="9"/>
                    </a:lnTo>
                    <a:lnTo>
                      <a:pt x="123" y="13"/>
                    </a:lnTo>
                    <a:lnTo>
                      <a:pt x="118" y="12"/>
                    </a:lnTo>
                    <a:lnTo>
                      <a:pt x="115" y="12"/>
                    </a:lnTo>
                    <a:lnTo>
                      <a:pt x="113" y="9"/>
                    </a:lnTo>
                    <a:lnTo>
                      <a:pt x="106" y="10"/>
                    </a:lnTo>
                    <a:lnTo>
                      <a:pt x="97" y="9"/>
                    </a:lnTo>
                    <a:lnTo>
                      <a:pt x="91" y="15"/>
                    </a:lnTo>
                    <a:lnTo>
                      <a:pt x="87" y="19"/>
                    </a:lnTo>
                    <a:lnTo>
                      <a:pt x="84" y="24"/>
                    </a:lnTo>
                    <a:lnTo>
                      <a:pt x="81" y="28"/>
                    </a:lnTo>
                    <a:lnTo>
                      <a:pt x="78" y="31"/>
                    </a:lnTo>
                    <a:lnTo>
                      <a:pt x="74" y="32"/>
                    </a:lnTo>
                    <a:lnTo>
                      <a:pt x="66" y="41"/>
                    </a:lnTo>
                    <a:lnTo>
                      <a:pt x="63" y="47"/>
                    </a:lnTo>
                    <a:lnTo>
                      <a:pt x="69" y="56"/>
                    </a:lnTo>
                    <a:lnTo>
                      <a:pt x="65" y="64"/>
                    </a:lnTo>
                    <a:lnTo>
                      <a:pt x="63" y="70"/>
                    </a:lnTo>
                    <a:lnTo>
                      <a:pt x="69" y="82"/>
                    </a:lnTo>
                    <a:lnTo>
                      <a:pt x="0" y="85"/>
                    </a:lnTo>
                    <a:lnTo>
                      <a:pt x="95" y="101"/>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273" name="Group 441"/>
            <p:cNvGrpSpPr>
              <a:grpSpLocks/>
            </p:cNvGrpSpPr>
            <p:nvPr/>
          </p:nvGrpSpPr>
          <p:grpSpPr bwMode="auto">
            <a:xfrm>
              <a:off x="1576" y="1766"/>
              <a:ext cx="681" cy="180"/>
              <a:chOff x="1576" y="1766"/>
              <a:chExt cx="681" cy="180"/>
            </a:xfrm>
          </p:grpSpPr>
          <p:grpSp>
            <p:nvGrpSpPr>
              <p:cNvPr id="3274" name="Group 442"/>
              <p:cNvGrpSpPr>
                <a:grpSpLocks/>
              </p:cNvGrpSpPr>
              <p:nvPr/>
            </p:nvGrpSpPr>
            <p:grpSpPr bwMode="auto">
              <a:xfrm>
                <a:off x="1576" y="1766"/>
                <a:ext cx="681" cy="175"/>
                <a:chOff x="1576" y="1766"/>
                <a:chExt cx="681" cy="175"/>
              </a:xfrm>
            </p:grpSpPr>
            <p:sp>
              <p:nvSpPr>
                <p:cNvPr id="3326" name="Freeform 443"/>
                <p:cNvSpPr>
                  <a:spLocks/>
                </p:cNvSpPr>
                <p:nvPr/>
              </p:nvSpPr>
              <p:spPr bwMode="auto">
                <a:xfrm>
                  <a:off x="1576" y="1815"/>
                  <a:ext cx="681" cy="126"/>
                </a:xfrm>
                <a:custGeom>
                  <a:avLst/>
                  <a:gdLst>
                    <a:gd name="T0" fmla="*/ 0 w 3407"/>
                    <a:gd name="T1" fmla="*/ 244 h 631"/>
                    <a:gd name="T2" fmla="*/ 9 w 3407"/>
                    <a:gd name="T3" fmla="*/ 212 h 631"/>
                    <a:gd name="T4" fmla="*/ 25 w 3407"/>
                    <a:gd name="T5" fmla="*/ 187 h 631"/>
                    <a:gd name="T6" fmla="*/ 804 w 3407"/>
                    <a:gd name="T7" fmla="*/ 0 h 631"/>
                    <a:gd name="T8" fmla="*/ 3365 w 3407"/>
                    <a:gd name="T9" fmla="*/ 163 h 631"/>
                    <a:gd name="T10" fmla="*/ 3407 w 3407"/>
                    <a:gd name="T11" fmla="*/ 236 h 631"/>
                    <a:gd name="T12" fmla="*/ 3398 w 3407"/>
                    <a:gd name="T13" fmla="*/ 252 h 631"/>
                    <a:gd name="T14" fmla="*/ 3381 w 3407"/>
                    <a:gd name="T15" fmla="*/ 277 h 631"/>
                    <a:gd name="T16" fmla="*/ 3381 w 3407"/>
                    <a:gd name="T17" fmla="*/ 504 h 631"/>
                    <a:gd name="T18" fmla="*/ 832 w 3407"/>
                    <a:gd name="T19" fmla="*/ 631 h 631"/>
                    <a:gd name="T20" fmla="*/ 17 w 3407"/>
                    <a:gd name="T21" fmla="*/ 513 h 631"/>
                    <a:gd name="T22" fmla="*/ 0 w 3407"/>
                    <a:gd name="T23" fmla="*/ 244 h 6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7"/>
                    <a:gd name="T37" fmla="*/ 0 h 631"/>
                    <a:gd name="T38" fmla="*/ 3407 w 3407"/>
                    <a:gd name="T39" fmla="*/ 631 h 6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7" h="631">
                      <a:moveTo>
                        <a:pt x="0" y="244"/>
                      </a:moveTo>
                      <a:lnTo>
                        <a:pt x="9" y="212"/>
                      </a:lnTo>
                      <a:lnTo>
                        <a:pt x="25" y="187"/>
                      </a:lnTo>
                      <a:lnTo>
                        <a:pt x="804" y="0"/>
                      </a:lnTo>
                      <a:lnTo>
                        <a:pt x="3365" y="163"/>
                      </a:lnTo>
                      <a:lnTo>
                        <a:pt x="3407" y="236"/>
                      </a:lnTo>
                      <a:lnTo>
                        <a:pt x="3398" y="252"/>
                      </a:lnTo>
                      <a:lnTo>
                        <a:pt x="3381" y="277"/>
                      </a:lnTo>
                      <a:lnTo>
                        <a:pt x="3381" y="504"/>
                      </a:lnTo>
                      <a:lnTo>
                        <a:pt x="832" y="631"/>
                      </a:lnTo>
                      <a:lnTo>
                        <a:pt x="17" y="513"/>
                      </a:lnTo>
                      <a:lnTo>
                        <a:pt x="0" y="2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7" name="Freeform 444"/>
                <p:cNvSpPr>
                  <a:spLocks/>
                </p:cNvSpPr>
                <p:nvPr/>
              </p:nvSpPr>
              <p:spPr bwMode="auto">
                <a:xfrm>
                  <a:off x="2104" y="1766"/>
                  <a:ext cx="1" cy="106"/>
                </a:xfrm>
                <a:custGeom>
                  <a:avLst/>
                  <a:gdLst>
                    <a:gd name="T0" fmla="*/ 0 w 8"/>
                    <a:gd name="T1" fmla="*/ 6 h 530"/>
                    <a:gd name="T2" fmla="*/ 0 w 8"/>
                    <a:gd name="T3" fmla="*/ 527 h 530"/>
                    <a:gd name="T4" fmla="*/ 8 w 8"/>
                    <a:gd name="T5" fmla="*/ 530 h 530"/>
                    <a:gd name="T6" fmla="*/ 8 w 8"/>
                    <a:gd name="T7" fmla="*/ 0 h 530"/>
                    <a:gd name="T8" fmla="*/ 0 w 8"/>
                    <a:gd name="T9" fmla="*/ 6 h 530"/>
                    <a:gd name="T10" fmla="*/ 0 60000 65536"/>
                    <a:gd name="T11" fmla="*/ 0 60000 65536"/>
                    <a:gd name="T12" fmla="*/ 0 60000 65536"/>
                    <a:gd name="T13" fmla="*/ 0 60000 65536"/>
                    <a:gd name="T14" fmla="*/ 0 60000 65536"/>
                    <a:gd name="T15" fmla="*/ 0 w 8"/>
                    <a:gd name="T16" fmla="*/ 0 h 530"/>
                    <a:gd name="T17" fmla="*/ 8 w 8"/>
                    <a:gd name="T18" fmla="*/ 530 h 530"/>
                  </a:gdLst>
                  <a:ahLst/>
                  <a:cxnLst>
                    <a:cxn ang="T10">
                      <a:pos x="T0" y="T1"/>
                    </a:cxn>
                    <a:cxn ang="T11">
                      <a:pos x="T2" y="T3"/>
                    </a:cxn>
                    <a:cxn ang="T12">
                      <a:pos x="T4" y="T5"/>
                    </a:cxn>
                    <a:cxn ang="T13">
                      <a:pos x="T6" y="T7"/>
                    </a:cxn>
                    <a:cxn ang="T14">
                      <a:pos x="T8" y="T9"/>
                    </a:cxn>
                  </a:cxnLst>
                  <a:rect l="T15" t="T16" r="T17" b="T18"/>
                  <a:pathLst>
                    <a:path w="8" h="530">
                      <a:moveTo>
                        <a:pt x="0" y="6"/>
                      </a:moveTo>
                      <a:lnTo>
                        <a:pt x="0" y="527"/>
                      </a:lnTo>
                      <a:lnTo>
                        <a:pt x="8" y="530"/>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3275" name="Freeform 445"/>
              <p:cNvSpPr>
                <a:spLocks/>
              </p:cNvSpPr>
              <p:nvPr/>
            </p:nvSpPr>
            <p:spPr bwMode="auto">
              <a:xfrm>
                <a:off x="1742" y="1843"/>
                <a:ext cx="511" cy="98"/>
              </a:xfrm>
              <a:custGeom>
                <a:avLst/>
                <a:gdLst>
                  <a:gd name="T0" fmla="*/ 0 w 2554"/>
                  <a:gd name="T1" fmla="*/ 490 h 490"/>
                  <a:gd name="T2" fmla="*/ 2554 w 2554"/>
                  <a:gd name="T3" fmla="*/ 364 h 490"/>
                  <a:gd name="T4" fmla="*/ 2554 w 2554"/>
                  <a:gd name="T5" fmla="*/ 120 h 490"/>
                  <a:gd name="T6" fmla="*/ 0 w 2554"/>
                  <a:gd name="T7" fmla="*/ 0 h 490"/>
                  <a:gd name="T8" fmla="*/ 0 w 2554"/>
                  <a:gd name="T9" fmla="*/ 490 h 490"/>
                  <a:gd name="T10" fmla="*/ 0 60000 65536"/>
                  <a:gd name="T11" fmla="*/ 0 60000 65536"/>
                  <a:gd name="T12" fmla="*/ 0 60000 65536"/>
                  <a:gd name="T13" fmla="*/ 0 60000 65536"/>
                  <a:gd name="T14" fmla="*/ 0 60000 65536"/>
                  <a:gd name="T15" fmla="*/ 0 w 2554"/>
                  <a:gd name="T16" fmla="*/ 0 h 490"/>
                  <a:gd name="T17" fmla="*/ 2554 w 2554"/>
                  <a:gd name="T18" fmla="*/ 490 h 490"/>
                </a:gdLst>
                <a:ahLst/>
                <a:cxnLst>
                  <a:cxn ang="T10">
                    <a:pos x="T0" y="T1"/>
                  </a:cxn>
                  <a:cxn ang="T11">
                    <a:pos x="T2" y="T3"/>
                  </a:cxn>
                  <a:cxn ang="T12">
                    <a:pos x="T4" y="T5"/>
                  </a:cxn>
                  <a:cxn ang="T13">
                    <a:pos x="T6" y="T7"/>
                  </a:cxn>
                  <a:cxn ang="T14">
                    <a:pos x="T8" y="T9"/>
                  </a:cxn>
                </a:cxnLst>
                <a:rect l="T15" t="T16" r="T17" b="T18"/>
                <a:pathLst>
                  <a:path w="2554" h="490">
                    <a:moveTo>
                      <a:pt x="0" y="490"/>
                    </a:moveTo>
                    <a:lnTo>
                      <a:pt x="2554" y="364"/>
                    </a:lnTo>
                    <a:lnTo>
                      <a:pt x="2554" y="120"/>
                    </a:lnTo>
                    <a:lnTo>
                      <a:pt x="0" y="0"/>
                    </a:lnTo>
                    <a:lnTo>
                      <a:pt x="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76" name="Freeform 446"/>
              <p:cNvSpPr>
                <a:spLocks/>
              </p:cNvSpPr>
              <p:nvPr/>
            </p:nvSpPr>
            <p:spPr bwMode="auto">
              <a:xfrm>
                <a:off x="1744" y="1893"/>
                <a:ext cx="485" cy="21"/>
              </a:xfrm>
              <a:custGeom>
                <a:avLst/>
                <a:gdLst>
                  <a:gd name="T0" fmla="*/ 2427 w 2427"/>
                  <a:gd name="T1" fmla="*/ 58 h 102"/>
                  <a:gd name="T2" fmla="*/ 2427 w 2427"/>
                  <a:gd name="T3" fmla="*/ 9 h 102"/>
                  <a:gd name="T4" fmla="*/ 0 w 2427"/>
                  <a:gd name="T5" fmla="*/ 0 h 102"/>
                  <a:gd name="T6" fmla="*/ 0 w 2427"/>
                  <a:gd name="T7" fmla="*/ 102 h 102"/>
                  <a:gd name="T8" fmla="*/ 2427 w 2427"/>
                  <a:gd name="T9" fmla="*/ 58 h 102"/>
                  <a:gd name="T10" fmla="*/ 0 60000 65536"/>
                  <a:gd name="T11" fmla="*/ 0 60000 65536"/>
                  <a:gd name="T12" fmla="*/ 0 60000 65536"/>
                  <a:gd name="T13" fmla="*/ 0 60000 65536"/>
                  <a:gd name="T14" fmla="*/ 0 60000 65536"/>
                  <a:gd name="T15" fmla="*/ 0 w 2427"/>
                  <a:gd name="T16" fmla="*/ 0 h 102"/>
                  <a:gd name="T17" fmla="*/ 2427 w 2427"/>
                  <a:gd name="T18" fmla="*/ 102 h 102"/>
                </a:gdLst>
                <a:ahLst/>
                <a:cxnLst>
                  <a:cxn ang="T10">
                    <a:pos x="T0" y="T1"/>
                  </a:cxn>
                  <a:cxn ang="T11">
                    <a:pos x="T2" y="T3"/>
                  </a:cxn>
                  <a:cxn ang="T12">
                    <a:pos x="T4" y="T5"/>
                  </a:cxn>
                  <a:cxn ang="T13">
                    <a:pos x="T6" y="T7"/>
                  </a:cxn>
                  <a:cxn ang="T14">
                    <a:pos x="T8" y="T9"/>
                  </a:cxn>
                </a:cxnLst>
                <a:rect l="T15" t="T16" r="T17" b="T18"/>
                <a:pathLst>
                  <a:path w="2427" h="102">
                    <a:moveTo>
                      <a:pt x="2427" y="58"/>
                    </a:moveTo>
                    <a:lnTo>
                      <a:pt x="2427" y="9"/>
                    </a:lnTo>
                    <a:lnTo>
                      <a:pt x="0" y="0"/>
                    </a:lnTo>
                    <a:lnTo>
                      <a:pt x="0" y="102"/>
                    </a:lnTo>
                    <a:lnTo>
                      <a:pt x="2427" y="5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77" name="Group 447"/>
              <p:cNvGrpSpPr>
                <a:grpSpLocks/>
              </p:cNvGrpSpPr>
              <p:nvPr/>
            </p:nvGrpSpPr>
            <p:grpSpPr bwMode="auto">
              <a:xfrm>
                <a:off x="1578" y="1846"/>
                <a:ext cx="133" cy="93"/>
                <a:chOff x="1578" y="1846"/>
                <a:chExt cx="133" cy="93"/>
              </a:xfrm>
            </p:grpSpPr>
            <p:sp>
              <p:nvSpPr>
                <p:cNvPr id="3309" name="Freeform 448"/>
                <p:cNvSpPr>
                  <a:spLocks/>
                </p:cNvSpPr>
                <p:nvPr/>
              </p:nvSpPr>
              <p:spPr bwMode="auto">
                <a:xfrm>
                  <a:off x="1580" y="1846"/>
                  <a:ext cx="131" cy="93"/>
                </a:xfrm>
                <a:custGeom>
                  <a:avLst/>
                  <a:gdLst>
                    <a:gd name="T0" fmla="*/ 659 w 659"/>
                    <a:gd name="T1" fmla="*/ 463 h 463"/>
                    <a:gd name="T2" fmla="*/ 644 w 659"/>
                    <a:gd name="T3" fmla="*/ 0 h 463"/>
                    <a:gd name="T4" fmla="*/ 0 w 659"/>
                    <a:gd name="T5" fmla="*/ 129 h 463"/>
                    <a:gd name="T6" fmla="*/ 0 w 659"/>
                    <a:gd name="T7" fmla="*/ 346 h 463"/>
                    <a:gd name="T8" fmla="*/ 659 w 659"/>
                    <a:gd name="T9" fmla="*/ 463 h 463"/>
                    <a:gd name="T10" fmla="*/ 0 60000 65536"/>
                    <a:gd name="T11" fmla="*/ 0 60000 65536"/>
                    <a:gd name="T12" fmla="*/ 0 60000 65536"/>
                    <a:gd name="T13" fmla="*/ 0 60000 65536"/>
                    <a:gd name="T14" fmla="*/ 0 60000 65536"/>
                    <a:gd name="T15" fmla="*/ 0 w 659"/>
                    <a:gd name="T16" fmla="*/ 0 h 463"/>
                    <a:gd name="T17" fmla="*/ 659 w 659"/>
                    <a:gd name="T18" fmla="*/ 463 h 463"/>
                  </a:gdLst>
                  <a:ahLst/>
                  <a:cxnLst>
                    <a:cxn ang="T10">
                      <a:pos x="T0" y="T1"/>
                    </a:cxn>
                    <a:cxn ang="T11">
                      <a:pos x="T2" y="T3"/>
                    </a:cxn>
                    <a:cxn ang="T12">
                      <a:pos x="T4" y="T5"/>
                    </a:cxn>
                    <a:cxn ang="T13">
                      <a:pos x="T6" y="T7"/>
                    </a:cxn>
                    <a:cxn ang="T14">
                      <a:pos x="T8" y="T9"/>
                    </a:cxn>
                  </a:cxnLst>
                  <a:rect l="T15" t="T16" r="T17" b="T18"/>
                  <a:pathLst>
                    <a:path w="659" h="463">
                      <a:moveTo>
                        <a:pt x="659" y="463"/>
                      </a:moveTo>
                      <a:lnTo>
                        <a:pt x="644" y="0"/>
                      </a:lnTo>
                      <a:lnTo>
                        <a:pt x="0" y="129"/>
                      </a:lnTo>
                      <a:lnTo>
                        <a:pt x="0" y="346"/>
                      </a:lnTo>
                      <a:lnTo>
                        <a:pt x="659"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0" name="Freeform 449"/>
                <p:cNvSpPr>
                  <a:spLocks/>
                </p:cNvSpPr>
                <p:nvPr/>
              </p:nvSpPr>
              <p:spPr bwMode="auto">
                <a:xfrm>
                  <a:off x="1587" y="1896"/>
                  <a:ext cx="123" cy="20"/>
                </a:xfrm>
                <a:custGeom>
                  <a:avLst/>
                  <a:gdLst>
                    <a:gd name="T0" fmla="*/ 606 w 615"/>
                    <a:gd name="T1" fmla="*/ 4 h 101"/>
                    <a:gd name="T2" fmla="*/ 0 w 615"/>
                    <a:gd name="T3" fmla="*/ 0 h 101"/>
                    <a:gd name="T4" fmla="*/ 0 w 615"/>
                    <a:gd name="T5" fmla="*/ 49 h 101"/>
                    <a:gd name="T6" fmla="*/ 615 w 615"/>
                    <a:gd name="T7" fmla="*/ 101 h 101"/>
                    <a:gd name="T8" fmla="*/ 606 w 615"/>
                    <a:gd name="T9" fmla="*/ 4 h 101"/>
                    <a:gd name="T10" fmla="*/ 0 60000 65536"/>
                    <a:gd name="T11" fmla="*/ 0 60000 65536"/>
                    <a:gd name="T12" fmla="*/ 0 60000 65536"/>
                    <a:gd name="T13" fmla="*/ 0 60000 65536"/>
                    <a:gd name="T14" fmla="*/ 0 60000 65536"/>
                    <a:gd name="T15" fmla="*/ 0 w 615"/>
                    <a:gd name="T16" fmla="*/ 0 h 101"/>
                    <a:gd name="T17" fmla="*/ 615 w 615"/>
                    <a:gd name="T18" fmla="*/ 101 h 101"/>
                  </a:gdLst>
                  <a:ahLst/>
                  <a:cxnLst>
                    <a:cxn ang="T10">
                      <a:pos x="T0" y="T1"/>
                    </a:cxn>
                    <a:cxn ang="T11">
                      <a:pos x="T2" y="T3"/>
                    </a:cxn>
                    <a:cxn ang="T12">
                      <a:pos x="T4" y="T5"/>
                    </a:cxn>
                    <a:cxn ang="T13">
                      <a:pos x="T6" y="T7"/>
                    </a:cxn>
                    <a:cxn ang="T14">
                      <a:pos x="T8" y="T9"/>
                    </a:cxn>
                  </a:cxnLst>
                  <a:rect l="T15" t="T16" r="T17" b="T18"/>
                  <a:pathLst>
                    <a:path w="615" h="101">
                      <a:moveTo>
                        <a:pt x="606" y="4"/>
                      </a:moveTo>
                      <a:lnTo>
                        <a:pt x="0" y="0"/>
                      </a:lnTo>
                      <a:lnTo>
                        <a:pt x="0" y="49"/>
                      </a:lnTo>
                      <a:lnTo>
                        <a:pt x="615" y="101"/>
                      </a:lnTo>
                      <a:lnTo>
                        <a:pt x="606"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1" name="Freeform 450"/>
                <p:cNvSpPr>
                  <a:spLocks/>
                </p:cNvSpPr>
                <p:nvPr/>
              </p:nvSpPr>
              <p:spPr bwMode="auto">
                <a:xfrm>
                  <a:off x="1592" y="1869"/>
                  <a:ext cx="3" cy="49"/>
                </a:xfrm>
                <a:custGeom>
                  <a:avLst/>
                  <a:gdLst>
                    <a:gd name="T0" fmla="*/ 14 w 14"/>
                    <a:gd name="T1" fmla="*/ 249 h 249"/>
                    <a:gd name="T2" fmla="*/ 14 w 14"/>
                    <a:gd name="T3" fmla="*/ 130 h 249"/>
                    <a:gd name="T4" fmla="*/ 5 w 14"/>
                    <a:gd name="T5" fmla="*/ 131 h 249"/>
                    <a:gd name="T6" fmla="*/ 5 w 14"/>
                    <a:gd name="T7" fmla="*/ 0 h 249"/>
                    <a:gd name="T8" fmla="*/ 0 w 14"/>
                    <a:gd name="T9" fmla="*/ 3 h 249"/>
                    <a:gd name="T10" fmla="*/ 0 w 14"/>
                    <a:gd name="T11" fmla="*/ 133 h 249"/>
                    <a:gd name="T12" fmla="*/ 9 w 14"/>
                    <a:gd name="T13" fmla="*/ 133 h 249"/>
                    <a:gd name="T14" fmla="*/ 9 w 14"/>
                    <a:gd name="T15" fmla="*/ 248 h 249"/>
                    <a:gd name="T16" fmla="*/ 14 w 14"/>
                    <a:gd name="T17" fmla="*/ 249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9"/>
                    <a:gd name="T29" fmla="*/ 14 w 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9">
                      <a:moveTo>
                        <a:pt x="14" y="249"/>
                      </a:moveTo>
                      <a:lnTo>
                        <a:pt x="14" y="130"/>
                      </a:lnTo>
                      <a:lnTo>
                        <a:pt x="5" y="131"/>
                      </a:lnTo>
                      <a:lnTo>
                        <a:pt x="5" y="0"/>
                      </a:lnTo>
                      <a:lnTo>
                        <a:pt x="0" y="3"/>
                      </a:lnTo>
                      <a:lnTo>
                        <a:pt x="0" y="133"/>
                      </a:lnTo>
                      <a:lnTo>
                        <a:pt x="9" y="133"/>
                      </a:lnTo>
                      <a:lnTo>
                        <a:pt x="9" y="248"/>
                      </a:lnTo>
                      <a:lnTo>
                        <a:pt x="14" y="2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2" name="Freeform 451"/>
                <p:cNvSpPr>
                  <a:spLocks/>
                </p:cNvSpPr>
                <p:nvPr/>
              </p:nvSpPr>
              <p:spPr bwMode="auto">
                <a:xfrm>
                  <a:off x="1602" y="1867"/>
                  <a:ext cx="1" cy="52"/>
                </a:xfrm>
                <a:custGeom>
                  <a:avLst/>
                  <a:gdLst>
                    <a:gd name="T0" fmla="*/ 6 w 6"/>
                    <a:gd name="T1" fmla="*/ 263 h 263"/>
                    <a:gd name="T2" fmla="*/ 6 w 6"/>
                    <a:gd name="T3" fmla="*/ 0 h 263"/>
                    <a:gd name="T4" fmla="*/ 0 w 6"/>
                    <a:gd name="T5" fmla="*/ 8 h 263"/>
                    <a:gd name="T6" fmla="*/ 0 w 6"/>
                    <a:gd name="T7" fmla="*/ 262 h 263"/>
                    <a:gd name="T8" fmla="*/ 6 w 6"/>
                    <a:gd name="T9" fmla="*/ 263 h 263"/>
                    <a:gd name="T10" fmla="*/ 0 60000 65536"/>
                    <a:gd name="T11" fmla="*/ 0 60000 65536"/>
                    <a:gd name="T12" fmla="*/ 0 60000 65536"/>
                    <a:gd name="T13" fmla="*/ 0 60000 65536"/>
                    <a:gd name="T14" fmla="*/ 0 60000 65536"/>
                    <a:gd name="T15" fmla="*/ 0 w 6"/>
                    <a:gd name="T16" fmla="*/ 0 h 263"/>
                    <a:gd name="T17" fmla="*/ 6 w 6"/>
                    <a:gd name="T18" fmla="*/ 263 h 263"/>
                  </a:gdLst>
                  <a:ahLst/>
                  <a:cxnLst>
                    <a:cxn ang="T10">
                      <a:pos x="T0" y="T1"/>
                    </a:cxn>
                    <a:cxn ang="T11">
                      <a:pos x="T2" y="T3"/>
                    </a:cxn>
                    <a:cxn ang="T12">
                      <a:pos x="T4" y="T5"/>
                    </a:cxn>
                    <a:cxn ang="T13">
                      <a:pos x="T6" y="T7"/>
                    </a:cxn>
                    <a:cxn ang="T14">
                      <a:pos x="T8" y="T9"/>
                    </a:cxn>
                  </a:cxnLst>
                  <a:rect l="T15" t="T16" r="T17" b="T18"/>
                  <a:pathLst>
                    <a:path w="6" h="263">
                      <a:moveTo>
                        <a:pt x="6" y="263"/>
                      </a:moveTo>
                      <a:lnTo>
                        <a:pt x="6" y="0"/>
                      </a:lnTo>
                      <a:lnTo>
                        <a:pt x="0" y="8"/>
                      </a:lnTo>
                      <a:lnTo>
                        <a:pt x="0" y="262"/>
                      </a:lnTo>
                      <a:lnTo>
                        <a:pt x="6" y="26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3" name="Freeform 452"/>
                <p:cNvSpPr>
                  <a:spLocks/>
                </p:cNvSpPr>
                <p:nvPr/>
              </p:nvSpPr>
              <p:spPr bwMode="auto">
                <a:xfrm>
                  <a:off x="1612" y="1865"/>
                  <a:ext cx="1" cy="56"/>
                </a:xfrm>
                <a:custGeom>
                  <a:avLst/>
                  <a:gdLst>
                    <a:gd name="T0" fmla="*/ 5 w 5"/>
                    <a:gd name="T1" fmla="*/ 279 h 279"/>
                    <a:gd name="T2" fmla="*/ 5 w 5"/>
                    <a:gd name="T3" fmla="*/ 4 h 279"/>
                    <a:gd name="T4" fmla="*/ 0 w 5"/>
                    <a:gd name="T5" fmla="*/ 0 h 279"/>
                    <a:gd name="T6" fmla="*/ 0 w 5"/>
                    <a:gd name="T7" fmla="*/ 277 h 279"/>
                    <a:gd name="T8" fmla="*/ 5 w 5"/>
                    <a:gd name="T9" fmla="*/ 279 h 279"/>
                    <a:gd name="T10" fmla="*/ 0 60000 65536"/>
                    <a:gd name="T11" fmla="*/ 0 60000 65536"/>
                    <a:gd name="T12" fmla="*/ 0 60000 65536"/>
                    <a:gd name="T13" fmla="*/ 0 60000 65536"/>
                    <a:gd name="T14" fmla="*/ 0 60000 65536"/>
                    <a:gd name="T15" fmla="*/ 0 w 5"/>
                    <a:gd name="T16" fmla="*/ 0 h 279"/>
                    <a:gd name="T17" fmla="*/ 5 w 5"/>
                    <a:gd name="T18" fmla="*/ 279 h 279"/>
                  </a:gdLst>
                  <a:ahLst/>
                  <a:cxnLst>
                    <a:cxn ang="T10">
                      <a:pos x="T0" y="T1"/>
                    </a:cxn>
                    <a:cxn ang="T11">
                      <a:pos x="T2" y="T3"/>
                    </a:cxn>
                    <a:cxn ang="T12">
                      <a:pos x="T4" y="T5"/>
                    </a:cxn>
                    <a:cxn ang="T13">
                      <a:pos x="T6" y="T7"/>
                    </a:cxn>
                    <a:cxn ang="T14">
                      <a:pos x="T8" y="T9"/>
                    </a:cxn>
                  </a:cxnLst>
                  <a:rect l="T15" t="T16" r="T17" b="T18"/>
                  <a:pathLst>
                    <a:path w="5" h="279">
                      <a:moveTo>
                        <a:pt x="5" y="279"/>
                      </a:moveTo>
                      <a:lnTo>
                        <a:pt x="5" y="4"/>
                      </a:lnTo>
                      <a:lnTo>
                        <a:pt x="0" y="0"/>
                      </a:lnTo>
                      <a:lnTo>
                        <a:pt x="0" y="277"/>
                      </a:lnTo>
                      <a:lnTo>
                        <a:pt x="5" y="279"/>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4" name="Freeform 453"/>
                <p:cNvSpPr>
                  <a:spLocks/>
                </p:cNvSpPr>
                <p:nvPr/>
              </p:nvSpPr>
              <p:spPr bwMode="auto">
                <a:xfrm>
                  <a:off x="1624" y="1863"/>
                  <a:ext cx="2" cy="60"/>
                </a:xfrm>
                <a:custGeom>
                  <a:avLst/>
                  <a:gdLst>
                    <a:gd name="T0" fmla="*/ 6 w 6"/>
                    <a:gd name="T1" fmla="*/ 303 h 303"/>
                    <a:gd name="T2" fmla="*/ 6 w 6"/>
                    <a:gd name="T3" fmla="*/ 0 h 303"/>
                    <a:gd name="T4" fmla="*/ 0 w 6"/>
                    <a:gd name="T5" fmla="*/ 2 h 303"/>
                    <a:gd name="T6" fmla="*/ 0 w 6"/>
                    <a:gd name="T7" fmla="*/ 299 h 303"/>
                    <a:gd name="T8" fmla="*/ 6 w 6"/>
                    <a:gd name="T9" fmla="*/ 303 h 303"/>
                    <a:gd name="T10" fmla="*/ 0 60000 65536"/>
                    <a:gd name="T11" fmla="*/ 0 60000 65536"/>
                    <a:gd name="T12" fmla="*/ 0 60000 65536"/>
                    <a:gd name="T13" fmla="*/ 0 60000 65536"/>
                    <a:gd name="T14" fmla="*/ 0 60000 65536"/>
                    <a:gd name="T15" fmla="*/ 0 w 6"/>
                    <a:gd name="T16" fmla="*/ 0 h 303"/>
                    <a:gd name="T17" fmla="*/ 6 w 6"/>
                    <a:gd name="T18" fmla="*/ 303 h 303"/>
                  </a:gdLst>
                  <a:ahLst/>
                  <a:cxnLst>
                    <a:cxn ang="T10">
                      <a:pos x="T0" y="T1"/>
                    </a:cxn>
                    <a:cxn ang="T11">
                      <a:pos x="T2" y="T3"/>
                    </a:cxn>
                    <a:cxn ang="T12">
                      <a:pos x="T4" y="T5"/>
                    </a:cxn>
                    <a:cxn ang="T13">
                      <a:pos x="T6" y="T7"/>
                    </a:cxn>
                    <a:cxn ang="T14">
                      <a:pos x="T8" y="T9"/>
                    </a:cxn>
                  </a:cxnLst>
                  <a:rect l="T15" t="T16" r="T17" b="T18"/>
                  <a:pathLst>
                    <a:path w="6" h="303">
                      <a:moveTo>
                        <a:pt x="6" y="303"/>
                      </a:moveTo>
                      <a:lnTo>
                        <a:pt x="6" y="0"/>
                      </a:lnTo>
                      <a:lnTo>
                        <a:pt x="0" y="2"/>
                      </a:lnTo>
                      <a:lnTo>
                        <a:pt x="0" y="299"/>
                      </a:lnTo>
                      <a:lnTo>
                        <a:pt x="6" y="30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5" name="Freeform 454"/>
                <p:cNvSpPr>
                  <a:spLocks/>
                </p:cNvSpPr>
                <p:nvPr/>
              </p:nvSpPr>
              <p:spPr bwMode="auto">
                <a:xfrm>
                  <a:off x="1642" y="1859"/>
                  <a:ext cx="2" cy="67"/>
                </a:xfrm>
                <a:custGeom>
                  <a:avLst/>
                  <a:gdLst>
                    <a:gd name="T0" fmla="*/ 8 w 8"/>
                    <a:gd name="T1" fmla="*/ 334 h 334"/>
                    <a:gd name="T2" fmla="*/ 8 w 8"/>
                    <a:gd name="T3" fmla="*/ 0 h 334"/>
                    <a:gd name="T4" fmla="*/ 0 w 8"/>
                    <a:gd name="T5" fmla="*/ 5 h 334"/>
                    <a:gd name="T6" fmla="*/ 0 w 8"/>
                    <a:gd name="T7" fmla="*/ 332 h 334"/>
                    <a:gd name="T8" fmla="*/ 8 w 8"/>
                    <a:gd name="T9" fmla="*/ 334 h 334"/>
                    <a:gd name="T10" fmla="*/ 0 60000 65536"/>
                    <a:gd name="T11" fmla="*/ 0 60000 65536"/>
                    <a:gd name="T12" fmla="*/ 0 60000 65536"/>
                    <a:gd name="T13" fmla="*/ 0 60000 65536"/>
                    <a:gd name="T14" fmla="*/ 0 60000 65536"/>
                    <a:gd name="T15" fmla="*/ 0 w 8"/>
                    <a:gd name="T16" fmla="*/ 0 h 334"/>
                    <a:gd name="T17" fmla="*/ 8 w 8"/>
                    <a:gd name="T18" fmla="*/ 334 h 334"/>
                  </a:gdLst>
                  <a:ahLst/>
                  <a:cxnLst>
                    <a:cxn ang="T10">
                      <a:pos x="T0" y="T1"/>
                    </a:cxn>
                    <a:cxn ang="T11">
                      <a:pos x="T2" y="T3"/>
                    </a:cxn>
                    <a:cxn ang="T12">
                      <a:pos x="T4" y="T5"/>
                    </a:cxn>
                    <a:cxn ang="T13">
                      <a:pos x="T6" y="T7"/>
                    </a:cxn>
                    <a:cxn ang="T14">
                      <a:pos x="T8" y="T9"/>
                    </a:cxn>
                  </a:cxnLst>
                  <a:rect l="T15" t="T16" r="T17" b="T18"/>
                  <a:pathLst>
                    <a:path w="8" h="334">
                      <a:moveTo>
                        <a:pt x="8" y="334"/>
                      </a:moveTo>
                      <a:lnTo>
                        <a:pt x="8" y="0"/>
                      </a:lnTo>
                      <a:lnTo>
                        <a:pt x="0" y="5"/>
                      </a:lnTo>
                      <a:lnTo>
                        <a:pt x="0" y="332"/>
                      </a:lnTo>
                      <a:lnTo>
                        <a:pt x="8" y="33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6" name="Freeform 455"/>
                <p:cNvSpPr>
                  <a:spLocks/>
                </p:cNvSpPr>
                <p:nvPr/>
              </p:nvSpPr>
              <p:spPr bwMode="auto">
                <a:xfrm>
                  <a:off x="1661" y="1855"/>
                  <a:ext cx="1" cy="74"/>
                </a:xfrm>
                <a:custGeom>
                  <a:avLst/>
                  <a:gdLst>
                    <a:gd name="T0" fmla="*/ 8 w 8"/>
                    <a:gd name="T1" fmla="*/ 368 h 368"/>
                    <a:gd name="T2" fmla="*/ 8 w 8"/>
                    <a:gd name="T3" fmla="*/ 0 h 368"/>
                    <a:gd name="T4" fmla="*/ 0 w 8"/>
                    <a:gd name="T5" fmla="*/ 6 h 368"/>
                    <a:gd name="T6" fmla="*/ 0 w 8"/>
                    <a:gd name="T7" fmla="*/ 367 h 368"/>
                    <a:gd name="T8" fmla="*/ 8 w 8"/>
                    <a:gd name="T9" fmla="*/ 368 h 368"/>
                    <a:gd name="T10" fmla="*/ 0 60000 65536"/>
                    <a:gd name="T11" fmla="*/ 0 60000 65536"/>
                    <a:gd name="T12" fmla="*/ 0 60000 65536"/>
                    <a:gd name="T13" fmla="*/ 0 60000 65536"/>
                    <a:gd name="T14" fmla="*/ 0 60000 65536"/>
                    <a:gd name="T15" fmla="*/ 0 w 8"/>
                    <a:gd name="T16" fmla="*/ 0 h 368"/>
                    <a:gd name="T17" fmla="*/ 8 w 8"/>
                    <a:gd name="T18" fmla="*/ 368 h 368"/>
                  </a:gdLst>
                  <a:ahLst/>
                  <a:cxnLst>
                    <a:cxn ang="T10">
                      <a:pos x="T0" y="T1"/>
                    </a:cxn>
                    <a:cxn ang="T11">
                      <a:pos x="T2" y="T3"/>
                    </a:cxn>
                    <a:cxn ang="T12">
                      <a:pos x="T4" y="T5"/>
                    </a:cxn>
                    <a:cxn ang="T13">
                      <a:pos x="T6" y="T7"/>
                    </a:cxn>
                    <a:cxn ang="T14">
                      <a:pos x="T8" y="T9"/>
                    </a:cxn>
                  </a:cxnLst>
                  <a:rect l="T15" t="T16" r="T17" b="T18"/>
                  <a:pathLst>
                    <a:path w="8" h="368">
                      <a:moveTo>
                        <a:pt x="8" y="368"/>
                      </a:moveTo>
                      <a:lnTo>
                        <a:pt x="8" y="0"/>
                      </a:lnTo>
                      <a:lnTo>
                        <a:pt x="0" y="6"/>
                      </a:lnTo>
                      <a:lnTo>
                        <a:pt x="0" y="367"/>
                      </a:lnTo>
                      <a:lnTo>
                        <a:pt x="8" y="368"/>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7" name="Freeform 456"/>
                <p:cNvSpPr>
                  <a:spLocks/>
                </p:cNvSpPr>
                <p:nvPr/>
              </p:nvSpPr>
              <p:spPr bwMode="auto">
                <a:xfrm>
                  <a:off x="1683" y="1851"/>
                  <a:ext cx="1" cy="81"/>
                </a:xfrm>
                <a:custGeom>
                  <a:avLst/>
                  <a:gdLst>
                    <a:gd name="T0" fmla="*/ 8 w 8"/>
                    <a:gd name="T1" fmla="*/ 404 h 404"/>
                    <a:gd name="T2" fmla="*/ 8 w 8"/>
                    <a:gd name="T3" fmla="*/ 0 h 404"/>
                    <a:gd name="T4" fmla="*/ 0 w 8"/>
                    <a:gd name="T5" fmla="*/ 5 h 404"/>
                    <a:gd name="T6" fmla="*/ 0 w 8"/>
                    <a:gd name="T7" fmla="*/ 403 h 404"/>
                    <a:gd name="T8" fmla="*/ 8 w 8"/>
                    <a:gd name="T9" fmla="*/ 404 h 404"/>
                    <a:gd name="T10" fmla="*/ 0 60000 65536"/>
                    <a:gd name="T11" fmla="*/ 0 60000 65536"/>
                    <a:gd name="T12" fmla="*/ 0 60000 65536"/>
                    <a:gd name="T13" fmla="*/ 0 60000 65536"/>
                    <a:gd name="T14" fmla="*/ 0 60000 65536"/>
                    <a:gd name="T15" fmla="*/ 0 w 8"/>
                    <a:gd name="T16" fmla="*/ 0 h 404"/>
                    <a:gd name="T17" fmla="*/ 8 w 8"/>
                    <a:gd name="T18" fmla="*/ 404 h 404"/>
                  </a:gdLst>
                  <a:ahLst/>
                  <a:cxnLst>
                    <a:cxn ang="T10">
                      <a:pos x="T0" y="T1"/>
                    </a:cxn>
                    <a:cxn ang="T11">
                      <a:pos x="T2" y="T3"/>
                    </a:cxn>
                    <a:cxn ang="T12">
                      <a:pos x="T4" y="T5"/>
                    </a:cxn>
                    <a:cxn ang="T13">
                      <a:pos x="T6" y="T7"/>
                    </a:cxn>
                    <a:cxn ang="T14">
                      <a:pos x="T8" y="T9"/>
                    </a:cxn>
                  </a:cxnLst>
                  <a:rect l="T15" t="T16" r="T17" b="T18"/>
                  <a:pathLst>
                    <a:path w="8" h="404">
                      <a:moveTo>
                        <a:pt x="8" y="404"/>
                      </a:moveTo>
                      <a:lnTo>
                        <a:pt x="8" y="0"/>
                      </a:lnTo>
                      <a:lnTo>
                        <a:pt x="0" y="5"/>
                      </a:lnTo>
                      <a:lnTo>
                        <a:pt x="0" y="403"/>
                      </a:lnTo>
                      <a:lnTo>
                        <a:pt x="8" y="40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8" name="Freeform 457"/>
                <p:cNvSpPr>
                  <a:spLocks/>
                </p:cNvSpPr>
                <p:nvPr/>
              </p:nvSpPr>
              <p:spPr bwMode="auto">
                <a:xfrm>
                  <a:off x="1580" y="1869"/>
                  <a:ext cx="14" cy="49"/>
                </a:xfrm>
                <a:custGeom>
                  <a:avLst/>
                  <a:gdLst>
                    <a:gd name="T0" fmla="*/ 72 w 72"/>
                    <a:gd name="T1" fmla="*/ 245 h 245"/>
                    <a:gd name="T2" fmla="*/ 0 w 72"/>
                    <a:gd name="T3" fmla="*/ 230 h 245"/>
                    <a:gd name="T4" fmla="*/ 0 w 72"/>
                    <a:gd name="T5" fmla="*/ 13 h 245"/>
                    <a:gd name="T6" fmla="*/ 63 w 72"/>
                    <a:gd name="T7" fmla="*/ 0 h 245"/>
                    <a:gd name="T8" fmla="*/ 63 w 72"/>
                    <a:gd name="T9" fmla="*/ 130 h 245"/>
                    <a:gd name="T10" fmla="*/ 72 w 72"/>
                    <a:gd name="T11" fmla="*/ 130 h 245"/>
                    <a:gd name="T12" fmla="*/ 72 w 72"/>
                    <a:gd name="T13" fmla="*/ 245 h 245"/>
                    <a:gd name="T14" fmla="*/ 0 60000 65536"/>
                    <a:gd name="T15" fmla="*/ 0 60000 65536"/>
                    <a:gd name="T16" fmla="*/ 0 60000 65536"/>
                    <a:gd name="T17" fmla="*/ 0 60000 65536"/>
                    <a:gd name="T18" fmla="*/ 0 60000 65536"/>
                    <a:gd name="T19" fmla="*/ 0 60000 65536"/>
                    <a:gd name="T20" fmla="*/ 0 60000 65536"/>
                    <a:gd name="T21" fmla="*/ 0 w 72"/>
                    <a:gd name="T22" fmla="*/ 0 h 245"/>
                    <a:gd name="T23" fmla="*/ 72 w 72"/>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45">
                      <a:moveTo>
                        <a:pt x="72" y="245"/>
                      </a:moveTo>
                      <a:lnTo>
                        <a:pt x="0" y="230"/>
                      </a:lnTo>
                      <a:lnTo>
                        <a:pt x="0" y="13"/>
                      </a:lnTo>
                      <a:lnTo>
                        <a:pt x="63" y="0"/>
                      </a:lnTo>
                      <a:lnTo>
                        <a:pt x="63" y="130"/>
                      </a:lnTo>
                      <a:lnTo>
                        <a:pt x="72" y="130"/>
                      </a:lnTo>
                      <a:lnTo>
                        <a:pt x="72" y="2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19" name="Freeform 458"/>
                <p:cNvSpPr>
                  <a:spLocks/>
                </p:cNvSpPr>
                <p:nvPr/>
              </p:nvSpPr>
              <p:spPr bwMode="auto">
                <a:xfrm>
                  <a:off x="1598" y="1868"/>
                  <a:ext cx="4" cy="51"/>
                </a:xfrm>
                <a:custGeom>
                  <a:avLst/>
                  <a:gdLst>
                    <a:gd name="T0" fmla="*/ 21 w 21"/>
                    <a:gd name="T1" fmla="*/ 254 h 254"/>
                    <a:gd name="T2" fmla="*/ 0 w 21"/>
                    <a:gd name="T3" fmla="*/ 253 h 254"/>
                    <a:gd name="T4" fmla="*/ 0 w 21"/>
                    <a:gd name="T5" fmla="*/ 1 h 254"/>
                    <a:gd name="T6" fmla="*/ 21 w 21"/>
                    <a:gd name="T7" fmla="*/ 0 h 254"/>
                    <a:gd name="T8" fmla="*/ 21 w 21"/>
                    <a:gd name="T9" fmla="*/ 254 h 254"/>
                    <a:gd name="T10" fmla="*/ 0 60000 65536"/>
                    <a:gd name="T11" fmla="*/ 0 60000 65536"/>
                    <a:gd name="T12" fmla="*/ 0 60000 65536"/>
                    <a:gd name="T13" fmla="*/ 0 60000 65536"/>
                    <a:gd name="T14" fmla="*/ 0 60000 65536"/>
                    <a:gd name="T15" fmla="*/ 0 w 21"/>
                    <a:gd name="T16" fmla="*/ 0 h 254"/>
                    <a:gd name="T17" fmla="*/ 21 w 21"/>
                    <a:gd name="T18" fmla="*/ 254 h 254"/>
                  </a:gdLst>
                  <a:ahLst/>
                  <a:cxnLst>
                    <a:cxn ang="T10">
                      <a:pos x="T0" y="T1"/>
                    </a:cxn>
                    <a:cxn ang="T11">
                      <a:pos x="T2" y="T3"/>
                    </a:cxn>
                    <a:cxn ang="T12">
                      <a:pos x="T4" y="T5"/>
                    </a:cxn>
                    <a:cxn ang="T13">
                      <a:pos x="T6" y="T7"/>
                    </a:cxn>
                    <a:cxn ang="T14">
                      <a:pos x="T8" y="T9"/>
                    </a:cxn>
                  </a:cxnLst>
                  <a:rect l="T15" t="T16" r="T17" b="T18"/>
                  <a:pathLst>
                    <a:path w="21" h="254">
                      <a:moveTo>
                        <a:pt x="21" y="254"/>
                      </a:moveTo>
                      <a:lnTo>
                        <a:pt x="0" y="253"/>
                      </a:lnTo>
                      <a:lnTo>
                        <a:pt x="0" y="1"/>
                      </a:lnTo>
                      <a:lnTo>
                        <a:pt x="21" y="0"/>
                      </a:lnTo>
                      <a:lnTo>
                        <a:pt x="21" y="25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0" name="Freeform 459"/>
                <p:cNvSpPr>
                  <a:spLocks/>
                </p:cNvSpPr>
                <p:nvPr/>
              </p:nvSpPr>
              <p:spPr bwMode="auto">
                <a:xfrm>
                  <a:off x="1608" y="1865"/>
                  <a:ext cx="4" cy="56"/>
                </a:xfrm>
                <a:custGeom>
                  <a:avLst/>
                  <a:gdLst>
                    <a:gd name="T0" fmla="*/ 22 w 22"/>
                    <a:gd name="T1" fmla="*/ 278 h 278"/>
                    <a:gd name="T2" fmla="*/ 0 w 22"/>
                    <a:gd name="T3" fmla="*/ 276 h 278"/>
                    <a:gd name="T4" fmla="*/ 0 w 22"/>
                    <a:gd name="T5" fmla="*/ 0 h 278"/>
                    <a:gd name="T6" fmla="*/ 22 w 22"/>
                    <a:gd name="T7" fmla="*/ 1 h 278"/>
                    <a:gd name="T8" fmla="*/ 22 w 22"/>
                    <a:gd name="T9" fmla="*/ 278 h 278"/>
                    <a:gd name="T10" fmla="*/ 0 60000 65536"/>
                    <a:gd name="T11" fmla="*/ 0 60000 65536"/>
                    <a:gd name="T12" fmla="*/ 0 60000 65536"/>
                    <a:gd name="T13" fmla="*/ 0 60000 65536"/>
                    <a:gd name="T14" fmla="*/ 0 60000 65536"/>
                    <a:gd name="T15" fmla="*/ 0 w 22"/>
                    <a:gd name="T16" fmla="*/ 0 h 278"/>
                    <a:gd name="T17" fmla="*/ 22 w 22"/>
                    <a:gd name="T18" fmla="*/ 278 h 278"/>
                  </a:gdLst>
                  <a:ahLst/>
                  <a:cxnLst>
                    <a:cxn ang="T10">
                      <a:pos x="T0" y="T1"/>
                    </a:cxn>
                    <a:cxn ang="T11">
                      <a:pos x="T2" y="T3"/>
                    </a:cxn>
                    <a:cxn ang="T12">
                      <a:pos x="T4" y="T5"/>
                    </a:cxn>
                    <a:cxn ang="T13">
                      <a:pos x="T6" y="T7"/>
                    </a:cxn>
                    <a:cxn ang="T14">
                      <a:pos x="T8" y="T9"/>
                    </a:cxn>
                  </a:cxnLst>
                  <a:rect l="T15" t="T16" r="T17" b="T18"/>
                  <a:pathLst>
                    <a:path w="22" h="278">
                      <a:moveTo>
                        <a:pt x="22" y="278"/>
                      </a:moveTo>
                      <a:lnTo>
                        <a:pt x="0" y="276"/>
                      </a:lnTo>
                      <a:lnTo>
                        <a:pt x="0" y="0"/>
                      </a:lnTo>
                      <a:lnTo>
                        <a:pt x="22" y="1"/>
                      </a:lnTo>
                      <a:lnTo>
                        <a:pt x="22" y="2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1" name="Freeform 460"/>
                <p:cNvSpPr>
                  <a:spLocks/>
                </p:cNvSpPr>
                <p:nvPr/>
              </p:nvSpPr>
              <p:spPr bwMode="auto">
                <a:xfrm>
                  <a:off x="1619" y="1863"/>
                  <a:ext cx="5" cy="60"/>
                </a:xfrm>
                <a:custGeom>
                  <a:avLst/>
                  <a:gdLst>
                    <a:gd name="T0" fmla="*/ 29 w 29"/>
                    <a:gd name="T1" fmla="*/ 298 h 298"/>
                    <a:gd name="T2" fmla="*/ 0 w 29"/>
                    <a:gd name="T3" fmla="*/ 295 h 298"/>
                    <a:gd name="T4" fmla="*/ 0 w 29"/>
                    <a:gd name="T5" fmla="*/ 0 h 298"/>
                    <a:gd name="T6" fmla="*/ 29 w 29"/>
                    <a:gd name="T7" fmla="*/ 1 h 298"/>
                    <a:gd name="T8" fmla="*/ 29 w 29"/>
                    <a:gd name="T9" fmla="*/ 298 h 298"/>
                    <a:gd name="T10" fmla="*/ 0 60000 65536"/>
                    <a:gd name="T11" fmla="*/ 0 60000 65536"/>
                    <a:gd name="T12" fmla="*/ 0 60000 65536"/>
                    <a:gd name="T13" fmla="*/ 0 60000 65536"/>
                    <a:gd name="T14" fmla="*/ 0 60000 65536"/>
                    <a:gd name="T15" fmla="*/ 0 w 29"/>
                    <a:gd name="T16" fmla="*/ 0 h 298"/>
                    <a:gd name="T17" fmla="*/ 29 w 29"/>
                    <a:gd name="T18" fmla="*/ 298 h 298"/>
                  </a:gdLst>
                  <a:ahLst/>
                  <a:cxnLst>
                    <a:cxn ang="T10">
                      <a:pos x="T0" y="T1"/>
                    </a:cxn>
                    <a:cxn ang="T11">
                      <a:pos x="T2" y="T3"/>
                    </a:cxn>
                    <a:cxn ang="T12">
                      <a:pos x="T4" y="T5"/>
                    </a:cxn>
                    <a:cxn ang="T13">
                      <a:pos x="T6" y="T7"/>
                    </a:cxn>
                    <a:cxn ang="T14">
                      <a:pos x="T8" y="T9"/>
                    </a:cxn>
                  </a:cxnLst>
                  <a:rect l="T15" t="T16" r="T17" b="T18"/>
                  <a:pathLst>
                    <a:path w="29" h="298">
                      <a:moveTo>
                        <a:pt x="29" y="298"/>
                      </a:moveTo>
                      <a:lnTo>
                        <a:pt x="0" y="295"/>
                      </a:lnTo>
                      <a:lnTo>
                        <a:pt x="0" y="0"/>
                      </a:lnTo>
                      <a:lnTo>
                        <a:pt x="29" y="1"/>
                      </a:lnTo>
                      <a:lnTo>
                        <a:pt x="29" y="29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2" name="Freeform 461"/>
                <p:cNvSpPr>
                  <a:spLocks/>
                </p:cNvSpPr>
                <p:nvPr/>
              </p:nvSpPr>
              <p:spPr bwMode="auto">
                <a:xfrm>
                  <a:off x="1635" y="1860"/>
                  <a:ext cx="7" cy="66"/>
                </a:xfrm>
                <a:custGeom>
                  <a:avLst/>
                  <a:gdLst>
                    <a:gd name="T0" fmla="*/ 37 w 37"/>
                    <a:gd name="T1" fmla="*/ 328 h 328"/>
                    <a:gd name="T2" fmla="*/ 0 w 37"/>
                    <a:gd name="T3" fmla="*/ 322 h 328"/>
                    <a:gd name="T4" fmla="*/ 0 w 37"/>
                    <a:gd name="T5" fmla="*/ 0 h 328"/>
                    <a:gd name="T6" fmla="*/ 37 w 37"/>
                    <a:gd name="T7" fmla="*/ 1 h 328"/>
                    <a:gd name="T8" fmla="*/ 37 w 37"/>
                    <a:gd name="T9" fmla="*/ 328 h 328"/>
                    <a:gd name="T10" fmla="*/ 0 60000 65536"/>
                    <a:gd name="T11" fmla="*/ 0 60000 65536"/>
                    <a:gd name="T12" fmla="*/ 0 60000 65536"/>
                    <a:gd name="T13" fmla="*/ 0 60000 65536"/>
                    <a:gd name="T14" fmla="*/ 0 60000 65536"/>
                    <a:gd name="T15" fmla="*/ 0 w 37"/>
                    <a:gd name="T16" fmla="*/ 0 h 328"/>
                    <a:gd name="T17" fmla="*/ 37 w 37"/>
                    <a:gd name="T18" fmla="*/ 328 h 328"/>
                  </a:gdLst>
                  <a:ahLst/>
                  <a:cxnLst>
                    <a:cxn ang="T10">
                      <a:pos x="T0" y="T1"/>
                    </a:cxn>
                    <a:cxn ang="T11">
                      <a:pos x="T2" y="T3"/>
                    </a:cxn>
                    <a:cxn ang="T12">
                      <a:pos x="T4" y="T5"/>
                    </a:cxn>
                    <a:cxn ang="T13">
                      <a:pos x="T6" y="T7"/>
                    </a:cxn>
                    <a:cxn ang="T14">
                      <a:pos x="T8" y="T9"/>
                    </a:cxn>
                  </a:cxnLst>
                  <a:rect l="T15" t="T16" r="T17" b="T18"/>
                  <a:pathLst>
                    <a:path w="37" h="328">
                      <a:moveTo>
                        <a:pt x="37" y="328"/>
                      </a:moveTo>
                      <a:lnTo>
                        <a:pt x="0" y="322"/>
                      </a:lnTo>
                      <a:lnTo>
                        <a:pt x="0" y="0"/>
                      </a:lnTo>
                      <a:lnTo>
                        <a:pt x="37" y="1"/>
                      </a:lnTo>
                      <a:lnTo>
                        <a:pt x="37" y="3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3" name="Freeform 462"/>
                <p:cNvSpPr>
                  <a:spLocks/>
                </p:cNvSpPr>
                <p:nvPr/>
              </p:nvSpPr>
              <p:spPr bwMode="auto">
                <a:xfrm>
                  <a:off x="1653" y="1856"/>
                  <a:ext cx="8" cy="73"/>
                </a:xfrm>
                <a:custGeom>
                  <a:avLst/>
                  <a:gdLst>
                    <a:gd name="T0" fmla="*/ 41 w 41"/>
                    <a:gd name="T1" fmla="*/ 363 h 363"/>
                    <a:gd name="T2" fmla="*/ 0 w 41"/>
                    <a:gd name="T3" fmla="*/ 358 h 363"/>
                    <a:gd name="T4" fmla="*/ 0 w 41"/>
                    <a:gd name="T5" fmla="*/ 0 h 363"/>
                    <a:gd name="T6" fmla="*/ 41 w 41"/>
                    <a:gd name="T7" fmla="*/ 2 h 363"/>
                    <a:gd name="T8" fmla="*/ 41 w 41"/>
                    <a:gd name="T9" fmla="*/ 363 h 363"/>
                    <a:gd name="T10" fmla="*/ 0 60000 65536"/>
                    <a:gd name="T11" fmla="*/ 0 60000 65536"/>
                    <a:gd name="T12" fmla="*/ 0 60000 65536"/>
                    <a:gd name="T13" fmla="*/ 0 60000 65536"/>
                    <a:gd name="T14" fmla="*/ 0 60000 65536"/>
                    <a:gd name="T15" fmla="*/ 0 w 41"/>
                    <a:gd name="T16" fmla="*/ 0 h 363"/>
                    <a:gd name="T17" fmla="*/ 41 w 41"/>
                    <a:gd name="T18" fmla="*/ 363 h 363"/>
                  </a:gdLst>
                  <a:ahLst/>
                  <a:cxnLst>
                    <a:cxn ang="T10">
                      <a:pos x="T0" y="T1"/>
                    </a:cxn>
                    <a:cxn ang="T11">
                      <a:pos x="T2" y="T3"/>
                    </a:cxn>
                    <a:cxn ang="T12">
                      <a:pos x="T4" y="T5"/>
                    </a:cxn>
                    <a:cxn ang="T13">
                      <a:pos x="T6" y="T7"/>
                    </a:cxn>
                    <a:cxn ang="T14">
                      <a:pos x="T8" y="T9"/>
                    </a:cxn>
                  </a:cxnLst>
                  <a:rect l="T15" t="T16" r="T17" b="T18"/>
                  <a:pathLst>
                    <a:path w="41" h="363">
                      <a:moveTo>
                        <a:pt x="41" y="363"/>
                      </a:moveTo>
                      <a:lnTo>
                        <a:pt x="0" y="358"/>
                      </a:lnTo>
                      <a:lnTo>
                        <a:pt x="0" y="0"/>
                      </a:lnTo>
                      <a:lnTo>
                        <a:pt x="41" y="2"/>
                      </a:lnTo>
                      <a:lnTo>
                        <a:pt x="41" y="3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4" name="Freeform 463"/>
                <p:cNvSpPr>
                  <a:spLocks/>
                </p:cNvSpPr>
                <p:nvPr/>
              </p:nvSpPr>
              <p:spPr bwMode="auto">
                <a:xfrm>
                  <a:off x="1673" y="1852"/>
                  <a:ext cx="10" cy="80"/>
                </a:xfrm>
                <a:custGeom>
                  <a:avLst/>
                  <a:gdLst>
                    <a:gd name="T0" fmla="*/ 46 w 46"/>
                    <a:gd name="T1" fmla="*/ 399 h 399"/>
                    <a:gd name="T2" fmla="*/ 0 w 46"/>
                    <a:gd name="T3" fmla="*/ 394 h 399"/>
                    <a:gd name="T4" fmla="*/ 0 w 46"/>
                    <a:gd name="T5" fmla="*/ 0 h 399"/>
                    <a:gd name="T6" fmla="*/ 46 w 46"/>
                    <a:gd name="T7" fmla="*/ 1 h 399"/>
                    <a:gd name="T8" fmla="*/ 46 w 46"/>
                    <a:gd name="T9" fmla="*/ 399 h 399"/>
                    <a:gd name="T10" fmla="*/ 0 60000 65536"/>
                    <a:gd name="T11" fmla="*/ 0 60000 65536"/>
                    <a:gd name="T12" fmla="*/ 0 60000 65536"/>
                    <a:gd name="T13" fmla="*/ 0 60000 65536"/>
                    <a:gd name="T14" fmla="*/ 0 60000 65536"/>
                    <a:gd name="T15" fmla="*/ 0 w 46"/>
                    <a:gd name="T16" fmla="*/ 0 h 399"/>
                    <a:gd name="T17" fmla="*/ 46 w 46"/>
                    <a:gd name="T18" fmla="*/ 399 h 399"/>
                  </a:gdLst>
                  <a:ahLst/>
                  <a:cxnLst>
                    <a:cxn ang="T10">
                      <a:pos x="T0" y="T1"/>
                    </a:cxn>
                    <a:cxn ang="T11">
                      <a:pos x="T2" y="T3"/>
                    </a:cxn>
                    <a:cxn ang="T12">
                      <a:pos x="T4" y="T5"/>
                    </a:cxn>
                    <a:cxn ang="T13">
                      <a:pos x="T6" y="T7"/>
                    </a:cxn>
                    <a:cxn ang="T14">
                      <a:pos x="T8" y="T9"/>
                    </a:cxn>
                  </a:cxnLst>
                  <a:rect l="T15" t="T16" r="T17" b="T18"/>
                  <a:pathLst>
                    <a:path w="46" h="399">
                      <a:moveTo>
                        <a:pt x="46" y="399"/>
                      </a:moveTo>
                      <a:lnTo>
                        <a:pt x="0" y="394"/>
                      </a:lnTo>
                      <a:lnTo>
                        <a:pt x="0" y="0"/>
                      </a:lnTo>
                      <a:lnTo>
                        <a:pt x="46" y="1"/>
                      </a:lnTo>
                      <a:lnTo>
                        <a:pt x="46" y="39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25" name="Line 464"/>
                <p:cNvSpPr>
                  <a:spLocks noChangeShapeType="1"/>
                </p:cNvSpPr>
                <p:nvPr/>
              </p:nvSpPr>
              <p:spPr bwMode="auto">
                <a:xfrm>
                  <a:off x="1578" y="191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78" name="Freeform 465"/>
              <p:cNvSpPr>
                <a:spLocks/>
              </p:cNvSpPr>
              <p:nvPr/>
            </p:nvSpPr>
            <p:spPr bwMode="auto">
              <a:xfrm>
                <a:off x="1742" y="1839"/>
                <a:ext cx="30" cy="102"/>
              </a:xfrm>
              <a:custGeom>
                <a:avLst/>
                <a:gdLst>
                  <a:gd name="T0" fmla="*/ 0 w 151"/>
                  <a:gd name="T1" fmla="*/ 509 h 509"/>
                  <a:gd name="T2" fmla="*/ 151 w 151"/>
                  <a:gd name="T3" fmla="*/ 499 h 509"/>
                  <a:gd name="T4" fmla="*/ 151 w 151"/>
                  <a:gd name="T5" fmla="*/ 0 h 509"/>
                  <a:gd name="T6" fmla="*/ 0 w 151"/>
                  <a:gd name="T7" fmla="*/ 17 h 509"/>
                  <a:gd name="T8" fmla="*/ 0 w 151"/>
                  <a:gd name="T9" fmla="*/ 509 h 509"/>
                  <a:gd name="T10" fmla="*/ 0 60000 65536"/>
                  <a:gd name="T11" fmla="*/ 0 60000 65536"/>
                  <a:gd name="T12" fmla="*/ 0 60000 65536"/>
                  <a:gd name="T13" fmla="*/ 0 60000 65536"/>
                  <a:gd name="T14" fmla="*/ 0 60000 65536"/>
                  <a:gd name="T15" fmla="*/ 0 w 151"/>
                  <a:gd name="T16" fmla="*/ 0 h 509"/>
                  <a:gd name="T17" fmla="*/ 151 w 151"/>
                  <a:gd name="T18" fmla="*/ 509 h 509"/>
                </a:gdLst>
                <a:ahLst/>
                <a:cxnLst>
                  <a:cxn ang="T10">
                    <a:pos x="T0" y="T1"/>
                  </a:cxn>
                  <a:cxn ang="T11">
                    <a:pos x="T2" y="T3"/>
                  </a:cxn>
                  <a:cxn ang="T12">
                    <a:pos x="T4" y="T5"/>
                  </a:cxn>
                  <a:cxn ang="T13">
                    <a:pos x="T6" y="T7"/>
                  </a:cxn>
                  <a:cxn ang="T14">
                    <a:pos x="T8" y="T9"/>
                  </a:cxn>
                </a:cxnLst>
                <a:rect l="T15" t="T16" r="T17" b="T18"/>
                <a:pathLst>
                  <a:path w="151" h="509">
                    <a:moveTo>
                      <a:pt x="0" y="509"/>
                    </a:moveTo>
                    <a:lnTo>
                      <a:pt x="151" y="499"/>
                    </a:lnTo>
                    <a:lnTo>
                      <a:pt x="151" y="0"/>
                    </a:lnTo>
                    <a:lnTo>
                      <a:pt x="0" y="17"/>
                    </a:lnTo>
                    <a:lnTo>
                      <a:pt x="0" y="50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79" name="Group 466"/>
              <p:cNvGrpSpPr>
                <a:grpSpLocks/>
              </p:cNvGrpSpPr>
              <p:nvPr/>
            </p:nvGrpSpPr>
            <p:grpSpPr bwMode="auto">
              <a:xfrm>
                <a:off x="1794" y="1839"/>
                <a:ext cx="459" cy="99"/>
                <a:chOff x="1794" y="1839"/>
                <a:chExt cx="459" cy="99"/>
              </a:xfrm>
            </p:grpSpPr>
            <p:sp>
              <p:nvSpPr>
                <p:cNvPr id="3285" name="Freeform 467"/>
                <p:cNvSpPr>
                  <a:spLocks/>
                </p:cNvSpPr>
                <p:nvPr/>
              </p:nvSpPr>
              <p:spPr bwMode="auto">
                <a:xfrm>
                  <a:off x="2012" y="1844"/>
                  <a:ext cx="4" cy="83"/>
                </a:xfrm>
                <a:custGeom>
                  <a:avLst/>
                  <a:gdLst>
                    <a:gd name="T0" fmla="*/ 0 w 22"/>
                    <a:gd name="T1" fmla="*/ 415 h 415"/>
                    <a:gd name="T2" fmla="*/ 22 w 22"/>
                    <a:gd name="T3" fmla="*/ 415 h 415"/>
                    <a:gd name="T4" fmla="*/ 22 w 22"/>
                    <a:gd name="T5" fmla="*/ 0 h 415"/>
                    <a:gd name="T6" fmla="*/ 0 w 22"/>
                    <a:gd name="T7" fmla="*/ 27 h 415"/>
                    <a:gd name="T8" fmla="*/ 0 w 22"/>
                    <a:gd name="T9" fmla="*/ 415 h 415"/>
                    <a:gd name="T10" fmla="*/ 0 60000 65536"/>
                    <a:gd name="T11" fmla="*/ 0 60000 65536"/>
                    <a:gd name="T12" fmla="*/ 0 60000 65536"/>
                    <a:gd name="T13" fmla="*/ 0 60000 65536"/>
                    <a:gd name="T14" fmla="*/ 0 60000 65536"/>
                    <a:gd name="T15" fmla="*/ 0 w 22"/>
                    <a:gd name="T16" fmla="*/ 0 h 415"/>
                    <a:gd name="T17" fmla="*/ 22 w 22"/>
                    <a:gd name="T18" fmla="*/ 415 h 415"/>
                  </a:gdLst>
                  <a:ahLst/>
                  <a:cxnLst>
                    <a:cxn ang="T10">
                      <a:pos x="T0" y="T1"/>
                    </a:cxn>
                    <a:cxn ang="T11">
                      <a:pos x="T2" y="T3"/>
                    </a:cxn>
                    <a:cxn ang="T12">
                      <a:pos x="T4" y="T5"/>
                    </a:cxn>
                    <a:cxn ang="T13">
                      <a:pos x="T6" y="T7"/>
                    </a:cxn>
                    <a:cxn ang="T14">
                      <a:pos x="T8" y="T9"/>
                    </a:cxn>
                  </a:cxnLst>
                  <a:rect l="T15" t="T16" r="T17" b="T18"/>
                  <a:pathLst>
                    <a:path w="22" h="415">
                      <a:moveTo>
                        <a:pt x="0" y="415"/>
                      </a:moveTo>
                      <a:lnTo>
                        <a:pt x="22" y="415"/>
                      </a:lnTo>
                      <a:lnTo>
                        <a:pt x="22" y="0"/>
                      </a:lnTo>
                      <a:lnTo>
                        <a:pt x="0" y="27"/>
                      </a:lnTo>
                      <a:lnTo>
                        <a:pt x="0" y="4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6" name="Freeform 468"/>
                <p:cNvSpPr>
                  <a:spLocks/>
                </p:cNvSpPr>
                <p:nvPr/>
              </p:nvSpPr>
              <p:spPr bwMode="auto">
                <a:xfrm>
                  <a:off x="1968" y="1848"/>
                  <a:ext cx="21" cy="83"/>
                </a:xfrm>
                <a:custGeom>
                  <a:avLst/>
                  <a:gdLst>
                    <a:gd name="T0" fmla="*/ 0 w 104"/>
                    <a:gd name="T1" fmla="*/ 413 h 413"/>
                    <a:gd name="T2" fmla="*/ 104 w 104"/>
                    <a:gd name="T3" fmla="*/ 401 h 413"/>
                    <a:gd name="T4" fmla="*/ 104 w 104"/>
                    <a:gd name="T5" fmla="*/ 0 h 413"/>
                    <a:gd name="T6" fmla="*/ 0 w 104"/>
                    <a:gd name="T7" fmla="*/ 8 h 413"/>
                    <a:gd name="T8" fmla="*/ 0 w 104"/>
                    <a:gd name="T9" fmla="*/ 413 h 413"/>
                    <a:gd name="T10" fmla="*/ 0 60000 65536"/>
                    <a:gd name="T11" fmla="*/ 0 60000 65536"/>
                    <a:gd name="T12" fmla="*/ 0 60000 65536"/>
                    <a:gd name="T13" fmla="*/ 0 60000 65536"/>
                    <a:gd name="T14" fmla="*/ 0 60000 65536"/>
                    <a:gd name="T15" fmla="*/ 0 w 104"/>
                    <a:gd name="T16" fmla="*/ 0 h 413"/>
                    <a:gd name="T17" fmla="*/ 104 w 104"/>
                    <a:gd name="T18" fmla="*/ 413 h 413"/>
                  </a:gdLst>
                  <a:ahLst/>
                  <a:cxnLst>
                    <a:cxn ang="T10">
                      <a:pos x="T0" y="T1"/>
                    </a:cxn>
                    <a:cxn ang="T11">
                      <a:pos x="T2" y="T3"/>
                    </a:cxn>
                    <a:cxn ang="T12">
                      <a:pos x="T4" y="T5"/>
                    </a:cxn>
                    <a:cxn ang="T13">
                      <a:pos x="T6" y="T7"/>
                    </a:cxn>
                    <a:cxn ang="T14">
                      <a:pos x="T8" y="T9"/>
                    </a:cxn>
                  </a:cxnLst>
                  <a:rect l="T15" t="T16" r="T17" b="T18"/>
                  <a:pathLst>
                    <a:path w="104" h="413">
                      <a:moveTo>
                        <a:pt x="0" y="413"/>
                      </a:moveTo>
                      <a:lnTo>
                        <a:pt x="104" y="401"/>
                      </a:lnTo>
                      <a:lnTo>
                        <a:pt x="104" y="0"/>
                      </a:lnTo>
                      <a:lnTo>
                        <a:pt x="0" y="8"/>
                      </a:lnTo>
                      <a:lnTo>
                        <a:pt x="0" y="4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7" name="Freeform 469"/>
                <p:cNvSpPr>
                  <a:spLocks/>
                </p:cNvSpPr>
                <p:nvPr/>
              </p:nvSpPr>
              <p:spPr bwMode="auto">
                <a:xfrm>
                  <a:off x="1925" y="1847"/>
                  <a:ext cx="21" cy="85"/>
                </a:xfrm>
                <a:custGeom>
                  <a:avLst/>
                  <a:gdLst>
                    <a:gd name="T0" fmla="*/ 0 w 105"/>
                    <a:gd name="T1" fmla="*/ 425 h 425"/>
                    <a:gd name="T2" fmla="*/ 105 w 105"/>
                    <a:gd name="T3" fmla="*/ 421 h 425"/>
                    <a:gd name="T4" fmla="*/ 105 w 105"/>
                    <a:gd name="T5" fmla="*/ 4 h 425"/>
                    <a:gd name="T6" fmla="*/ 0 w 105"/>
                    <a:gd name="T7" fmla="*/ 0 h 425"/>
                    <a:gd name="T8" fmla="*/ 0 w 105"/>
                    <a:gd name="T9" fmla="*/ 425 h 425"/>
                    <a:gd name="T10" fmla="*/ 0 60000 65536"/>
                    <a:gd name="T11" fmla="*/ 0 60000 65536"/>
                    <a:gd name="T12" fmla="*/ 0 60000 65536"/>
                    <a:gd name="T13" fmla="*/ 0 60000 65536"/>
                    <a:gd name="T14" fmla="*/ 0 60000 65536"/>
                    <a:gd name="T15" fmla="*/ 0 w 105"/>
                    <a:gd name="T16" fmla="*/ 0 h 425"/>
                    <a:gd name="T17" fmla="*/ 105 w 105"/>
                    <a:gd name="T18" fmla="*/ 425 h 425"/>
                  </a:gdLst>
                  <a:ahLst/>
                  <a:cxnLst>
                    <a:cxn ang="T10">
                      <a:pos x="T0" y="T1"/>
                    </a:cxn>
                    <a:cxn ang="T11">
                      <a:pos x="T2" y="T3"/>
                    </a:cxn>
                    <a:cxn ang="T12">
                      <a:pos x="T4" y="T5"/>
                    </a:cxn>
                    <a:cxn ang="T13">
                      <a:pos x="T6" y="T7"/>
                    </a:cxn>
                    <a:cxn ang="T14">
                      <a:pos x="T8" y="T9"/>
                    </a:cxn>
                  </a:cxnLst>
                  <a:rect l="T15" t="T16" r="T17" b="T18"/>
                  <a:pathLst>
                    <a:path w="105" h="425">
                      <a:moveTo>
                        <a:pt x="0" y="425"/>
                      </a:moveTo>
                      <a:lnTo>
                        <a:pt x="105" y="421"/>
                      </a:lnTo>
                      <a:lnTo>
                        <a:pt x="105" y="4"/>
                      </a:lnTo>
                      <a:lnTo>
                        <a:pt x="0" y="0"/>
                      </a:lnTo>
                      <a:lnTo>
                        <a:pt x="0" y="42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8" name="Freeform 470"/>
                <p:cNvSpPr>
                  <a:spLocks/>
                </p:cNvSpPr>
                <p:nvPr/>
              </p:nvSpPr>
              <p:spPr bwMode="auto">
                <a:xfrm>
                  <a:off x="1882" y="1845"/>
                  <a:ext cx="20" cy="89"/>
                </a:xfrm>
                <a:custGeom>
                  <a:avLst/>
                  <a:gdLst>
                    <a:gd name="T0" fmla="*/ 0 w 104"/>
                    <a:gd name="T1" fmla="*/ 443 h 443"/>
                    <a:gd name="T2" fmla="*/ 104 w 104"/>
                    <a:gd name="T3" fmla="*/ 439 h 443"/>
                    <a:gd name="T4" fmla="*/ 104 w 104"/>
                    <a:gd name="T5" fmla="*/ 2 h 443"/>
                    <a:gd name="T6" fmla="*/ 0 w 104"/>
                    <a:gd name="T7" fmla="*/ 0 h 443"/>
                    <a:gd name="T8" fmla="*/ 0 w 104"/>
                    <a:gd name="T9" fmla="*/ 443 h 443"/>
                    <a:gd name="T10" fmla="*/ 0 60000 65536"/>
                    <a:gd name="T11" fmla="*/ 0 60000 65536"/>
                    <a:gd name="T12" fmla="*/ 0 60000 65536"/>
                    <a:gd name="T13" fmla="*/ 0 60000 65536"/>
                    <a:gd name="T14" fmla="*/ 0 60000 65536"/>
                    <a:gd name="T15" fmla="*/ 0 w 104"/>
                    <a:gd name="T16" fmla="*/ 0 h 443"/>
                    <a:gd name="T17" fmla="*/ 104 w 104"/>
                    <a:gd name="T18" fmla="*/ 443 h 443"/>
                  </a:gdLst>
                  <a:ahLst/>
                  <a:cxnLst>
                    <a:cxn ang="T10">
                      <a:pos x="T0" y="T1"/>
                    </a:cxn>
                    <a:cxn ang="T11">
                      <a:pos x="T2" y="T3"/>
                    </a:cxn>
                    <a:cxn ang="T12">
                      <a:pos x="T4" y="T5"/>
                    </a:cxn>
                    <a:cxn ang="T13">
                      <a:pos x="T6" y="T7"/>
                    </a:cxn>
                    <a:cxn ang="T14">
                      <a:pos x="T8" y="T9"/>
                    </a:cxn>
                  </a:cxnLst>
                  <a:rect l="T15" t="T16" r="T17" b="T18"/>
                  <a:pathLst>
                    <a:path w="104" h="443">
                      <a:moveTo>
                        <a:pt x="0" y="443"/>
                      </a:moveTo>
                      <a:lnTo>
                        <a:pt x="104" y="439"/>
                      </a:lnTo>
                      <a:lnTo>
                        <a:pt x="104" y="2"/>
                      </a:lnTo>
                      <a:lnTo>
                        <a:pt x="0" y="0"/>
                      </a:lnTo>
                      <a:lnTo>
                        <a:pt x="0" y="4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9" name="Freeform 471"/>
                <p:cNvSpPr>
                  <a:spLocks/>
                </p:cNvSpPr>
                <p:nvPr/>
              </p:nvSpPr>
              <p:spPr bwMode="auto">
                <a:xfrm>
                  <a:off x="1838" y="1844"/>
                  <a:ext cx="21" cy="92"/>
                </a:xfrm>
                <a:custGeom>
                  <a:avLst/>
                  <a:gdLst>
                    <a:gd name="T0" fmla="*/ 0 w 106"/>
                    <a:gd name="T1" fmla="*/ 463 h 463"/>
                    <a:gd name="T2" fmla="*/ 106 w 106"/>
                    <a:gd name="T3" fmla="*/ 457 h 463"/>
                    <a:gd name="T4" fmla="*/ 105 w 106"/>
                    <a:gd name="T5" fmla="*/ 0 h 463"/>
                    <a:gd name="T6" fmla="*/ 0 w 106"/>
                    <a:gd name="T7" fmla="*/ 5 h 463"/>
                    <a:gd name="T8" fmla="*/ 0 w 106"/>
                    <a:gd name="T9" fmla="*/ 463 h 463"/>
                    <a:gd name="T10" fmla="*/ 0 60000 65536"/>
                    <a:gd name="T11" fmla="*/ 0 60000 65536"/>
                    <a:gd name="T12" fmla="*/ 0 60000 65536"/>
                    <a:gd name="T13" fmla="*/ 0 60000 65536"/>
                    <a:gd name="T14" fmla="*/ 0 60000 65536"/>
                    <a:gd name="T15" fmla="*/ 0 w 106"/>
                    <a:gd name="T16" fmla="*/ 0 h 463"/>
                    <a:gd name="T17" fmla="*/ 106 w 106"/>
                    <a:gd name="T18" fmla="*/ 463 h 463"/>
                  </a:gdLst>
                  <a:ahLst/>
                  <a:cxnLst>
                    <a:cxn ang="T10">
                      <a:pos x="T0" y="T1"/>
                    </a:cxn>
                    <a:cxn ang="T11">
                      <a:pos x="T2" y="T3"/>
                    </a:cxn>
                    <a:cxn ang="T12">
                      <a:pos x="T4" y="T5"/>
                    </a:cxn>
                    <a:cxn ang="T13">
                      <a:pos x="T6" y="T7"/>
                    </a:cxn>
                    <a:cxn ang="T14">
                      <a:pos x="T8" y="T9"/>
                    </a:cxn>
                  </a:cxnLst>
                  <a:rect l="T15" t="T16" r="T17" b="T18"/>
                  <a:pathLst>
                    <a:path w="106" h="463">
                      <a:moveTo>
                        <a:pt x="0" y="463"/>
                      </a:moveTo>
                      <a:lnTo>
                        <a:pt x="106" y="457"/>
                      </a:lnTo>
                      <a:lnTo>
                        <a:pt x="105" y="0"/>
                      </a:lnTo>
                      <a:lnTo>
                        <a:pt x="0" y="5"/>
                      </a:lnTo>
                      <a:lnTo>
                        <a:pt x="0" y="4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0" name="Freeform 472"/>
                <p:cNvSpPr>
                  <a:spLocks/>
                </p:cNvSpPr>
                <p:nvPr/>
              </p:nvSpPr>
              <p:spPr bwMode="auto">
                <a:xfrm>
                  <a:off x="1794" y="1841"/>
                  <a:ext cx="22" cy="97"/>
                </a:xfrm>
                <a:custGeom>
                  <a:avLst/>
                  <a:gdLst>
                    <a:gd name="T0" fmla="*/ 0 w 110"/>
                    <a:gd name="T1" fmla="*/ 485 h 485"/>
                    <a:gd name="T2" fmla="*/ 110 w 110"/>
                    <a:gd name="T3" fmla="*/ 479 h 485"/>
                    <a:gd name="T4" fmla="*/ 106 w 110"/>
                    <a:gd name="T5" fmla="*/ 7 h 485"/>
                    <a:gd name="T6" fmla="*/ 1 w 110"/>
                    <a:gd name="T7" fmla="*/ 0 h 485"/>
                    <a:gd name="T8" fmla="*/ 0 w 110"/>
                    <a:gd name="T9" fmla="*/ 485 h 485"/>
                    <a:gd name="T10" fmla="*/ 0 60000 65536"/>
                    <a:gd name="T11" fmla="*/ 0 60000 65536"/>
                    <a:gd name="T12" fmla="*/ 0 60000 65536"/>
                    <a:gd name="T13" fmla="*/ 0 60000 65536"/>
                    <a:gd name="T14" fmla="*/ 0 60000 65536"/>
                    <a:gd name="T15" fmla="*/ 0 w 110"/>
                    <a:gd name="T16" fmla="*/ 0 h 485"/>
                    <a:gd name="T17" fmla="*/ 110 w 110"/>
                    <a:gd name="T18" fmla="*/ 485 h 485"/>
                  </a:gdLst>
                  <a:ahLst/>
                  <a:cxnLst>
                    <a:cxn ang="T10">
                      <a:pos x="T0" y="T1"/>
                    </a:cxn>
                    <a:cxn ang="T11">
                      <a:pos x="T2" y="T3"/>
                    </a:cxn>
                    <a:cxn ang="T12">
                      <a:pos x="T4" y="T5"/>
                    </a:cxn>
                    <a:cxn ang="T13">
                      <a:pos x="T6" y="T7"/>
                    </a:cxn>
                    <a:cxn ang="T14">
                      <a:pos x="T8" y="T9"/>
                    </a:cxn>
                  </a:cxnLst>
                  <a:rect l="T15" t="T16" r="T17" b="T18"/>
                  <a:pathLst>
                    <a:path w="110" h="485">
                      <a:moveTo>
                        <a:pt x="0" y="485"/>
                      </a:moveTo>
                      <a:lnTo>
                        <a:pt x="110" y="479"/>
                      </a:lnTo>
                      <a:lnTo>
                        <a:pt x="106" y="7"/>
                      </a:lnTo>
                      <a:lnTo>
                        <a:pt x="1" y="0"/>
                      </a:lnTo>
                      <a:lnTo>
                        <a:pt x="0" y="48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1" name="Freeform 473"/>
                <p:cNvSpPr>
                  <a:spLocks/>
                </p:cNvSpPr>
                <p:nvPr/>
              </p:nvSpPr>
              <p:spPr bwMode="auto">
                <a:xfrm>
                  <a:off x="2168" y="1861"/>
                  <a:ext cx="17" cy="58"/>
                </a:xfrm>
                <a:custGeom>
                  <a:avLst/>
                  <a:gdLst>
                    <a:gd name="T0" fmla="*/ 0 w 87"/>
                    <a:gd name="T1" fmla="*/ 0 h 293"/>
                    <a:gd name="T2" fmla="*/ 0 w 87"/>
                    <a:gd name="T3" fmla="*/ 293 h 293"/>
                    <a:gd name="T4" fmla="*/ 87 w 87"/>
                    <a:gd name="T5" fmla="*/ 291 h 293"/>
                    <a:gd name="T6" fmla="*/ 87 w 87"/>
                    <a:gd name="T7" fmla="*/ 3 h 293"/>
                    <a:gd name="T8" fmla="*/ 0 w 87"/>
                    <a:gd name="T9" fmla="*/ 0 h 293"/>
                    <a:gd name="T10" fmla="*/ 0 60000 65536"/>
                    <a:gd name="T11" fmla="*/ 0 60000 65536"/>
                    <a:gd name="T12" fmla="*/ 0 60000 65536"/>
                    <a:gd name="T13" fmla="*/ 0 60000 65536"/>
                    <a:gd name="T14" fmla="*/ 0 60000 65536"/>
                    <a:gd name="T15" fmla="*/ 0 w 87"/>
                    <a:gd name="T16" fmla="*/ 0 h 293"/>
                    <a:gd name="T17" fmla="*/ 87 w 87"/>
                    <a:gd name="T18" fmla="*/ 293 h 293"/>
                  </a:gdLst>
                  <a:ahLst/>
                  <a:cxnLst>
                    <a:cxn ang="T10">
                      <a:pos x="T0" y="T1"/>
                    </a:cxn>
                    <a:cxn ang="T11">
                      <a:pos x="T2" y="T3"/>
                    </a:cxn>
                    <a:cxn ang="T12">
                      <a:pos x="T4" y="T5"/>
                    </a:cxn>
                    <a:cxn ang="T13">
                      <a:pos x="T6" y="T7"/>
                    </a:cxn>
                    <a:cxn ang="T14">
                      <a:pos x="T8" y="T9"/>
                    </a:cxn>
                  </a:cxnLst>
                  <a:rect l="T15" t="T16" r="T17" b="T18"/>
                  <a:pathLst>
                    <a:path w="87" h="293">
                      <a:moveTo>
                        <a:pt x="0" y="0"/>
                      </a:moveTo>
                      <a:lnTo>
                        <a:pt x="0" y="293"/>
                      </a:lnTo>
                      <a:lnTo>
                        <a:pt x="87" y="291"/>
                      </a:lnTo>
                      <a:lnTo>
                        <a:pt x="87"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2" name="Freeform 474"/>
                <p:cNvSpPr>
                  <a:spLocks/>
                </p:cNvSpPr>
                <p:nvPr/>
              </p:nvSpPr>
              <p:spPr bwMode="auto">
                <a:xfrm>
                  <a:off x="2200" y="1861"/>
                  <a:ext cx="14" cy="57"/>
                </a:xfrm>
                <a:custGeom>
                  <a:avLst/>
                  <a:gdLst>
                    <a:gd name="T0" fmla="*/ 0 w 71"/>
                    <a:gd name="T1" fmla="*/ 0 h 283"/>
                    <a:gd name="T2" fmla="*/ 0 w 71"/>
                    <a:gd name="T3" fmla="*/ 283 h 283"/>
                    <a:gd name="T4" fmla="*/ 71 w 71"/>
                    <a:gd name="T5" fmla="*/ 280 h 283"/>
                    <a:gd name="T6" fmla="*/ 71 w 71"/>
                    <a:gd name="T7" fmla="*/ 7 h 283"/>
                    <a:gd name="T8" fmla="*/ 0 w 71"/>
                    <a:gd name="T9" fmla="*/ 0 h 283"/>
                    <a:gd name="T10" fmla="*/ 0 60000 65536"/>
                    <a:gd name="T11" fmla="*/ 0 60000 65536"/>
                    <a:gd name="T12" fmla="*/ 0 60000 65536"/>
                    <a:gd name="T13" fmla="*/ 0 60000 65536"/>
                    <a:gd name="T14" fmla="*/ 0 60000 65536"/>
                    <a:gd name="T15" fmla="*/ 0 w 71"/>
                    <a:gd name="T16" fmla="*/ 0 h 283"/>
                    <a:gd name="T17" fmla="*/ 71 w 71"/>
                    <a:gd name="T18" fmla="*/ 283 h 283"/>
                  </a:gdLst>
                  <a:ahLst/>
                  <a:cxnLst>
                    <a:cxn ang="T10">
                      <a:pos x="T0" y="T1"/>
                    </a:cxn>
                    <a:cxn ang="T11">
                      <a:pos x="T2" y="T3"/>
                    </a:cxn>
                    <a:cxn ang="T12">
                      <a:pos x="T4" y="T5"/>
                    </a:cxn>
                    <a:cxn ang="T13">
                      <a:pos x="T6" y="T7"/>
                    </a:cxn>
                    <a:cxn ang="T14">
                      <a:pos x="T8" y="T9"/>
                    </a:cxn>
                  </a:cxnLst>
                  <a:rect l="T15" t="T16" r="T17" b="T18"/>
                  <a:pathLst>
                    <a:path w="71" h="283">
                      <a:moveTo>
                        <a:pt x="0" y="0"/>
                      </a:moveTo>
                      <a:lnTo>
                        <a:pt x="0" y="283"/>
                      </a:lnTo>
                      <a:lnTo>
                        <a:pt x="71" y="280"/>
                      </a:lnTo>
                      <a:lnTo>
                        <a:pt x="71" y="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3" name="Freeform 475"/>
                <p:cNvSpPr>
                  <a:spLocks/>
                </p:cNvSpPr>
                <p:nvPr/>
              </p:nvSpPr>
              <p:spPr bwMode="auto">
                <a:xfrm>
                  <a:off x="2226" y="1864"/>
                  <a:ext cx="27" cy="53"/>
                </a:xfrm>
                <a:custGeom>
                  <a:avLst/>
                  <a:gdLst>
                    <a:gd name="T0" fmla="*/ 0 w 132"/>
                    <a:gd name="T1" fmla="*/ 0 h 267"/>
                    <a:gd name="T2" fmla="*/ 0 w 132"/>
                    <a:gd name="T3" fmla="*/ 267 h 267"/>
                    <a:gd name="T4" fmla="*/ 132 w 132"/>
                    <a:gd name="T5" fmla="*/ 260 h 267"/>
                    <a:gd name="T6" fmla="*/ 132 w 132"/>
                    <a:gd name="T7" fmla="*/ 3 h 267"/>
                    <a:gd name="T8" fmla="*/ 0 w 132"/>
                    <a:gd name="T9" fmla="*/ 0 h 267"/>
                    <a:gd name="T10" fmla="*/ 0 60000 65536"/>
                    <a:gd name="T11" fmla="*/ 0 60000 65536"/>
                    <a:gd name="T12" fmla="*/ 0 60000 65536"/>
                    <a:gd name="T13" fmla="*/ 0 60000 65536"/>
                    <a:gd name="T14" fmla="*/ 0 60000 65536"/>
                    <a:gd name="T15" fmla="*/ 0 w 132"/>
                    <a:gd name="T16" fmla="*/ 0 h 267"/>
                    <a:gd name="T17" fmla="*/ 132 w 132"/>
                    <a:gd name="T18" fmla="*/ 267 h 267"/>
                  </a:gdLst>
                  <a:ahLst/>
                  <a:cxnLst>
                    <a:cxn ang="T10">
                      <a:pos x="T0" y="T1"/>
                    </a:cxn>
                    <a:cxn ang="T11">
                      <a:pos x="T2" y="T3"/>
                    </a:cxn>
                    <a:cxn ang="T12">
                      <a:pos x="T4" y="T5"/>
                    </a:cxn>
                    <a:cxn ang="T13">
                      <a:pos x="T6" y="T7"/>
                    </a:cxn>
                    <a:cxn ang="T14">
                      <a:pos x="T8" y="T9"/>
                    </a:cxn>
                  </a:cxnLst>
                  <a:rect l="T15" t="T16" r="T17" b="T18"/>
                  <a:pathLst>
                    <a:path w="132" h="267">
                      <a:moveTo>
                        <a:pt x="0" y="0"/>
                      </a:moveTo>
                      <a:lnTo>
                        <a:pt x="0" y="267"/>
                      </a:lnTo>
                      <a:lnTo>
                        <a:pt x="132" y="260"/>
                      </a:lnTo>
                      <a:lnTo>
                        <a:pt x="132"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94" name="Group 476"/>
                <p:cNvGrpSpPr>
                  <a:grpSpLocks/>
                </p:cNvGrpSpPr>
                <p:nvPr/>
              </p:nvGrpSpPr>
              <p:grpSpPr bwMode="auto">
                <a:xfrm>
                  <a:off x="2016" y="1839"/>
                  <a:ext cx="141" cy="95"/>
                  <a:chOff x="2016" y="1839"/>
                  <a:chExt cx="141" cy="95"/>
                </a:xfrm>
              </p:grpSpPr>
              <p:sp>
                <p:nvSpPr>
                  <p:cNvPr id="3295" name="Freeform 477"/>
                  <p:cNvSpPr>
                    <a:spLocks/>
                  </p:cNvSpPr>
                  <p:nvPr/>
                </p:nvSpPr>
                <p:spPr bwMode="auto">
                  <a:xfrm>
                    <a:off x="2016" y="1839"/>
                    <a:ext cx="141" cy="95"/>
                  </a:xfrm>
                  <a:custGeom>
                    <a:avLst/>
                    <a:gdLst>
                      <a:gd name="T0" fmla="*/ 0 w 704"/>
                      <a:gd name="T1" fmla="*/ 443 h 477"/>
                      <a:gd name="T2" fmla="*/ 0 w 704"/>
                      <a:gd name="T3" fmla="*/ 28 h 477"/>
                      <a:gd name="T4" fmla="*/ 236 w 704"/>
                      <a:gd name="T5" fmla="*/ 0 h 477"/>
                      <a:gd name="T6" fmla="*/ 704 w 704"/>
                      <a:gd name="T7" fmla="*/ 33 h 477"/>
                      <a:gd name="T8" fmla="*/ 704 w 704"/>
                      <a:gd name="T9" fmla="*/ 443 h 477"/>
                      <a:gd name="T10" fmla="*/ 236 w 704"/>
                      <a:gd name="T11" fmla="*/ 477 h 477"/>
                      <a:gd name="T12" fmla="*/ 0 w 704"/>
                      <a:gd name="T13" fmla="*/ 443 h 477"/>
                      <a:gd name="T14" fmla="*/ 0 60000 65536"/>
                      <a:gd name="T15" fmla="*/ 0 60000 65536"/>
                      <a:gd name="T16" fmla="*/ 0 60000 65536"/>
                      <a:gd name="T17" fmla="*/ 0 60000 65536"/>
                      <a:gd name="T18" fmla="*/ 0 60000 65536"/>
                      <a:gd name="T19" fmla="*/ 0 60000 65536"/>
                      <a:gd name="T20" fmla="*/ 0 60000 65536"/>
                      <a:gd name="T21" fmla="*/ 0 w 704"/>
                      <a:gd name="T22" fmla="*/ 0 h 477"/>
                      <a:gd name="T23" fmla="*/ 704 w 704"/>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477">
                        <a:moveTo>
                          <a:pt x="0" y="443"/>
                        </a:moveTo>
                        <a:lnTo>
                          <a:pt x="0" y="28"/>
                        </a:lnTo>
                        <a:lnTo>
                          <a:pt x="236" y="0"/>
                        </a:lnTo>
                        <a:lnTo>
                          <a:pt x="704" y="33"/>
                        </a:lnTo>
                        <a:lnTo>
                          <a:pt x="704" y="443"/>
                        </a:lnTo>
                        <a:lnTo>
                          <a:pt x="236" y="477"/>
                        </a:lnTo>
                        <a:lnTo>
                          <a:pt x="0" y="4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6" name="Freeform 478"/>
                  <p:cNvSpPr>
                    <a:spLocks/>
                  </p:cNvSpPr>
                  <p:nvPr/>
                </p:nvSpPr>
                <p:spPr bwMode="auto">
                  <a:xfrm>
                    <a:off x="2044" y="1849"/>
                    <a:ext cx="1" cy="82"/>
                  </a:xfrm>
                  <a:custGeom>
                    <a:avLst/>
                    <a:gdLst>
                      <a:gd name="T0" fmla="*/ 0 w 6"/>
                      <a:gd name="T1" fmla="*/ 3 h 408"/>
                      <a:gd name="T2" fmla="*/ 0 w 6"/>
                      <a:gd name="T3" fmla="*/ 407 h 408"/>
                      <a:gd name="T4" fmla="*/ 6 w 6"/>
                      <a:gd name="T5" fmla="*/ 408 h 408"/>
                      <a:gd name="T6" fmla="*/ 6 w 6"/>
                      <a:gd name="T7" fmla="*/ 0 h 408"/>
                      <a:gd name="T8" fmla="*/ 0 w 6"/>
                      <a:gd name="T9" fmla="*/ 3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3"/>
                        </a:moveTo>
                        <a:lnTo>
                          <a:pt x="0" y="407"/>
                        </a:lnTo>
                        <a:lnTo>
                          <a:pt x="6" y="408"/>
                        </a:lnTo>
                        <a:lnTo>
                          <a:pt x="6"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7" name="Freeform 479"/>
                  <p:cNvSpPr>
                    <a:spLocks/>
                  </p:cNvSpPr>
                  <p:nvPr/>
                </p:nvSpPr>
                <p:spPr bwMode="auto">
                  <a:xfrm>
                    <a:off x="2016" y="1855"/>
                    <a:ext cx="3" cy="72"/>
                  </a:xfrm>
                  <a:custGeom>
                    <a:avLst/>
                    <a:gdLst>
                      <a:gd name="T0" fmla="*/ 0 w 16"/>
                      <a:gd name="T1" fmla="*/ 4 h 364"/>
                      <a:gd name="T2" fmla="*/ 0 w 16"/>
                      <a:gd name="T3" fmla="*/ 364 h 364"/>
                      <a:gd name="T4" fmla="*/ 16 w 16"/>
                      <a:gd name="T5" fmla="*/ 364 h 364"/>
                      <a:gd name="T6" fmla="*/ 16 w 16"/>
                      <a:gd name="T7" fmla="*/ 0 h 364"/>
                      <a:gd name="T8" fmla="*/ 0 w 16"/>
                      <a:gd name="T9" fmla="*/ 4 h 364"/>
                      <a:gd name="T10" fmla="*/ 0 60000 65536"/>
                      <a:gd name="T11" fmla="*/ 0 60000 65536"/>
                      <a:gd name="T12" fmla="*/ 0 60000 65536"/>
                      <a:gd name="T13" fmla="*/ 0 60000 65536"/>
                      <a:gd name="T14" fmla="*/ 0 60000 65536"/>
                      <a:gd name="T15" fmla="*/ 0 w 16"/>
                      <a:gd name="T16" fmla="*/ 0 h 364"/>
                      <a:gd name="T17" fmla="*/ 16 w 16"/>
                      <a:gd name="T18" fmla="*/ 364 h 364"/>
                    </a:gdLst>
                    <a:ahLst/>
                    <a:cxnLst>
                      <a:cxn ang="T10">
                        <a:pos x="T0" y="T1"/>
                      </a:cxn>
                      <a:cxn ang="T11">
                        <a:pos x="T2" y="T3"/>
                      </a:cxn>
                      <a:cxn ang="T12">
                        <a:pos x="T4" y="T5"/>
                      </a:cxn>
                      <a:cxn ang="T13">
                        <a:pos x="T6" y="T7"/>
                      </a:cxn>
                      <a:cxn ang="T14">
                        <a:pos x="T8" y="T9"/>
                      </a:cxn>
                    </a:cxnLst>
                    <a:rect l="T15" t="T16" r="T17" b="T18"/>
                    <a:pathLst>
                      <a:path w="16" h="364">
                        <a:moveTo>
                          <a:pt x="0" y="4"/>
                        </a:moveTo>
                        <a:lnTo>
                          <a:pt x="0" y="364"/>
                        </a:lnTo>
                        <a:lnTo>
                          <a:pt x="16" y="364"/>
                        </a:lnTo>
                        <a:lnTo>
                          <a:pt x="1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8" name="Freeform 480"/>
                  <p:cNvSpPr>
                    <a:spLocks/>
                  </p:cNvSpPr>
                  <p:nvPr/>
                </p:nvSpPr>
                <p:spPr bwMode="auto">
                  <a:xfrm>
                    <a:off x="2030" y="1849"/>
                    <a:ext cx="1" cy="82"/>
                  </a:xfrm>
                  <a:custGeom>
                    <a:avLst/>
                    <a:gdLst>
                      <a:gd name="T0" fmla="*/ 0 w 7"/>
                      <a:gd name="T1" fmla="*/ 3 h 408"/>
                      <a:gd name="T2" fmla="*/ 0 w 7"/>
                      <a:gd name="T3" fmla="*/ 407 h 408"/>
                      <a:gd name="T4" fmla="*/ 7 w 7"/>
                      <a:gd name="T5" fmla="*/ 408 h 408"/>
                      <a:gd name="T6" fmla="*/ 7 w 7"/>
                      <a:gd name="T7" fmla="*/ 0 h 408"/>
                      <a:gd name="T8" fmla="*/ 0 w 7"/>
                      <a:gd name="T9" fmla="*/ 3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3"/>
                        </a:moveTo>
                        <a:lnTo>
                          <a:pt x="0" y="407"/>
                        </a:lnTo>
                        <a:lnTo>
                          <a:pt x="7" y="408"/>
                        </a:lnTo>
                        <a:lnTo>
                          <a:pt x="7"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99" name="Freeform 481"/>
                  <p:cNvSpPr>
                    <a:spLocks/>
                  </p:cNvSpPr>
                  <p:nvPr/>
                </p:nvSpPr>
                <p:spPr bwMode="auto">
                  <a:xfrm>
                    <a:off x="2059" y="1851"/>
                    <a:ext cx="9" cy="83"/>
                  </a:xfrm>
                  <a:custGeom>
                    <a:avLst/>
                    <a:gdLst>
                      <a:gd name="T0" fmla="*/ 0 w 45"/>
                      <a:gd name="T1" fmla="*/ 2 h 414"/>
                      <a:gd name="T2" fmla="*/ 22 w 45"/>
                      <a:gd name="T3" fmla="*/ 2 h 414"/>
                      <a:gd name="T4" fmla="*/ 45 w 45"/>
                      <a:gd name="T5" fmla="*/ 0 h 414"/>
                      <a:gd name="T6" fmla="*/ 45 w 45"/>
                      <a:gd name="T7" fmla="*/ 410 h 414"/>
                      <a:gd name="T8" fmla="*/ 22 w 45"/>
                      <a:gd name="T9" fmla="*/ 414 h 414"/>
                      <a:gd name="T10" fmla="*/ 0 w 45"/>
                      <a:gd name="T11" fmla="*/ 410 h 414"/>
                      <a:gd name="T12" fmla="*/ 0 w 45"/>
                      <a:gd name="T13" fmla="*/ 2 h 414"/>
                      <a:gd name="T14" fmla="*/ 0 60000 65536"/>
                      <a:gd name="T15" fmla="*/ 0 60000 65536"/>
                      <a:gd name="T16" fmla="*/ 0 60000 65536"/>
                      <a:gd name="T17" fmla="*/ 0 60000 65536"/>
                      <a:gd name="T18" fmla="*/ 0 60000 65536"/>
                      <a:gd name="T19" fmla="*/ 0 60000 65536"/>
                      <a:gd name="T20" fmla="*/ 0 60000 65536"/>
                      <a:gd name="T21" fmla="*/ 0 w 45"/>
                      <a:gd name="T22" fmla="*/ 0 h 414"/>
                      <a:gd name="T23" fmla="*/ 45 w 45"/>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14">
                        <a:moveTo>
                          <a:pt x="0" y="2"/>
                        </a:moveTo>
                        <a:lnTo>
                          <a:pt x="22" y="2"/>
                        </a:lnTo>
                        <a:lnTo>
                          <a:pt x="45" y="0"/>
                        </a:lnTo>
                        <a:lnTo>
                          <a:pt x="45" y="410"/>
                        </a:lnTo>
                        <a:lnTo>
                          <a:pt x="22" y="414"/>
                        </a:lnTo>
                        <a:lnTo>
                          <a:pt x="0" y="41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0" name="Freeform 482"/>
                  <p:cNvSpPr>
                    <a:spLocks/>
                  </p:cNvSpPr>
                  <p:nvPr/>
                </p:nvSpPr>
                <p:spPr bwMode="auto">
                  <a:xfrm>
                    <a:off x="2092" y="1853"/>
                    <a:ext cx="3" cy="79"/>
                  </a:xfrm>
                  <a:custGeom>
                    <a:avLst/>
                    <a:gdLst>
                      <a:gd name="T0" fmla="*/ 0 w 15"/>
                      <a:gd name="T1" fmla="*/ 394 h 394"/>
                      <a:gd name="T2" fmla="*/ 0 w 15"/>
                      <a:gd name="T3" fmla="*/ 0 h 394"/>
                      <a:gd name="T4" fmla="*/ 15 w 15"/>
                      <a:gd name="T5" fmla="*/ 1 h 394"/>
                      <a:gd name="T6" fmla="*/ 15 w 15"/>
                      <a:gd name="T7" fmla="*/ 392 h 394"/>
                      <a:gd name="T8" fmla="*/ 0 w 15"/>
                      <a:gd name="T9" fmla="*/ 394 h 394"/>
                      <a:gd name="T10" fmla="*/ 0 60000 65536"/>
                      <a:gd name="T11" fmla="*/ 0 60000 65536"/>
                      <a:gd name="T12" fmla="*/ 0 60000 65536"/>
                      <a:gd name="T13" fmla="*/ 0 60000 65536"/>
                      <a:gd name="T14" fmla="*/ 0 60000 65536"/>
                      <a:gd name="T15" fmla="*/ 0 w 15"/>
                      <a:gd name="T16" fmla="*/ 0 h 394"/>
                      <a:gd name="T17" fmla="*/ 15 w 15"/>
                      <a:gd name="T18" fmla="*/ 394 h 394"/>
                    </a:gdLst>
                    <a:ahLst/>
                    <a:cxnLst>
                      <a:cxn ang="T10">
                        <a:pos x="T0" y="T1"/>
                      </a:cxn>
                      <a:cxn ang="T11">
                        <a:pos x="T2" y="T3"/>
                      </a:cxn>
                      <a:cxn ang="T12">
                        <a:pos x="T4" y="T5"/>
                      </a:cxn>
                      <a:cxn ang="T13">
                        <a:pos x="T6" y="T7"/>
                      </a:cxn>
                      <a:cxn ang="T14">
                        <a:pos x="T8" y="T9"/>
                      </a:cxn>
                    </a:cxnLst>
                    <a:rect l="T15" t="T16" r="T17" b="T18"/>
                    <a:pathLst>
                      <a:path w="15" h="394">
                        <a:moveTo>
                          <a:pt x="0" y="394"/>
                        </a:moveTo>
                        <a:lnTo>
                          <a:pt x="0" y="0"/>
                        </a:lnTo>
                        <a:lnTo>
                          <a:pt x="15" y="1"/>
                        </a:lnTo>
                        <a:lnTo>
                          <a:pt x="15" y="392"/>
                        </a:lnTo>
                        <a:lnTo>
                          <a:pt x="0" y="39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1" name="Freeform 483"/>
                  <p:cNvSpPr>
                    <a:spLocks/>
                  </p:cNvSpPr>
                  <p:nvPr/>
                </p:nvSpPr>
                <p:spPr bwMode="auto">
                  <a:xfrm>
                    <a:off x="2123" y="1854"/>
                    <a:ext cx="2" cy="76"/>
                  </a:xfrm>
                  <a:custGeom>
                    <a:avLst/>
                    <a:gdLst>
                      <a:gd name="T0" fmla="*/ 0 w 10"/>
                      <a:gd name="T1" fmla="*/ 381 h 381"/>
                      <a:gd name="T2" fmla="*/ 0 w 10"/>
                      <a:gd name="T3" fmla="*/ 2 h 381"/>
                      <a:gd name="T4" fmla="*/ 10 w 10"/>
                      <a:gd name="T5" fmla="*/ 0 h 381"/>
                      <a:gd name="T6" fmla="*/ 10 w 10"/>
                      <a:gd name="T7" fmla="*/ 379 h 381"/>
                      <a:gd name="T8" fmla="*/ 0 w 10"/>
                      <a:gd name="T9" fmla="*/ 381 h 381"/>
                      <a:gd name="T10" fmla="*/ 0 60000 65536"/>
                      <a:gd name="T11" fmla="*/ 0 60000 65536"/>
                      <a:gd name="T12" fmla="*/ 0 60000 65536"/>
                      <a:gd name="T13" fmla="*/ 0 60000 65536"/>
                      <a:gd name="T14" fmla="*/ 0 60000 65536"/>
                      <a:gd name="T15" fmla="*/ 0 w 10"/>
                      <a:gd name="T16" fmla="*/ 0 h 381"/>
                      <a:gd name="T17" fmla="*/ 10 w 10"/>
                      <a:gd name="T18" fmla="*/ 381 h 381"/>
                    </a:gdLst>
                    <a:ahLst/>
                    <a:cxnLst>
                      <a:cxn ang="T10">
                        <a:pos x="T0" y="T1"/>
                      </a:cxn>
                      <a:cxn ang="T11">
                        <a:pos x="T2" y="T3"/>
                      </a:cxn>
                      <a:cxn ang="T12">
                        <a:pos x="T4" y="T5"/>
                      </a:cxn>
                      <a:cxn ang="T13">
                        <a:pos x="T6" y="T7"/>
                      </a:cxn>
                      <a:cxn ang="T14">
                        <a:pos x="T8" y="T9"/>
                      </a:cxn>
                    </a:cxnLst>
                    <a:rect l="T15" t="T16" r="T17" b="T18"/>
                    <a:pathLst>
                      <a:path w="10" h="381">
                        <a:moveTo>
                          <a:pt x="0" y="381"/>
                        </a:moveTo>
                        <a:lnTo>
                          <a:pt x="0" y="2"/>
                        </a:lnTo>
                        <a:lnTo>
                          <a:pt x="10" y="0"/>
                        </a:lnTo>
                        <a:lnTo>
                          <a:pt x="10" y="379"/>
                        </a:lnTo>
                        <a:lnTo>
                          <a:pt x="0" y="38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2" name="Freeform 484"/>
                  <p:cNvSpPr>
                    <a:spLocks/>
                  </p:cNvSpPr>
                  <p:nvPr/>
                </p:nvSpPr>
                <p:spPr bwMode="auto">
                  <a:xfrm>
                    <a:off x="2154" y="1855"/>
                    <a:ext cx="3" cy="72"/>
                  </a:xfrm>
                  <a:custGeom>
                    <a:avLst/>
                    <a:gdLst>
                      <a:gd name="T0" fmla="*/ 15 w 15"/>
                      <a:gd name="T1" fmla="*/ 5 h 360"/>
                      <a:gd name="T2" fmla="*/ 15 w 15"/>
                      <a:gd name="T3" fmla="*/ 360 h 360"/>
                      <a:gd name="T4" fmla="*/ 0 w 15"/>
                      <a:gd name="T5" fmla="*/ 360 h 360"/>
                      <a:gd name="T6" fmla="*/ 0 w 15"/>
                      <a:gd name="T7" fmla="*/ 0 h 360"/>
                      <a:gd name="T8" fmla="*/ 15 w 15"/>
                      <a:gd name="T9" fmla="*/ 5 h 360"/>
                      <a:gd name="T10" fmla="*/ 0 60000 65536"/>
                      <a:gd name="T11" fmla="*/ 0 60000 65536"/>
                      <a:gd name="T12" fmla="*/ 0 60000 65536"/>
                      <a:gd name="T13" fmla="*/ 0 60000 65536"/>
                      <a:gd name="T14" fmla="*/ 0 60000 65536"/>
                      <a:gd name="T15" fmla="*/ 0 w 15"/>
                      <a:gd name="T16" fmla="*/ 0 h 360"/>
                      <a:gd name="T17" fmla="*/ 15 w 15"/>
                      <a:gd name="T18" fmla="*/ 360 h 360"/>
                    </a:gdLst>
                    <a:ahLst/>
                    <a:cxnLst>
                      <a:cxn ang="T10">
                        <a:pos x="T0" y="T1"/>
                      </a:cxn>
                      <a:cxn ang="T11">
                        <a:pos x="T2" y="T3"/>
                      </a:cxn>
                      <a:cxn ang="T12">
                        <a:pos x="T4" y="T5"/>
                      </a:cxn>
                      <a:cxn ang="T13">
                        <a:pos x="T6" y="T7"/>
                      </a:cxn>
                      <a:cxn ang="T14">
                        <a:pos x="T8" y="T9"/>
                      </a:cxn>
                    </a:cxnLst>
                    <a:rect l="T15" t="T16" r="T17" b="T18"/>
                    <a:pathLst>
                      <a:path w="15" h="360">
                        <a:moveTo>
                          <a:pt x="15" y="5"/>
                        </a:moveTo>
                        <a:lnTo>
                          <a:pt x="15" y="360"/>
                        </a:lnTo>
                        <a:lnTo>
                          <a:pt x="0" y="360"/>
                        </a:lnTo>
                        <a:lnTo>
                          <a:pt x="0" y="0"/>
                        </a:lnTo>
                        <a:lnTo>
                          <a:pt x="15"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3" name="Freeform 485"/>
                  <p:cNvSpPr>
                    <a:spLocks/>
                  </p:cNvSpPr>
                  <p:nvPr/>
                </p:nvSpPr>
                <p:spPr bwMode="auto">
                  <a:xfrm>
                    <a:off x="2139" y="1847"/>
                    <a:ext cx="2" cy="82"/>
                  </a:xfrm>
                  <a:custGeom>
                    <a:avLst/>
                    <a:gdLst>
                      <a:gd name="T0" fmla="*/ 0 w 6"/>
                      <a:gd name="T1" fmla="*/ 4 h 408"/>
                      <a:gd name="T2" fmla="*/ 0 w 6"/>
                      <a:gd name="T3" fmla="*/ 406 h 408"/>
                      <a:gd name="T4" fmla="*/ 6 w 6"/>
                      <a:gd name="T5" fmla="*/ 408 h 408"/>
                      <a:gd name="T6" fmla="*/ 6 w 6"/>
                      <a:gd name="T7" fmla="*/ 0 h 408"/>
                      <a:gd name="T8" fmla="*/ 0 w 6"/>
                      <a:gd name="T9" fmla="*/ 4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4"/>
                        </a:moveTo>
                        <a:lnTo>
                          <a:pt x="0" y="406"/>
                        </a:lnTo>
                        <a:lnTo>
                          <a:pt x="6" y="408"/>
                        </a:lnTo>
                        <a:lnTo>
                          <a:pt x="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4" name="Freeform 486"/>
                  <p:cNvSpPr>
                    <a:spLocks/>
                  </p:cNvSpPr>
                  <p:nvPr/>
                </p:nvSpPr>
                <p:spPr bwMode="auto">
                  <a:xfrm>
                    <a:off x="2109" y="1849"/>
                    <a:ext cx="1" cy="81"/>
                  </a:xfrm>
                  <a:custGeom>
                    <a:avLst/>
                    <a:gdLst>
                      <a:gd name="T0" fmla="*/ 0 w 7"/>
                      <a:gd name="T1" fmla="*/ 4 h 408"/>
                      <a:gd name="T2" fmla="*/ 0 w 7"/>
                      <a:gd name="T3" fmla="*/ 406 h 408"/>
                      <a:gd name="T4" fmla="*/ 7 w 7"/>
                      <a:gd name="T5" fmla="*/ 408 h 408"/>
                      <a:gd name="T6" fmla="*/ 7 w 7"/>
                      <a:gd name="T7" fmla="*/ 0 h 408"/>
                      <a:gd name="T8" fmla="*/ 0 w 7"/>
                      <a:gd name="T9" fmla="*/ 4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4"/>
                        </a:moveTo>
                        <a:lnTo>
                          <a:pt x="0" y="406"/>
                        </a:lnTo>
                        <a:lnTo>
                          <a:pt x="7" y="408"/>
                        </a:lnTo>
                        <a:lnTo>
                          <a:pt x="7"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5" name="Freeform 487"/>
                  <p:cNvSpPr>
                    <a:spLocks/>
                  </p:cNvSpPr>
                  <p:nvPr/>
                </p:nvSpPr>
                <p:spPr bwMode="auto">
                  <a:xfrm>
                    <a:off x="2078" y="1850"/>
                    <a:ext cx="1" cy="82"/>
                  </a:xfrm>
                  <a:custGeom>
                    <a:avLst/>
                    <a:gdLst>
                      <a:gd name="T0" fmla="*/ 0 w 5"/>
                      <a:gd name="T1" fmla="*/ 4 h 409"/>
                      <a:gd name="T2" fmla="*/ 0 w 5"/>
                      <a:gd name="T3" fmla="*/ 407 h 409"/>
                      <a:gd name="T4" fmla="*/ 5 w 5"/>
                      <a:gd name="T5" fmla="*/ 409 h 409"/>
                      <a:gd name="T6" fmla="*/ 5 w 5"/>
                      <a:gd name="T7" fmla="*/ 0 h 409"/>
                      <a:gd name="T8" fmla="*/ 0 w 5"/>
                      <a:gd name="T9" fmla="*/ 4 h 409"/>
                      <a:gd name="T10" fmla="*/ 0 60000 65536"/>
                      <a:gd name="T11" fmla="*/ 0 60000 65536"/>
                      <a:gd name="T12" fmla="*/ 0 60000 65536"/>
                      <a:gd name="T13" fmla="*/ 0 60000 65536"/>
                      <a:gd name="T14" fmla="*/ 0 60000 65536"/>
                      <a:gd name="T15" fmla="*/ 0 w 5"/>
                      <a:gd name="T16" fmla="*/ 0 h 409"/>
                      <a:gd name="T17" fmla="*/ 5 w 5"/>
                      <a:gd name="T18" fmla="*/ 409 h 409"/>
                    </a:gdLst>
                    <a:ahLst/>
                    <a:cxnLst>
                      <a:cxn ang="T10">
                        <a:pos x="T0" y="T1"/>
                      </a:cxn>
                      <a:cxn ang="T11">
                        <a:pos x="T2" y="T3"/>
                      </a:cxn>
                      <a:cxn ang="T12">
                        <a:pos x="T4" y="T5"/>
                      </a:cxn>
                      <a:cxn ang="T13">
                        <a:pos x="T6" y="T7"/>
                      </a:cxn>
                      <a:cxn ang="T14">
                        <a:pos x="T8" y="T9"/>
                      </a:cxn>
                    </a:cxnLst>
                    <a:rect l="T15" t="T16" r="T17" b="T18"/>
                    <a:pathLst>
                      <a:path w="5" h="409">
                        <a:moveTo>
                          <a:pt x="0" y="4"/>
                        </a:moveTo>
                        <a:lnTo>
                          <a:pt x="0" y="407"/>
                        </a:lnTo>
                        <a:lnTo>
                          <a:pt x="5" y="409"/>
                        </a:lnTo>
                        <a:lnTo>
                          <a:pt x="5"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6" name="Freeform 488"/>
                  <p:cNvSpPr>
                    <a:spLocks/>
                  </p:cNvSpPr>
                  <p:nvPr/>
                </p:nvSpPr>
                <p:spPr bwMode="auto">
                  <a:xfrm>
                    <a:off x="2063" y="1839"/>
                    <a:ext cx="94" cy="17"/>
                  </a:xfrm>
                  <a:custGeom>
                    <a:avLst/>
                    <a:gdLst>
                      <a:gd name="T0" fmla="*/ 468 w 468"/>
                      <a:gd name="T1" fmla="*/ 33 h 88"/>
                      <a:gd name="T2" fmla="*/ 0 w 468"/>
                      <a:gd name="T3" fmla="*/ 0 h 88"/>
                      <a:gd name="T4" fmla="*/ 0 w 468"/>
                      <a:gd name="T5" fmla="*/ 65 h 88"/>
                      <a:gd name="T6" fmla="*/ 468 w 468"/>
                      <a:gd name="T7" fmla="*/ 88 h 88"/>
                      <a:gd name="T8" fmla="*/ 468 w 468"/>
                      <a:gd name="T9" fmla="*/ 33 h 88"/>
                      <a:gd name="T10" fmla="*/ 0 60000 65536"/>
                      <a:gd name="T11" fmla="*/ 0 60000 65536"/>
                      <a:gd name="T12" fmla="*/ 0 60000 65536"/>
                      <a:gd name="T13" fmla="*/ 0 60000 65536"/>
                      <a:gd name="T14" fmla="*/ 0 60000 65536"/>
                      <a:gd name="T15" fmla="*/ 0 w 468"/>
                      <a:gd name="T16" fmla="*/ 0 h 88"/>
                      <a:gd name="T17" fmla="*/ 468 w 468"/>
                      <a:gd name="T18" fmla="*/ 88 h 88"/>
                    </a:gdLst>
                    <a:ahLst/>
                    <a:cxnLst>
                      <a:cxn ang="T10">
                        <a:pos x="T0" y="T1"/>
                      </a:cxn>
                      <a:cxn ang="T11">
                        <a:pos x="T2" y="T3"/>
                      </a:cxn>
                      <a:cxn ang="T12">
                        <a:pos x="T4" y="T5"/>
                      </a:cxn>
                      <a:cxn ang="T13">
                        <a:pos x="T6" y="T7"/>
                      </a:cxn>
                      <a:cxn ang="T14">
                        <a:pos x="T8" y="T9"/>
                      </a:cxn>
                    </a:cxnLst>
                    <a:rect l="T15" t="T16" r="T17" b="T18"/>
                    <a:pathLst>
                      <a:path w="468" h="88">
                        <a:moveTo>
                          <a:pt x="468" y="33"/>
                        </a:moveTo>
                        <a:lnTo>
                          <a:pt x="0" y="0"/>
                        </a:lnTo>
                        <a:lnTo>
                          <a:pt x="0" y="65"/>
                        </a:lnTo>
                        <a:lnTo>
                          <a:pt x="468" y="88"/>
                        </a:lnTo>
                        <a:lnTo>
                          <a:pt x="468" y="3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7" name="Freeform 489"/>
                  <p:cNvSpPr>
                    <a:spLocks/>
                  </p:cNvSpPr>
                  <p:nvPr/>
                </p:nvSpPr>
                <p:spPr bwMode="auto">
                  <a:xfrm>
                    <a:off x="2016" y="1839"/>
                    <a:ext cx="47" cy="16"/>
                  </a:xfrm>
                  <a:custGeom>
                    <a:avLst/>
                    <a:gdLst>
                      <a:gd name="T0" fmla="*/ 0 w 236"/>
                      <a:gd name="T1" fmla="*/ 28 h 83"/>
                      <a:gd name="T2" fmla="*/ 236 w 236"/>
                      <a:gd name="T3" fmla="*/ 0 h 83"/>
                      <a:gd name="T4" fmla="*/ 236 w 236"/>
                      <a:gd name="T5" fmla="*/ 65 h 83"/>
                      <a:gd name="T6" fmla="*/ 0 w 236"/>
                      <a:gd name="T7" fmla="*/ 83 h 83"/>
                      <a:gd name="T8" fmla="*/ 0 w 236"/>
                      <a:gd name="T9" fmla="*/ 28 h 83"/>
                      <a:gd name="T10" fmla="*/ 0 60000 65536"/>
                      <a:gd name="T11" fmla="*/ 0 60000 65536"/>
                      <a:gd name="T12" fmla="*/ 0 60000 65536"/>
                      <a:gd name="T13" fmla="*/ 0 60000 65536"/>
                      <a:gd name="T14" fmla="*/ 0 60000 65536"/>
                      <a:gd name="T15" fmla="*/ 0 w 236"/>
                      <a:gd name="T16" fmla="*/ 0 h 83"/>
                      <a:gd name="T17" fmla="*/ 236 w 236"/>
                      <a:gd name="T18" fmla="*/ 83 h 83"/>
                    </a:gdLst>
                    <a:ahLst/>
                    <a:cxnLst>
                      <a:cxn ang="T10">
                        <a:pos x="T0" y="T1"/>
                      </a:cxn>
                      <a:cxn ang="T11">
                        <a:pos x="T2" y="T3"/>
                      </a:cxn>
                      <a:cxn ang="T12">
                        <a:pos x="T4" y="T5"/>
                      </a:cxn>
                      <a:cxn ang="T13">
                        <a:pos x="T6" y="T7"/>
                      </a:cxn>
                      <a:cxn ang="T14">
                        <a:pos x="T8" y="T9"/>
                      </a:cxn>
                    </a:cxnLst>
                    <a:rect l="T15" t="T16" r="T17" b="T18"/>
                    <a:pathLst>
                      <a:path w="236" h="83">
                        <a:moveTo>
                          <a:pt x="0" y="28"/>
                        </a:moveTo>
                        <a:lnTo>
                          <a:pt x="236" y="0"/>
                        </a:lnTo>
                        <a:lnTo>
                          <a:pt x="236" y="65"/>
                        </a:lnTo>
                        <a:lnTo>
                          <a:pt x="0" y="83"/>
                        </a:lnTo>
                        <a:lnTo>
                          <a:pt x="0" y="2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308" name="Freeform 490"/>
                  <p:cNvSpPr>
                    <a:spLocks/>
                  </p:cNvSpPr>
                  <p:nvPr/>
                </p:nvSpPr>
                <p:spPr bwMode="auto">
                  <a:xfrm>
                    <a:off x="2019" y="1884"/>
                    <a:ext cx="135" cy="2"/>
                  </a:xfrm>
                  <a:custGeom>
                    <a:avLst/>
                    <a:gdLst>
                      <a:gd name="T0" fmla="*/ 2 w 675"/>
                      <a:gd name="T1" fmla="*/ 0 h 10"/>
                      <a:gd name="T2" fmla="*/ 675 w 675"/>
                      <a:gd name="T3" fmla="*/ 0 h 10"/>
                      <a:gd name="T4" fmla="*/ 675 w 675"/>
                      <a:gd name="T5" fmla="*/ 10 h 10"/>
                      <a:gd name="T6" fmla="*/ 0 w 675"/>
                      <a:gd name="T7" fmla="*/ 10 h 10"/>
                      <a:gd name="T8" fmla="*/ 2 w 675"/>
                      <a:gd name="T9" fmla="*/ 0 h 10"/>
                      <a:gd name="T10" fmla="*/ 0 60000 65536"/>
                      <a:gd name="T11" fmla="*/ 0 60000 65536"/>
                      <a:gd name="T12" fmla="*/ 0 60000 65536"/>
                      <a:gd name="T13" fmla="*/ 0 60000 65536"/>
                      <a:gd name="T14" fmla="*/ 0 60000 65536"/>
                      <a:gd name="T15" fmla="*/ 0 w 675"/>
                      <a:gd name="T16" fmla="*/ 0 h 10"/>
                      <a:gd name="T17" fmla="*/ 675 w 675"/>
                      <a:gd name="T18" fmla="*/ 10 h 10"/>
                    </a:gdLst>
                    <a:ahLst/>
                    <a:cxnLst>
                      <a:cxn ang="T10">
                        <a:pos x="T0" y="T1"/>
                      </a:cxn>
                      <a:cxn ang="T11">
                        <a:pos x="T2" y="T3"/>
                      </a:cxn>
                      <a:cxn ang="T12">
                        <a:pos x="T4" y="T5"/>
                      </a:cxn>
                      <a:cxn ang="T13">
                        <a:pos x="T6" y="T7"/>
                      </a:cxn>
                      <a:cxn ang="T14">
                        <a:pos x="T8" y="T9"/>
                      </a:cxn>
                    </a:cxnLst>
                    <a:rect l="T15" t="T16" r="T17" b="T18"/>
                    <a:pathLst>
                      <a:path w="675" h="10">
                        <a:moveTo>
                          <a:pt x="2" y="0"/>
                        </a:moveTo>
                        <a:lnTo>
                          <a:pt x="675" y="0"/>
                        </a:lnTo>
                        <a:lnTo>
                          <a:pt x="675" y="10"/>
                        </a:lnTo>
                        <a:lnTo>
                          <a:pt x="0" y="1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nvGrpSpPr>
              <p:cNvPr id="3280" name="Group 491"/>
              <p:cNvGrpSpPr>
                <a:grpSpLocks/>
              </p:cNvGrpSpPr>
              <p:nvPr/>
            </p:nvGrpSpPr>
            <p:grpSpPr bwMode="auto">
              <a:xfrm>
                <a:off x="1716" y="1793"/>
                <a:ext cx="209" cy="153"/>
                <a:chOff x="1716" y="1793"/>
                <a:chExt cx="209" cy="153"/>
              </a:xfrm>
            </p:grpSpPr>
            <p:sp>
              <p:nvSpPr>
                <p:cNvPr id="3281" name="Freeform 492"/>
                <p:cNvSpPr>
                  <a:spLocks/>
                </p:cNvSpPr>
                <p:nvPr/>
              </p:nvSpPr>
              <p:spPr bwMode="auto">
                <a:xfrm>
                  <a:off x="1826" y="1800"/>
                  <a:ext cx="99" cy="112"/>
                </a:xfrm>
                <a:custGeom>
                  <a:avLst/>
                  <a:gdLst>
                    <a:gd name="T0" fmla="*/ 20 w 495"/>
                    <a:gd name="T1" fmla="*/ 35 h 558"/>
                    <a:gd name="T2" fmla="*/ 51 w 495"/>
                    <a:gd name="T3" fmla="*/ 19 h 558"/>
                    <a:gd name="T4" fmla="*/ 73 w 495"/>
                    <a:gd name="T5" fmla="*/ 8 h 558"/>
                    <a:gd name="T6" fmla="*/ 101 w 495"/>
                    <a:gd name="T7" fmla="*/ 11 h 558"/>
                    <a:gd name="T8" fmla="*/ 121 w 495"/>
                    <a:gd name="T9" fmla="*/ 29 h 558"/>
                    <a:gd name="T10" fmla="*/ 137 w 495"/>
                    <a:gd name="T11" fmla="*/ 0 h 558"/>
                    <a:gd name="T12" fmla="*/ 168 w 495"/>
                    <a:gd name="T13" fmla="*/ 10 h 558"/>
                    <a:gd name="T14" fmla="*/ 191 w 495"/>
                    <a:gd name="T15" fmla="*/ 29 h 558"/>
                    <a:gd name="T16" fmla="*/ 217 w 495"/>
                    <a:gd name="T17" fmla="*/ 10 h 558"/>
                    <a:gd name="T18" fmla="*/ 246 w 495"/>
                    <a:gd name="T19" fmla="*/ 27 h 558"/>
                    <a:gd name="T20" fmla="*/ 245 w 495"/>
                    <a:gd name="T21" fmla="*/ 59 h 558"/>
                    <a:gd name="T22" fmla="*/ 284 w 495"/>
                    <a:gd name="T23" fmla="*/ 47 h 558"/>
                    <a:gd name="T24" fmla="*/ 314 w 495"/>
                    <a:gd name="T25" fmla="*/ 68 h 558"/>
                    <a:gd name="T26" fmla="*/ 339 w 495"/>
                    <a:gd name="T27" fmla="*/ 63 h 558"/>
                    <a:gd name="T28" fmla="*/ 377 w 495"/>
                    <a:gd name="T29" fmla="*/ 80 h 558"/>
                    <a:gd name="T30" fmla="*/ 373 w 495"/>
                    <a:gd name="T31" fmla="*/ 113 h 558"/>
                    <a:gd name="T32" fmla="*/ 385 w 495"/>
                    <a:gd name="T33" fmla="*/ 138 h 558"/>
                    <a:gd name="T34" fmla="*/ 416 w 495"/>
                    <a:gd name="T35" fmla="*/ 145 h 558"/>
                    <a:gd name="T36" fmla="*/ 437 w 495"/>
                    <a:gd name="T37" fmla="*/ 130 h 558"/>
                    <a:gd name="T38" fmla="*/ 451 w 495"/>
                    <a:gd name="T39" fmla="*/ 167 h 558"/>
                    <a:gd name="T40" fmla="*/ 453 w 495"/>
                    <a:gd name="T41" fmla="*/ 204 h 558"/>
                    <a:gd name="T42" fmla="*/ 465 w 495"/>
                    <a:gd name="T43" fmla="*/ 216 h 558"/>
                    <a:gd name="T44" fmla="*/ 487 w 495"/>
                    <a:gd name="T45" fmla="*/ 252 h 558"/>
                    <a:gd name="T46" fmla="*/ 492 w 495"/>
                    <a:gd name="T47" fmla="*/ 293 h 558"/>
                    <a:gd name="T48" fmla="*/ 495 w 495"/>
                    <a:gd name="T49" fmla="*/ 343 h 558"/>
                    <a:gd name="T50" fmla="*/ 455 w 495"/>
                    <a:gd name="T51" fmla="*/ 424 h 558"/>
                    <a:gd name="T52" fmla="*/ 417 w 495"/>
                    <a:gd name="T53" fmla="*/ 467 h 558"/>
                    <a:gd name="T54" fmla="*/ 393 w 495"/>
                    <a:gd name="T55" fmla="*/ 499 h 558"/>
                    <a:gd name="T56" fmla="*/ 345 w 495"/>
                    <a:gd name="T57" fmla="*/ 499 h 558"/>
                    <a:gd name="T58" fmla="*/ 325 w 495"/>
                    <a:gd name="T59" fmla="*/ 500 h 558"/>
                    <a:gd name="T60" fmla="*/ 281 w 495"/>
                    <a:gd name="T61" fmla="*/ 491 h 558"/>
                    <a:gd name="T62" fmla="*/ 217 w 495"/>
                    <a:gd name="T63" fmla="*/ 542 h 558"/>
                    <a:gd name="T64" fmla="*/ 178 w 495"/>
                    <a:gd name="T65" fmla="*/ 557 h 558"/>
                    <a:gd name="T66" fmla="*/ 158 w 495"/>
                    <a:gd name="T67" fmla="*/ 540 h 558"/>
                    <a:gd name="T68" fmla="*/ 129 w 495"/>
                    <a:gd name="T69" fmla="*/ 537 h 558"/>
                    <a:gd name="T70" fmla="*/ 83 w 495"/>
                    <a:gd name="T71" fmla="*/ 473 h 558"/>
                    <a:gd name="T72" fmla="*/ 51 w 495"/>
                    <a:gd name="T73" fmla="*/ 461 h 558"/>
                    <a:gd name="T74" fmla="*/ 5 w 495"/>
                    <a:gd name="T75" fmla="*/ 378 h 5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558"/>
                    <a:gd name="T116" fmla="*/ 495 w 495"/>
                    <a:gd name="T117" fmla="*/ 558 h 5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558">
                      <a:moveTo>
                        <a:pt x="0" y="48"/>
                      </a:moveTo>
                      <a:lnTo>
                        <a:pt x="20" y="35"/>
                      </a:lnTo>
                      <a:lnTo>
                        <a:pt x="37" y="31"/>
                      </a:lnTo>
                      <a:lnTo>
                        <a:pt x="51" y="19"/>
                      </a:lnTo>
                      <a:lnTo>
                        <a:pt x="55" y="4"/>
                      </a:lnTo>
                      <a:lnTo>
                        <a:pt x="73" y="8"/>
                      </a:lnTo>
                      <a:lnTo>
                        <a:pt x="87" y="1"/>
                      </a:lnTo>
                      <a:lnTo>
                        <a:pt x="101" y="11"/>
                      </a:lnTo>
                      <a:lnTo>
                        <a:pt x="108" y="27"/>
                      </a:lnTo>
                      <a:lnTo>
                        <a:pt x="121" y="29"/>
                      </a:lnTo>
                      <a:lnTo>
                        <a:pt x="126" y="13"/>
                      </a:lnTo>
                      <a:lnTo>
                        <a:pt x="137" y="0"/>
                      </a:lnTo>
                      <a:lnTo>
                        <a:pt x="155" y="0"/>
                      </a:lnTo>
                      <a:lnTo>
                        <a:pt x="168" y="10"/>
                      </a:lnTo>
                      <a:lnTo>
                        <a:pt x="175" y="27"/>
                      </a:lnTo>
                      <a:lnTo>
                        <a:pt x="191" y="29"/>
                      </a:lnTo>
                      <a:lnTo>
                        <a:pt x="200" y="17"/>
                      </a:lnTo>
                      <a:lnTo>
                        <a:pt x="217" y="10"/>
                      </a:lnTo>
                      <a:lnTo>
                        <a:pt x="227" y="25"/>
                      </a:lnTo>
                      <a:lnTo>
                        <a:pt x="246" y="27"/>
                      </a:lnTo>
                      <a:lnTo>
                        <a:pt x="251" y="40"/>
                      </a:lnTo>
                      <a:lnTo>
                        <a:pt x="245" y="59"/>
                      </a:lnTo>
                      <a:lnTo>
                        <a:pt x="265" y="60"/>
                      </a:lnTo>
                      <a:lnTo>
                        <a:pt x="284" y="47"/>
                      </a:lnTo>
                      <a:lnTo>
                        <a:pt x="304" y="49"/>
                      </a:lnTo>
                      <a:lnTo>
                        <a:pt x="314" y="68"/>
                      </a:lnTo>
                      <a:lnTo>
                        <a:pt x="322" y="74"/>
                      </a:lnTo>
                      <a:lnTo>
                        <a:pt x="339" y="63"/>
                      </a:lnTo>
                      <a:lnTo>
                        <a:pt x="362" y="70"/>
                      </a:lnTo>
                      <a:lnTo>
                        <a:pt x="377" y="80"/>
                      </a:lnTo>
                      <a:lnTo>
                        <a:pt x="370" y="102"/>
                      </a:lnTo>
                      <a:lnTo>
                        <a:pt x="373" y="113"/>
                      </a:lnTo>
                      <a:lnTo>
                        <a:pt x="387" y="117"/>
                      </a:lnTo>
                      <a:lnTo>
                        <a:pt x="385" y="138"/>
                      </a:lnTo>
                      <a:lnTo>
                        <a:pt x="398" y="150"/>
                      </a:lnTo>
                      <a:lnTo>
                        <a:pt x="416" y="145"/>
                      </a:lnTo>
                      <a:lnTo>
                        <a:pt x="425" y="127"/>
                      </a:lnTo>
                      <a:lnTo>
                        <a:pt x="437" y="130"/>
                      </a:lnTo>
                      <a:lnTo>
                        <a:pt x="440" y="149"/>
                      </a:lnTo>
                      <a:lnTo>
                        <a:pt x="451" y="167"/>
                      </a:lnTo>
                      <a:lnTo>
                        <a:pt x="459" y="188"/>
                      </a:lnTo>
                      <a:lnTo>
                        <a:pt x="453" y="204"/>
                      </a:lnTo>
                      <a:lnTo>
                        <a:pt x="443" y="217"/>
                      </a:lnTo>
                      <a:lnTo>
                        <a:pt x="465" y="216"/>
                      </a:lnTo>
                      <a:lnTo>
                        <a:pt x="474" y="231"/>
                      </a:lnTo>
                      <a:lnTo>
                        <a:pt x="487" y="252"/>
                      </a:lnTo>
                      <a:lnTo>
                        <a:pt x="493" y="280"/>
                      </a:lnTo>
                      <a:lnTo>
                        <a:pt x="492" y="293"/>
                      </a:lnTo>
                      <a:lnTo>
                        <a:pt x="489" y="316"/>
                      </a:lnTo>
                      <a:lnTo>
                        <a:pt x="495" y="343"/>
                      </a:lnTo>
                      <a:lnTo>
                        <a:pt x="481" y="423"/>
                      </a:lnTo>
                      <a:lnTo>
                        <a:pt x="455" y="424"/>
                      </a:lnTo>
                      <a:lnTo>
                        <a:pt x="442" y="453"/>
                      </a:lnTo>
                      <a:lnTo>
                        <a:pt x="417" y="467"/>
                      </a:lnTo>
                      <a:lnTo>
                        <a:pt x="396" y="478"/>
                      </a:lnTo>
                      <a:lnTo>
                        <a:pt x="393" y="499"/>
                      </a:lnTo>
                      <a:lnTo>
                        <a:pt x="361" y="508"/>
                      </a:lnTo>
                      <a:lnTo>
                        <a:pt x="345" y="499"/>
                      </a:lnTo>
                      <a:lnTo>
                        <a:pt x="338" y="498"/>
                      </a:lnTo>
                      <a:lnTo>
                        <a:pt x="325" y="500"/>
                      </a:lnTo>
                      <a:lnTo>
                        <a:pt x="308" y="486"/>
                      </a:lnTo>
                      <a:lnTo>
                        <a:pt x="281" y="491"/>
                      </a:lnTo>
                      <a:lnTo>
                        <a:pt x="238" y="524"/>
                      </a:lnTo>
                      <a:lnTo>
                        <a:pt x="217" y="542"/>
                      </a:lnTo>
                      <a:lnTo>
                        <a:pt x="194" y="558"/>
                      </a:lnTo>
                      <a:lnTo>
                        <a:pt x="178" y="557"/>
                      </a:lnTo>
                      <a:lnTo>
                        <a:pt x="169" y="546"/>
                      </a:lnTo>
                      <a:lnTo>
                        <a:pt x="158" y="540"/>
                      </a:lnTo>
                      <a:lnTo>
                        <a:pt x="141" y="552"/>
                      </a:lnTo>
                      <a:lnTo>
                        <a:pt x="129" y="537"/>
                      </a:lnTo>
                      <a:lnTo>
                        <a:pt x="127" y="515"/>
                      </a:lnTo>
                      <a:lnTo>
                        <a:pt x="83" y="473"/>
                      </a:lnTo>
                      <a:lnTo>
                        <a:pt x="60" y="474"/>
                      </a:lnTo>
                      <a:lnTo>
                        <a:pt x="51" y="461"/>
                      </a:lnTo>
                      <a:lnTo>
                        <a:pt x="23" y="381"/>
                      </a:lnTo>
                      <a:lnTo>
                        <a:pt x="5" y="378"/>
                      </a:lnTo>
                      <a:lnTo>
                        <a:pt x="0" y="4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2" name="Freeform 493"/>
                <p:cNvSpPr>
                  <a:spLocks/>
                </p:cNvSpPr>
                <p:nvPr/>
              </p:nvSpPr>
              <p:spPr bwMode="auto">
                <a:xfrm>
                  <a:off x="1716" y="1793"/>
                  <a:ext cx="135" cy="122"/>
                </a:xfrm>
                <a:custGeom>
                  <a:avLst/>
                  <a:gdLst>
                    <a:gd name="T0" fmla="*/ 410 w 679"/>
                    <a:gd name="T1" fmla="*/ 535 h 612"/>
                    <a:gd name="T2" fmla="*/ 368 w 679"/>
                    <a:gd name="T3" fmla="*/ 587 h 612"/>
                    <a:gd name="T4" fmla="*/ 283 w 679"/>
                    <a:gd name="T5" fmla="*/ 595 h 612"/>
                    <a:gd name="T6" fmla="*/ 196 w 679"/>
                    <a:gd name="T7" fmla="*/ 598 h 612"/>
                    <a:gd name="T8" fmla="*/ 178 w 679"/>
                    <a:gd name="T9" fmla="*/ 546 h 612"/>
                    <a:gd name="T10" fmla="*/ 161 w 679"/>
                    <a:gd name="T11" fmla="*/ 553 h 612"/>
                    <a:gd name="T12" fmla="*/ 122 w 679"/>
                    <a:gd name="T13" fmla="*/ 575 h 612"/>
                    <a:gd name="T14" fmla="*/ 53 w 679"/>
                    <a:gd name="T15" fmla="*/ 526 h 612"/>
                    <a:gd name="T16" fmla="*/ 50 w 679"/>
                    <a:gd name="T17" fmla="*/ 472 h 612"/>
                    <a:gd name="T18" fmla="*/ 13 w 679"/>
                    <a:gd name="T19" fmla="*/ 481 h 612"/>
                    <a:gd name="T20" fmla="*/ 0 w 679"/>
                    <a:gd name="T21" fmla="*/ 356 h 612"/>
                    <a:gd name="T22" fmla="*/ 9 w 679"/>
                    <a:gd name="T23" fmla="*/ 309 h 612"/>
                    <a:gd name="T24" fmla="*/ 15 w 679"/>
                    <a:gd name="T25" fmla="*/ 266 h 612"/>
                    <a:gd name="T26" fmla="*/ 53 w 679"/>
                    <a:gd name="T27" fmla="*/ 202 h 612"/>
                    <a:gd name="T28" fmla="*/ 78 w 679"/>
                    <a:gd name="T29" fmla="*/ 187 h 612"/>
                    <a:gd name="T30" fmla="*/ 88 w 679"/>
                    <a:gd name="T31" fmla="*/ 155 h 612"/>
                    <a:gd name="T32" fmla="*/ 68 w 679"/>
                    <a:gd name="T33" fmla="*/ 128 h 612"/>
                    <a:gd name="T34" fmla="*/ 161 w 679"/>
                    <a:gd name="T35" fmla="*/ 110 h 612"/>
                    <a:gd name="T36" fmla="*/ 245 w 679"/>
                    <a:gd name="T37" fmla="*/ 75 h 612"/>
                    <a:gd name="T38" fmla="*/ 295 w 679"/>
                    <a:gd name="T39" fmla="*/ 38 h 612"/>
                    <a:gd name="T40" fmla="*/ 366 w 679"/>
                    <a:gd name="T41" fmla="*/ 49 h 612"/>
                    <a:gd name="T42" fmla="*/ 404 w 679"/>
                    <a:gd name="T43" fmla="*/ 15 h 612"/>
                    <a:gd name="T44" fmla="*/ 435 w 679"/>
                    <a:gd name="T45" fmla="*/ 0 h 612"/>
                    <a:gd name="T46" fmla="*/ 521 w 679"/>
                    <a:gd name="T47" fmla="*/ 21 h 612"/>
                    <a:gd name="T48" fmla="*/ 594 w 679"/>
                    <a:gd name="T49" fmla="*/ 67 h 612"/>
                    <a:gd name="T50" fmla="*/ 665 w 679"/>
                    <a:gd name="T51" fmla="*/ 199 h 612"/>
                    <a:gd name="T52" fmla="*/ 679 w 679"/>
                    <a:gd name="T53" fmla="*/ 266 h 612"/>
                    <a:gd name="T54" fmla="*/ 674 w 679"/>
                    <a:gd name="T55" fmla="*/ 320 h 612"/>
                    <a:gd name="T56" fmla="*/ 635 w 679"/>
                    <a:gd name="T57" fmla="*/ 391 h 612"/>
                    <a:gd name="T58" fmla="*/ 603 w 679"/>
                    <a:gd name="T59" fmla="*/ 429 h 612"/>
                    <a:gd name="T60" fmla="*/ 653 w 679"/>
                    <a:gd name="T61" fmla="*/ 489 h 612"/>
                    <a:gd name="T62" fmla="*/ 600 w 679"/>
                    <a:gd name="T63" fmla="*/ 493 h 612"/>
                    <a:gd name="T64" fmla="*/ 573 w 679"/>
                    <a:gd name="T65" fmla="*/ 534 h 612"/>
                    <a:gd name="T66" fmla="*/ 580 w 679"/>
                    <a:gd name="T67" fmla="*/ 567 h 612"/>
                    <a:gd name="T68" fmla="*/ 550 w 679"/>
                    <a:gd name="T69" fmla="*/ 578 h 612"/>
                    <a:gd name="T70" fmla="*/ 508 w 679"/>
                    <a:gd name="T71" fmla="*/ 558 h 612"/>
                    <a:gd name="T72" fmla="*/ 441 w 679"/>
                    <a:gd name="T73" fmla="*/ 570 h 6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9"/>
                    <a:gd name="T112" fmla="*/ 0 h 612"/>
                    <a:gd name="T113" fmla="*/ 679 w 679"/>
                    <a:gd name="T114" fmla="*/ 612 h 6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9" h="612">
                      <a:moveTo>
                        <a:pt x="441" y="570"/>
                      </a:moveTo>
                      <a:lnTo>
                        <a:pt x="410" y="535"/>
                      </a:lnTo>
                      <a:lnTo>
                        <a:pt x="401" y="517"/>
                      </a:lnTo>
                      <a:lnTo>
                        <a:pt x="368" y="587"/>
                      </a:lnTo>
                      <a:lnTo>
                        <a:pt x="336" y="594"/>
                      </a:lnTo>
                      <a:lnTo>
                        <a:pt x="283" y="595"/>
                      </a:lnTo>
                      <a:lnTo>
                        <a:pt x="262" y="612"/>
                      </a:lnTo>
                      <a:lnTo>
                        <a:pt x="196" y="598"/>
                      </a:lnTo>
                      <a:lnTo>
                        <a:pt x="192" y="548"/>
                      </a:lnTo>
                      <a:lnTo>
                        <a:pt x="178" y="546"/>
                      </a:lnTo>
                      <a:lnTo>
                        <a:pt x="175" y="563"/>
                      </a:lnTo>
                      <a:lnTo>
                        <a:pt x="161" y="553"/>
                      </a:lnTo>
                      <a:lnTo>
                        <a:pt x="138" y="545"/>
                      </a:lnTo>
                      <a:lnTo>
                        <a:pt x="122" y="575"/>
                      </a:lnTo>
                      <a:lnTo>
                        <a:pt x="78" y="532"/>
                      </a:lnTo>
                      <a:lnTo>
                        <a:pt x="53" y="526"/>
                      </a:lnTo>
                      <a:lnTo>
                        <a:pt x="41" y="499"/>
                      </a:lnTo>
                      <a:lnTo>
                        <a:pt x="50" y="472"/>
                      </a:lnTo>
                      <a:lnTo>
                        <a:pt x="32" y="486"/>
                      </a:lnTo>
                      <a:lnTo>
                        <a:pt x="13" y="481"/>
                      </a:lnTo>
                      <a:lnTo>
                        <a:pt x="13" y="459"/>
                      </a:lnTo>
                      <a:lnTo>
                        <a:pt x="0" y="356"/>
                      </a:lnTo>
                      <a:lnTo>
                        <a:pt x="10" y="332"/>
                      </a:lnTo>
                      <a:lnTo>
                        <a:pt x="9" y="309"/>
                      </a:lnTo>
                      <a:lnTo>
                        <a:pt x="24" y="296"/>
                      </a:lnTo>
                      <a:lnTo>
                        <a:pt x="15" y="266"/>
                      </a:lnTo>
                      <a:lnTo>
                        <a:pt x="38" y="212"/>
                      </a:lnTo>
                      <a:lnTo>
                        <a:pt x="53" y="202"/>
                      </a:lnTo>
                      <a:lnTo>
                        <a:pt x="68" y="206"/>
                      </a:lnTo>
                      <a:lnTo>
                        <a:pt x="78" y="187"/>
                      </a:lnTo>
                      <a:lnTo>
                        <a:pt x="79" y="171"/>
                      </a:lnTo>
                      <a:lnTo>
                        <a:pt x="88" y="155"/>
                      </a:lnTo>
                      <a:lnTo>
                        <a:pt x="63" y="147"/>
                      </a:lnTo>
                      <a:lnTo>
                        <a:pt x="68" y="128"/>
                      </a:lnTo>
                      <a:lnTo>
                        <a:pt x="86" y="123"/>
                      </a:lnTo>
                      <a:lnTo>
                        <a:pt x="161" y="110"/>
                      </a:lnTo>
                      <a:lnTo>
                        <a:pt x="202" y="88"/>
                      </a:lnTo>
                      <a:lnTo>
                        <a:pt x="245" y="75"/>
                      </a:lnTo>
                      <a:lnTo>
                        <a:pt x="243" y="55"/>
                      </a:lnTo>
                      <a:lnTo>
                        <a:pt x="295" y="38"/>
                      </a:lnTo>
                      <a:lnTo>
                        <a:pt x="324" y="37"/>
                      </a:lnTo>
                      <a:lnTo>
                        <a:pt x="366" y="49"/>
                      </a:lnTo>
                      <a:lnTo>
                        <a:pt x="368" y="34"/>
                      </a:lnTo>
                      <a:lnTo>
                        <a:pt x="404" y="15"/>
                      </a:lnTo>
                      <a:lnTo>
                        <a:pt x="417" y="14"/>
                      </a:lnTo>
                      <a:lnTo>
                        <a:pt x="435" y="0"/>
                      </a:lnTo>
                      <a:lnTo>
                        <a:pt x="500" y="20"/>
                      </a:lnTo>
                      <a:lnTo>
                        <a:pt x="521" y="21"/>
                      </a:lnTo>
                      <a:lnTo>
                        <a:pt x="561" y="70"/>
                      </a:lnTo>
                      <a:lnTo>
                        <a:pt x="594" y="67"/>
                      </a:lnTo>
                      <a:lnTo>
                        <a:pt x="642" y="153"/>
                      </a:lnTo>
                      <a:lnTo>
                        <a:pt x="665" y="199"/>
                      </a:lnTo>
                      <a:lnTo>
                        <a:pt x="653" y="228"/>
                      </a:lnTo>
                      <a:lnTo>
                        <a:pt x="679" y="266"/>
                      </a:lnTo>
                      <a:lnTo>
                        <a:pt x="671" y="280"/>
                      </a:lnTo>
                      <a:lnTo>
                        <a:pt x="674" y="320"/>
                      </a:lnTo>
                      <a:lnTo>
                        <a:pt x="648" y="353"/>
                      </a:lnTo>
                      <a:lnTo>
                        <a:pt x="635" y="391"/>
                      </a:lnTo>
                      <a:lnTo>
                        <a:pt x="632" y="410"/>
                      </a:lnTo>
                      <a:lnTo>
                        <a:pt x="603" y="429"/>
                      </a:lnTo>
                      <a:lnTo>
                        <a:pt x="637" y="446"/>
                      </a:lnTo>
                      <a:lnTo>
                        <a:pt x="653" y="489"/>
                      </a:lnTo>
                      <a:lnTo>
                        <a:pt x="635" y="493"/>
                      </a:lnTo>
                      <a:lnTo>
                        <a:pt x="600" y="493"/>
                      </a:lnTo>
                      <a:lnTo>
                        <a:pt x="573" y="513"/>
                      </a:lnTo>
                      <a:lnTo>
                        <a:pt x="573" y="534"/>
                      </a:lnTo>
                      <a:lnTo>
                        <a:pt x="584" y="549"/>
                      </a:lnTo>
                      <a:lnTo>
                        <a:pt x="580" y="567"/>
                      </a:lnTo>
                      <a:lnTo>
                        <a:pt x="568" y="579"/>
                      </a:lnTo>
                      <a:lnTo>
                        <a:pt x="550" y="578"/>
                      </a:lnTo>
                      <a:lnTo>
                        <a:pt x="528" y="564"/>
                      </a:lnTo>
                      <a:lnTo>
                        <a:pt x="508" y="558"/>
                      </a:lnTo>
                      <a:lnTo>
                        <a:pt x="477" y="567"/>
                      </a:lnTo>
                      <a:lnTo>
                        <a:pt x="441" y="57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3" name="Freeform 494"/>
                <p:cNvSpPr>
                  <a:spLocks/>
                </p:cNvSpPr>
                <p:nvPr/>
              </p:nvSpPr>
              <p:spPr bwMode="auto">
                <a:xfrm>
                  <a:off x="1760" y="1864"/>
                  <a:ext cx="57" cy="82"/>
                </a:xfrm>
                <a:custGeom>
                  <a:avLst/>
                  <a:gdLst>
                    <a:gd name="T0" fmla="*/ 135 w 286"/>
                    <a:gd name="T1" fmla="*/ 412 h 413"/>
                    <a:gd name="T2" fmla="*/ 157 w 286"/>
                    <a:gd name="T3" fmla="*/ 413 h 413"/>
                    <a:gd name="T4" fmla="*/ 169 w 286"/>
                    <a:gd name="T5" fmla="*/ 413 h 413"/>
                    <a:gd name="T6" fmla="*/ 167 w 286"/>
                    <a:gd name="T7" fmla="*/ 395 h 413"/>
                    <a:gd name="T8" fmla="*/ 163 w 286"/>
                    <a:gd name="T9" fmla="*/ 351 h 413"/>
                    <a:gd name="T10" fmla="*/ 165 w 286"/>
                    <a:gd name="T11" fmla="*/ 306 h 413"/>
                    <a:gd name="T12" fmla="*/ 157 w 286"/>
                    <a:gd name="T13" fmla="*/ 264 h 413"/>
                    <a:gd name="T14" fmla="*/ 171 w 286"/>
                    <a:gd name="T15" fmla="*/ 215 h 413"/>
                    <a:gd name="T16" fmla="*/ 200 w 286"/>
                    <a:gd name="T17" fmla="*/ 178 h 413"/>
                    <a:gd name="T18" fmla="*/ 232 w 286"/>
                    <a:gd name="T19" fmla="*/ 153 h 413"/>
                    <a:gd name="T20" fmla="*/ 267 w 286"/>
                    <a:gd name="T21" fmla="*/ 115 h 413"/>
                    <a:gd name="T22" fmla="*/ 286 w 286"/>
                    <a:gd name="T23" fmla="*/ 97 h 413"/>
                    <a:gd name="T24" fmla="*/ 268 w 286"/>
                    <a:gd name="T25" fmla="*/ 97 h 413"/>
                    <a:gd name="T26" fmla="*/ 241 w 286"/>
                    <a:gd name="T27" fmla="*/ 125 h 413"/>
                    <a:gd name="T28" fmla="*/ 213 w 286"/>
                    <a:gd name="T29" fmla="*/ 154 h 413"/>
                    <a:gd name="T30" fmla="*/ 189 w 286"/>
                    <a:gd name="T31" fmla="*/ 176 h 413"/>
                    <a:gd name="T32" fmla="*/ 169 w 286"/>
                    <a:gd name="T33" fmla="*/ 205 h 413"/>
                    <a:gd name="T34" fmla="*/ 182 w 286"/>
                    <a:gd name="T35" fmla="*/ 166 h 413"/>
                    <a:gd name="T36" fmla="*/ 185 w 286"/>
                    <a:gd name="T37" fmla="*/ 121 h 413"/>
                    <a:gd name="T38" fmla="*/ 209 w 286"/>
                    <a:gd name="T39" fmla="*/ 92 h 413"/>
                    <a:gd name="T40" fmla="*/ 238 w 286"/>
                    <a:gd name="T41" fmla="*/ 62 h 413"/>
                    <a:gd name="T42" fmla="*/ 224 w 286"/>
                    <a:gd name="T43" fmla="*/ 64 h 413"/>
                    <a:gd name="T44" fmla="*/ 176 w 286"/>
                    <a:gd name="T45" fmla="*/ 121 h 413"/>
                    <a:gd name="T46" fmla="*/ 165 w 286"/>
                    <a:gd name="T47" fmla="*/ 182 h 413"/>
                    <a:gd name="T48" fmla="*/ 142 w 286"/>
                    <a:gd name="T49" fmla="*/ 131 h 413"/>
                    <a:gd name="T50" fmla="*/ 111 w 286"/>
                    <a:gd name="T51" fmla="*/ 0 h 413"/>
                    <a:gd name="T52" fmla="*/ 123 w 286"/>
                    <a:gd name="T53" fmla="*/ 87 h 413"/>
                    <a:gd name="T54" fmla="*/ 153 w 286"/>
                    <a:gd name="T55" fmla="*/ 190 h 413"/>
                    <a:gd name="T56" fmla="*/ 145 w 286"/>
                    <a:gd name="T57" fmla="*/ 244 h 413"/>
                    <a:gd name="T58" fmla="*/ 126 w 286"/>
                    <a:gd name="T59" fmla="*/ 200 h 413"/>
                    <a:gd name="T60" fmla="*/ 93 w 286"/>
                    <a:gd name="T61" fmla="*/ 142 h 413"/>
                    <a:gd name="T62" fmla="*/ 13 w 286"/>
                    <a:gd name="T63" fmla="*/ 75 h 413"/>
                    <a:gd name="T64" fmla="*/ 0 w 286"/>
                    <a:gd name="T65" fmla="*/ 73 h 413"/>
                    <a:gd name="T66" fmla="*/ 89 w 286"/>
                    <a:gd name="T67" fmla="*/ 156 h 413"/>
                    <a:gd name="T68" fmla="*/ 123 w 286"/>
                    <a:gd name="T69" fmla="*/ 240 h 413"/>
                    <a:gd name="T70" fmla="*/ 131 w 286"/>
                    <a:gd name="T71" fmla="*/ 301 h 413"/>
                    <a:gd name="T72" fmla="*/ 128 w 286"/>
                    <a:gd name="T73" fmla="*/ 393 h 413"/>
                    <a:gd name="T74" fmla="*/ 135 w 286"/>
                    <a:gd name="T75" fmla="*/ 412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413"/>
                    <a:gd name="T116" fmla="*/ 286 w 286"/>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413">
                      <a:moveTo>
                        <a:pt x="135" y="412"/>
                      </a:moveTo>
                      <a:lnTo>
                        <a:pt x="157" y="413"/>
                      </a:lnTo>
                      <a:lnTo>
                        <a:pt x="169" y="413"/>
                      </a:lnTo>
                      <a:lnTo>
                        <a:pt x="167" y="395"/>
                      </a:lnTo>
                      <a:lnTo>
                        <a:pt x="163" y="351"/>
                      </a:lnTo>
                      <a:lnTo>
                        <a:pt x="165" y="306"/>
                      </a:lnTo>
                      <a:lnTo>
                        <a:pt x="157" y="264"/>
                      </a:lnTo>
                      <a:lnTo>
                        <a:pt x="171" y="215"/>
                      </a:lnTo>
                      <a:lnTo>
                        <a:pt x="200" y="178"/>
                      </a:lnTo>
                      <a:lnTo>
                        <a:pt x="232" y="153"/>
                      </a:lnTo>
                      <a:lnTo>
                        <a:pt x="267" y="115"/>
                      </a:lnTo>
                      <a:lnTo>
                        <a:pt x="286" y="97"/>
                      </a:lnTo>
                      <a:lnTo>
                        <a:pt x="268" y="97"/>
                      </a:lnTo>
                      <a:lnTo>
                        <a:pt x="241" y="125"/>
                      </a:lnTo>
                      <a:lnTo>
                        <a:pt x="213" y="154"/>
                      </a:lnTo>
                      <a:lnTo>
                        <a:pt x="189" y="176"/>
                      </a:lnTo>
                      <a:lnTo>
                        <a:pt x="169" y="205"/>
                      </a:lnTo>
                      <a:lnTo>
                        <a:pt x="182" y="166"/>
                      </a:lnTo>
                      <a:lnTo>
                        <a:pt x="185" y="121"/>
                      </a:lnTo>
                      <a:lnTo>
                        <a:pt x="209" y="92"/>
                      </a:lnTo>
                      <a:lnTo>
                        <a:pt x="238" y="62"/>
                      </a:lnTo>
                      <a:lnTo>
                        <a:pt x="224" y="64"/>
                      </a:lnTo>
                      <a:lnTo>
                        <a:pt x="176" y="121"/>
                      </a:lnTo>
                      <a:lnTo>
                        <a:pt x="165" y="182"/>
                      </a:lnTo>
                      <a:lnTo>
                        <a:pt x="142" y="131"/>
                      </a:lnTo>
                      <a:lnTo>
                        <a:pt x="111" y="0"/>
                      </a:lnTo>
                      <a:lnTo>
                        <a:pt x="123" y="87"/>
                      </a:lnTo>
                      <a:lnTo>
                        <a:pt x="153" y="190"/>
                      </a:lnTo>
                      <a:lnTo>
                        <a:pt x="145" y="244"/>
                      </a:lnTo>
                      <a:lnTo>
                        <a:pt x="126" y="200"/>
                      </a:lnTo>
                      <a:lnTo>
                        <a:pt x="93" y="142"/>
                      </a:lnTo>
                      <a:lnTo>
                        <a:pt x="13" y="75"/>
                      </a:lnTo>
                      <a:lnTo>
                        <a:pt x="0" y="73"/>
                      </a:lnTo>
                      <a:lnTo>
                        <a:pt x="89" y="156"/>
                      </a:lnTo>
                      <a:lnTo>
                        <a:pt x="123" y="240"/>
                      </a:lnTo>
                      <a:lnTo>
                        <a:pt x="131" y="301"/>
                      </a:lnTo>
                      <a:lnTo>
                        <a:pt x="128" y="393"/>
                      </a:lnTo>
                      <a:lnTo>
                        <a:pt x="135" y="4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84" name="Freeform 495"/>
                <p:cNvSpPr>
                  <a:spLocks/>
                </p:cNvSpPr>
                <p:nvPr/>
              </p:nvSpPr>
              <p:spPr bwMode="auto">
                <a:xfrm>
                  <a:off x="1844" y="1867"/>
                  <a:ext cx="43" cy="73"/>
                </a:xfrm>
                <a:custGeom>
                  <a:avLst/>
                  <a:gdLst>
                    <a:gd name="T0" fmla="*/ 53 w 217"/>
                    <a:gd name="T1" fmla="*/ 363 h 364"/>
                    <a:gd name="T2" fmla="*/ 85 w 217"/>
                    <a:gd name="T3" fmla="*/ 364 h 364"/>
                    <a:gd name="T4" fmla="*/ 80 w 217"/>
                    <a:gd name="T5" fmla="*/ 274 h 364"/>
                    <a:gd name="T6" fmla="*/ 86 w 217"/>
                    <a:gd name="T7" fmla="*/ 192 h 364"/>
                    <a:gd name="T8" fmla="*/ 105 w 217"/>
                    <a:gd name="T9" fmla="*/ 156 h 364"/>
                    <a:gd name="T10" fmla="*/ 152 w 217"/>
                    <a:gd name="T11" fmla="*/ 90 h 364"/>
                    <a:gd name="T12" fmla="*/ 217 w 217"/>
                    <a:gd name="T13" fmla="*/ 55 h 364"/>
                    <a:gd name="T14" fmla="*/ 196 w 217"/>
                    <a:gd name="T15" fmla="*/ 53 h 364"/>
                    <a:gd name="T16" fmla="*/ 146 w 217"/>
                    <a:gd name="T17" fmla="*/ 85 h 364"/>
                    <a:gd name="T18" fmla="*/ 194 w 217"/>
                    <a:gd name="T19" fmla="*/ 31 h 364"/>
                    <a:gd name="T20" fmla="*/ 183 w 217"/>
                    <a:gd name="T21" fmla="*/ 29 h 364"/>
                    <a:gd name="T22" fmla="*/ 92 w 217"/>
                    <a:gd name="T23" fmla="*/ 139 h 364"/>
                    <a:gd name="T24" fmla="*/ 105 w 217"/>
                    <a:gd name="T25" fmla="*/ 96 h 364"/>
                    <a:gd name="T26" fmla="*/ 121 w 217"/>
                    <a:gd name="T27" fmla="*/ 25 h 364"/>
                    <a:gd name="T28" fmla="*/ 113 w 217"/>
                    <a:gd name="T29" fmla="*/ 0 h 364"/>
                    <a:gd name="T30" fmla="*/ 92 w 217"/>
                    <a:gd name="T31" fmla="*/ 98 h 364"/>
                    <a:gd name="T32" fmla="*/ 79 w 217"/>
                    <a:gd name="T33" fmla="*/ 124 h 364"/>
                    <a:gd name="T34" fmla="*/ 65 w 217"/>
                    <a:gd name="T35" fmla="*/ 98 h 364"/>
                    <a:gd name="T36" fmla="*/ 19 w 217"/>
                    <a:gd name="T37" fmla="*/ 67 h 364"/>
                    <a:gd name="T38" fmla="*/ 0 w 217"/>
                    <a:gd name="T39" fmla="*/ 63 h 364"/>
                    <a:gd name="T40" fmla="*/ 51 w 217"/>
                    <a:gd name="T41" fmla="*/ 102 h 364"/>
                    <a:gd name="T42" fmla="*/ 62 w 217"/>
                    <a:gd name="T43" fmla="*/ 166 h 364"/>
                    <a:gd name="T44" fmla="*/ 47 w 217"/>
                    <a:gd name="T45" fmla="*/ 242 h 364"/>
                    <a:gd name="T46" fmla="*/ 45 w 217"/>
                    <a:gd name="T47" fmla="*/ 332 h 364"/>
                    <a:gd name="T48" fmla="*/ 53 w 217"/>
                    <a:gd name="T49" fmla="*/ 363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364"/>
                    <a:gd name="T77" fmla="*/ 217 w 217"/>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364">
                      <a:moveTo>
                        <a:pt x="53" y="363"/>
                      </a:moveTo>
                      <a:lnTo>
                        <a:pt x="85" y="364"/>
                      </a:lnTo>
                      <a:lnTo>
                        <a:pt x="80" y="274"/>
                      </a:lnTo>
                      <a:lnTo>
                        <a:pt x="86" y="192"/>
                      </a:lnTo>
                      <a:lnTo>
                        <a:pt x="105" y="156"/>
                      </a:lnTo>
                      <a:lnTo>
                        <a:pt x="152" y="90"/>
                      </a:lnTo>
                      <a:lnTo>
                        <a:pt x="217" y="55"/>
                      </a:lnTo>
                      <a:lnTo>
                        <a:pt x="196" y="53"/>
                      </a:lnTo>
                      <a:lnTo>
                        <a:pt x="146" y="85"/>
                      </a:lnTo>
                      <a:lnTo>
                        <a:pt x="194" y="31"/>
                      </a:lnTo>
                      <a:lnTo>
                        <a:pt x="183" y="29"/>
                      </a:lnTo>
                      <a:lnTo>
                        <a:pt x="92" y="139"/>
                      </a:lnTo>
                      <a:lnTo>
                        <a:pt x="105" y="96"/>
                      </a:lnTo>
                      <a:lnTo>
                        <a:pt x="121" y="25"/>
                      </a:lnTo>
                      <a:lnTo>
                        <a:pt x="113" y="0"/>
                      </a:lnTo>
                      <a:lnTo>
                        <a:pt x="92" y="98"/>
                      </a:lnTo>
                      <a:lnTo>
                        <a:pt x="79" y="124"/>
                      </a:lnTo>
                      <a:lnTo>
                        <a:pt x="65" y="98"/>
                      </a:lnTo>
                      <a:lnTo>
                        <a:pt x="19" y="67"/>
                      </a:lnTo>
                      <a:lnTo>
                        <a:pt x="0" y="63"/>
                      </a:lnTo>
                      <a:lnTo>
                        <a:pt x="51" y="102"/>
                      </a:lnTo>
                      <a:lnTo>
                        <a:pt x="62" y="166"/>
                      </a:lnTo>
                      <a:lnTo>
                        <a:pt x="47" y="242"/>
                      </a:lnTo>
                      <a:lnTo>
                        <a:pt x="45" y="332"/>
                      </a:lnTo>
                      <a:lnTo>
                        <a:pt x="53"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sp>
        <p:nvSpPr>
          <p:cNvPr id="3092" name="Line 496"/>
          <p:cNvSpPr>
            <a:spLocks noChangeShapeType="1"/>
          </p:cNvSpPr>
          <p:nvPr/>
        </p:nvSpPr>
        <p:spPr bwMode="auto">
          <a:xfrm>
            <a:off x="2946400" y="3911600"/>
            <a:ext cx="1371600" cy="0"/>
          </a:xfrm>
          <a:prstGeom prst="line">
            <a:avLst/>
          </a:prstGeom>
          <a:noFill/>
          <a:ln w="25400">
            <a:solidFill>
              <a:srgbClr val="808080"/>
            </a:solidFill>
            <a:prstDash val="sysDot"/>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93" name="Line 497"/>
          <p:cNvSpPr>
            <a:spLocks noChangeShapeType="1"/>
          </p:cNvSpPr>
          <p:nvPr/>
        </p:nvSpPr>
        <p:spPr bwMode="auto">
          <a:xfrm>
            <a:off x="5689600" y="3911600"/>
            <a:ext cx="1371600" cy="0"/>
          </a:xfrm>
          <a:prstGeom prst="line">
            <a:avLst/>
          </a:prstGeom>
          <a:noFill/>
          <a:ln w="25400">
            <a:solidFill>
              <a:srgbClr val="808080"/>
            </a:solidFill>
            <a:prstDash val="sysDot"/>
            <a:round/>
            <a:headEnd/>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094" name="Text Box 498"/>
          <p:cNvSpPr txBox="1">
            <a:spLocks noChangeArrowheads="1"/>
          </p:cNvSpPr>
          <p:nvPr/>
        </p:nvSpPr>
        <p:spPr bwMode="auto">
          <a:xfrm>
            <a:off x="685800" y="2362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Surveillance</a:t>
            </a:r>
          </a:p>
        </p:txBody>
      </p:sp>
      <p:grpSp>
        <p:nvGrpSpPr>
          <p:cNvPr id="3095" name="Group 499"/>
          <p:cNvGrpSpPr>
            <a:grpSpLocks/>
          </p:cNvGrpSpPr>
          <p:nvPr/>
        </p:nvGrpSpPr>
        <p:grpSpPr bwMode="auto">
          <a:xfrm>
            <a:off x="4356100" y="3703638"/>
            <a:ext cx="1338263" cy="415925"/>
            <a:chOff x="1530" y="1766"/>
            <a:chExt cx="779" cy="240"/>
          </a:xfrm>
        </p:grpSpPr>
        <p:grpSp>
          <p:nvGrpSpPr>
            <p:cNvPr id="3196" name="Group 500"/>
            <p:cNvGrpSpPr>
              <a:grpSpLocks/>
            </p:cNvGrpSpPr>
            <p:nvPr/>
          </p:nvGrpSpPr>
          <p:grpSpPr bwMode="auto">
            <a:xfrm>
              <a:off x="1530" y="1906"/>
              <a:ext cx="64" cy="28"/>
              <a:chOff x="1530" y="1906"/>
              <a:chExt cx="64" cy="28"/>
            </a:xfrm>
          </p:grpSpPr>
          <p:sp>
            <p:nvSpPr>
              <p:cNvPr id="3263" name="Line 501"/>
              <p:cNvSpPr>
                <a:spLocks noChangeShapeType="1"/>
              </p:cNvSpPr>
              <p:nvPr/>
            </p:nvSpPr>
            <p:spPr bwMode="auto">
              <a:xfrm>
                <a:off x="1533" y="1908"/>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4" name="Freeform 502"/>
              <p:cNvSpPr>
                <a:spLocks/>
              </p:cNvSpPr>
              <p:nvPr/>
            </p:nvSpPr>
            <p:spPr bwMode="auto">
              <a:xfrm>
                <a:off x="1530" y="1918"/>
                <a:ext cx="64" cy="16"/>
              </a:xfrm>
              <a:custGeom>
                <a:avLst/>
                <a:gdLst>
                  <a:gd name="T0" fmla="*/ 0 w 318"/>
                  <a:gd name="T1" fmla="*/ 1 h 79"/>
                  <a:gd name="T2" fmla="*/ 20 w 318"/>
                  <a:gd name="T3" fmla="*/ 0 h 79"/>
                  <a:gd name="T4" fmla="*/ 318 w 318"/>
                  <a:gd name="T5" fmla="*/ 62 h 79"/>
                  <a:gd name="T6" fmla="*/ 318 w 318"/>
                  <a:gd name="T7" fmla="*/ 76 h 79"/>
                  <a:gd name="T8" fmla="*/ 300 w 318"/>
                  <a:gd name="T9" fmla="*/ 79 h 79"/>
                  <a:gd name="T10" fmla="*/ 300 w 318"/>
                  <a:gd name="T11" fmla="*/ 66 h 79"/>
                  <a:gd name="T12" fmla="*/ 0 w 318"/>
                  <a:gd name="T13" fmla="*/ 1 h 79"/>
                  <a:gd name="T14" fmla="*/ 0 60000 65536"/>
                  <a:gd name="T15" fmla="*/ 0 60000 65536"/>
                  <a:gd name="T16" fmla="*/ 0 60000 65536"/>
                  <a:gd name="T17" fmla="*/ 0 60000 65536"/>
                  <a:gd name="T18" fmla="*/ 0 60000 65536"/>
                  <a:gd name="T19" fmla="*/ 0 60000 65536"/>
                  <a:gd name="T20" fmla="*/ 0 60000 65536"/>
                  <a:gd name="T21" fmla="*/ 0 w 318"/>
                  <a:gd name="T22" fmla="*/ 0 h 79"/>
                  <a:gd name="T23" fmla="*/ 318 w 31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79">
                    <a:moveTo>
                      <a:pt x="0" y="1"/>
                    </a:moveTo>
                    <a:lnTo>
                      <a:pt x="20" y="0"/>
                    </a:lnTo>
                    <a:lnTo>
                      <a:pt x="318" y="62"/>
                    </a:lnTo>
                    <a:lnTo>
                      <a:pt x="318" y="76"/>
                    </a:lnTo>
                    <a:lnTo>
                      <a:pt x="300" y="79"/>
                    </a:lnTo>
                    <a:lnTo>
                      <a:pt x="300" y="66"/>
                    </a:lnTo>
                    <a:lnTo>
                      <a:pt x="0" y="1"/>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65" name="Freeform 503"/>
              <p:cNvSpPr>
                <a:spLocks/>
              </p:cNvSpPr>
              <p:nvPr/>
            </p:nvSpPr>
            <p:spPr bwMode="auto">
              <a:xfrm>
                <a:off x="1532" y="1906"/>
                <a:ext cx="58" cy="24"/>
              </a:xfrm>
              <a:custGeom>
                <a:avLst/>
                <a:gdLst>
                  <a:gd name="T0" fmla="*/ 242 w 290"/>
                  <a:gd name="T1" fmla="*/ 0 h 124"/>
                  <a:gd name="T2" fmla="*/ 0 w 290"/>
                  <a:gd name="T3" fmla="*/ 14 h 124"/>
                  <a:gd name="T4" fmla="*/ 290 w 290"/>
                  <a:gd name="T5" fmla="*/ 55 h 124"/>
                  <a:gd name="T6" fmla="*/ 290 w 290"/>
                  <a:gd name="T7" fmla="*/ 124 h 124"/>
                  <a:gd name="T8" fmla="*/ 0 60000 65536"/>
                  <a:gd name="T9" fmla="*/ 0 60000 65536"/>
                  <a:gd name="T10" fmla="*/ 0 60000 65536"/>
                  <a:gd name="T11" fmla="*/ 0 60000 65536"/>
                  <a:gd name="T12" fmla="*/ 0 w 290"/>
                  <a:gd name="T13" fmla="*/ 0 h 124"/>
                  <a:gd name="T14" fmla="*/ 290 w 290"/>
                  <a:gd name="T15" fmla="*/ 124 h 124"/>
                </a:gdLst>
                <a:ahLst/>
                <a:cxnLst>
                  <a:cxn ang="T8">
                    <a:pos x="T0" y="T1"/>
                  </a:cxn>
                  <a:cxn ang="T9">
                    <a:pos x="T2" y="T3"/>
                  </a:cxn>
                  <a:cxn ang="T10">
                    <a:pos x="T4" y="T5"/>
                  </a:cxn>
                  <a:cxn ang="T11">
                    <a:pos x="T6" y="T7"/>
                  </a:cxn>
                </a:cxnLst>
                <a:rect l="T12" t="T13" r="T14" b="T15"/>
                <a:pathLst>
                  <a:path w="290" h="124">
                    <a:moveTo>
                      <a:pt x="242" y="0"/>
                    </a:moveTo>
                    <a:lnTo>
                      <a:pt x="0" y="14"/>
                    </a:lnTo>
                    <a:lnTo>
                      <a:pt x="290" y="55"/>
                    </a:lnTo>
                    <a:lnTo>
                      <a:pt x="290" y="12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3266" name="Line 504"/>
              <p:cNvSpPr>
                <a:spLocks noChangeShapeType="1"/>
              </p:cNvSpPr>
              <p:nvPr/>
            </p:nvSpPr>
            <p:spPr bwMode="auto">
              <a:xfrm>
                <a:off x="1560" y="1912"/>
                <a:ext cx="1"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7" name="Line 505"/>
              <p:cNvSpPr>
                <a:spLocks noChangeShapeType="1"/>
              </p:cNvSpPr>
              <p:nvPr/>
            </p:nvSpPr>
            <p:spPr bwMode="auto">
              <a:xfrm>
                <a:off x="1553" y="1907"/>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8" name="Line 506"/>
              <p:cNvSpPr>
                <a:spLocks noChangeShapeType="1"/>
              </p:cNvSpPr>
              <p:nvPr/>
            </p:nvSpPr>
            <p:spPr bwMode="auto">
              <a:xfrm>
                <a:off x="1544" y="1910"/>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69" name="Line 507"/>
              <p:cNvSpPr>
                <a:spLocks noChangeShapeType="1"/>
              </p:cNvSpPr>
              <p:nvPr/>
            </p:nvSpPr>
            <p:spPr bwMode="auto">
              <a:xfrm>
                <a:off x="1568" y="1907"/>
                <a:ext cx="1"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97" name="Group 508"/>
            <p:cNvGrpSpPr>
              <a:grpSpLocks/>
            </p:cNvGrpSpPr>
            <p:nvPr/>
          </p:nvGrpSpPr>
          <p:grpSpPr bwMode="auto">
            <a:xfrm>
              <a:off x="1530" y="1915"/>
              <a:ext cx="779" cy="91"/>
              <a:chOff x="1530" y="1915"/>
              <a:chExt cx="779" cy="91"/>
            </a:xfrm>
          </p:grpSpPr>
          <p:sp>
            <p:nvSpPr>
              <p:cNvPr id="3260" name="Freeform 509"/>
              <p:cNvSpPr>
                <a:spLocks/>
              </p:cNvSpPr>
              <p:nvPr/>
            </p:nvSpPr>
            <p:spPr bwMode="auto">
              <a:xfrm>
                <a:off x="1530" y="1915"/>
                <a:ext cx="212" cy="31"/>
              </a:xfrm>
              <a:custGeom>
                <a:avLst/>
                <a:gdLst>
                  <a:gd name="T0" fmla="*/ 1055 w 1060"/>
                  <a:gd name="T1" fmla="*/ 128 h 152"/>
                  <a:gd name="T2" fmla="*/ 248 w 1060"/>
                  <a:gd name="T3" fmla="*/ 0 h 152"/>
                  <a:gd name="T4" fmla="*/ 0 w 1060"/>
                  <a:gd name="T5" fmla="*/ 17 h 152"/>
                  <a:gd name="T6" fmla="*/ 0 w 1060"/>
                  <a:gd name="T7" fmla="*/ 33 h 152"/>
                  <a:gd name="T8" fmla="*/ 300 w 1060"/>
                  <a:gd name="T9" fmla="*/ 95 h 152"/>
                  <a:gd name="T10" fmla="*/ 712 w 1060"/>
                  <a:gd name="T11" fmla="*/ 95 h 152"/>
                  <a:gd name="T12" fmla="*/ 1060 w 1060"/>
                  <a:gd name="T13" fmla="*/ 152 h 152"/>
                  <a:gd name="T14" fmla="*/ 1055 w 1060"/>
                  <a:gd name="T15" fmla="*/ 128 h 152"/>
                  <a:gd name="T16" fmla="*/ 0 60000 65536"/>
                  <a:gd name="T17" fmla="*/ 0 60000 65536"/>
                  <a:gd name="T18" fmla="*/ 0 60000 65536"/>
                  <a:gd name="T19" fmla="*/ 0 60000 65536"/>
                  <a:gd name="T20" fmla="*/ 0 60000 65536"/>
                  <a:gd name="T21" fmla="*/ 0 60000 65536"/>
                  <a:gd name="T22" fmla="*/ 0 60000 65536"/>
                  <a:gd name="T23" fmla="*/ 0 60000 65536"/>
                  <a:gd name="T24" fmla="*/ 0 w 1060"/>
                  <a:gd name="T25" fmla="*/ 0 h 152"/>
                  <a:gd name="T26" fmla="*/ 1060 w 10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0" h="152">
                    <a:moveTo>
                      <a:pt x="1055" y="128"/>
                    </a:moveTo>
                    <a:lnTo>
                      <a:pt x="248" y="0"/>
                    </a:lnTo>
                    <a:lnTo>
                      <a:pt x="0" y="17"/>
                    </a:lnTo>
                    <a:lnTo>
                      <a:pt x="0" y="33"/>
                    </a:lnTo>
                    <a:lnTo>
                      <a:pt x="300" y="95"/>
                    </a:lnTo>
                    <a:lnTo>
                      <a:pt x="712" y="95"/>
                    </a:lnTo>
                    <a:lnTo>
                      <a:pt x="1060" y="152"/>
                    </a:lnTo>
                    <a:lnTo>
                      <a:pt x="1055" y="1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61" name="Freeform 510"/>
              <p:cNvSpPr>
                <a:spLocks/>
              </p:cNvSpPr>
              <p:nvPr/>
            </p:nvSpPr>
            <p:spPr bwMode="auto">
              <a:xfrm>
                <a:off x="1741" y="1941"/>
                <a:ext cx="254" cy="16"/>
              </a:xfrm>
              <a:custGeom>
                <a:avLst/>
                <a:gdLst>
                  <a:gd name="T0" fmla="*/ 0 w 1269"/>
                  <a:gd name="T1" fmla="*/ 0 h 81"/>
                  <a:gd name="T2" fmla="*/ 268 w 1269"/>
                  <a:gd name="T3" fmla="*/ 48 h 81"/>
                  <a:gd name="T4" fmla="*/ 897 w 1269"/>
                  <a:gd name="T5" fmla="*/ 6 h 81"/>
                  <a:gd name="T6" fmla="*/ 1269 w 1269"/>
                  <a:gd name="T7" fmla="*/ 59 h 81"/>
                  <a:gd name="T8" fmla="*/ 1269 w 1269"/>
                  <a:gd name="T9" fmla="*/ 81 h 81"/>
                  <a:gd name="T10" fmla="*/ 897 w 1269"/>
                  <a:gd name="T11" fmla="*/ 29 h 81"/>
                  <a:gd name="T12" fmla="*/ 262 w 1269"/>
                  <a:gd name="T13" fmla="*/ 74 h 81"/>
                  <a:gd name="T14" fmla="*/ 5 w 1269"/>
                  <a:gd name="T15" fmla="*/ 24 h 81"/>
                  <a:gd name="T16" fmla="*/ 0 w 1269"/>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9"/>
                  <a:gd name="T28" fmla="*/ 0 h 81"/>
                  <a:gd name="T29" fmla="*/ 1269 w 126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9" h="81">
                    <a:moveTo>
                      <a:pt x="0" y="0"/>
                    </a:moveTo>
                    <a:lnTo>
                      <a:pt x="268" y="48"/>
                    </a:lnTo>
                    <a:lnTo>
                      <a:pt x="897" y="6"/>
                    </a:lnTo>
                    <a:lnTo>
                      <a:pt x="1269" y="59"/>
                    </a:lnTo>
                    <a:lnTo>
                      <a:pt x="1269" y="81"/>
                    </a:lnTo>
                    <a:lnTo>
                      <a:pt x="897" y="29"/>
                    </a:lnTo>
                    <a:lnTo>
                      <a:pt x="262" y="74"/>
                    </a:lnTo>
                    <a:lnTo>
                      <a:pt x="5" y="2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62" name="Freeform 511"/>
              <p:cNvSpPr>
                <a:spLocks/>
              </p:cNvSpPr>
              <p:nvPr/>
            </p:nvSpPr>
            <p:spPr bwMode="auto">
              <a:xfrm>
                <a:off x="1848" y="1920"/>
                <a:ext cx="461" cy="86"/>
              </a:xfrm>
              <a:custGeom>
                <a:avLst/>
                <a:gdLst>
                  <a:gd name="T0" fmla="*/ 1782 w 2307"/>
                  <a:gd name="T1" fmla="*/ 36 h 428"/>
                  <a:gd name="T2" fmla="*/ 1482 w 2307"/>
                  <a:gd name="T3" fmla="*/ 70 h 428"/>
                  <a:gd name="T4" fmla="*/ 1376 w 2307"/>
                  <a:gd name="T5" fmla="*/ 45 h 428"/>
                  <a:gd name="T6" fmla="*/ 1276 w 2307"/>
                  <a:gd name="T7" fmla="*/ 56 h 428"/>
                  <a:gd name="T8" fmla="*/ 1376 w 2307"/>
                  <a:gd name="T9" fmla="*/ 78 h 428"/>
                  <a:gd name="T10" fmla="*/ 96 w 2307"/>
                  <a:gd name="T11" fmla="*/ 232 h 428"/>
                  <a:gd name="T12" fmla="*/ 0 w 2307"/>
                  <a:gd name="T13" fmla="*/ 216 h 428"/>
                  <a:gd name="T14" fmla="*/ 1 w 2307"/>
                  <a:gd name="T15" fmla="*/ 251 h 428"/>
                  <a:gd name="T16" fmla="*/ 486 w 2307"/>
                  <a:gd name="T17" fmla="*/ 357 h 428"/>
                  <a:gd name="T18" fmla="*/ 707 w 2307"/>
                  <a:gd name="T19" fmla="*/ 396 h 428"/>
                  <a:gd name="T20" fmla="*/ 853 w 2307"/>
                  <a:gd name="T21" fmla="*/ 419 h 428"/>
                  <a:gd name="T22" fmla="*/ 912 w 2307"/>
                  <a:gd name="T23" fmla="*/ 428 h 428"/>
                  <a:gd name="T24" fmla="*/ 981 w 2307"/>
                  <a:gd name="T25" fmla="*/ 425 h 428"/>
                  <a:gd name="T26" fmla="*/ 1063 w 2307"/>
                  <a:gd name="T27" fmla="*/ 428 h 428"/>
                  <a:gd name="T28" fmla="*/ 1154 w 2307"/>
                  <a:gd name="T29" fmla="*/ 419 h 428"/>
                  <a:gd name="T30" fmla="*/ 1248 w 2307"/>
                  <a:gd name="T31" fmla="*/ 401 h 428"/>
                  <a:gd name="T32" fmla="*/ 1255 w 2307"/>
                  <a:gd name="T33" fmla="*/ 364 h 428"/>
                  <a:gd name="T34" fmla="*/ 1145 w 2307"/>
                  <a:gd name="T35" fmla="*/ 385 h 428"/>
                  <a:gd name="T36" fmla="*/ 1046 w 2307"/>
                  <a:gd name="T37" fmla="*/ 396 h 428"/>
                  <a:gd name="T38" fmla="*/ 859 w 2307"/>
                  <a:gd name="T39" fmla="*/ 382 h 428"/>
                  <a:gd name="T40" fmla="*/ 758 w 2307"/>
                  <a:gd name="T41" fmla="*/ 368 h 428"/>
                  <a:gd name="T42" fmla="*/ 678 w 2307"/>
                  <a:gd name="T43" fmla="*/ 350 h 428"/>
                  <a:gd name="T44" fmla="*/ 289 w 2307"/>
                  <a:gd name="T45" fmla="*/ 271 h 428"/>
                  <a:gd name="T46" fmla="*/ 2087 w 2307"/>
                  <a:gd name="T47" fmla="*/ 17 h 428"/>
                  <a:gd name="T48" fmla="*/ 2211 w 2307"/>
                  <a:gd name="T49" fmla="*/ 27 h 428"/>
                  <a:gd name="T50" fmla="*/ 2259 w 2307"/>
                  <a:gd name="T51" fmla="*/ 21 h 428"/>
                  <a:gd name="T52" fmla="*/ 2307 w 2307"/>
                  <a:gd name="T53" fmla="*/ 13 h 428"/>
                  <a:gd name="T54" fmla="*/ 2307 w 2307"/>
                  <a:gd name="T55" fmla="*/ 0 h 428"/>
                  <a:gd name="T56" fmla="*/ 2278 w 2307"/>
                  <a:gd name="T57" fmla="*/ 9 h 428"/>
                  <a:gd name="T58" fmla="*/ 2211 w 2307"/>
                  <a:gd name="T59" fmla="*/ 15 h 428"/>
                  <a:gd name="T60" fmla="*/ 2083 w 2307"/>
                  <a:gd name="T61" fmla="*/ 4 h 428"/>
                  <a:gd name="T62" fmla="*/ 1782 w 2307"/>
                  <a:gd name="T63" fmla="*/ 36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7"/>
                  <a:gd name="T97" fmla="*/ 0 h 428"/>
                  <a:gd name="T98" fmla="*/ 2307 w 2307"/>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7" h="428">
                    <a:moveTo>
                      <a:pt x="1782" y="36"/>
                    </a:moveTo>
                    <a:lnTo>
                      <a:pt x="1482" y="70"/>
                    </a:lnTo>
                    <a:lnTo>
                      <a:pt x="1376" y="45"/>
                    </a:lnTo>
                    <a:lnTo>
                      <a:pt x="1276" y="56"/>
                    </a:lnTo>
                    <a:lnTo>
                      <a:pt x="1376" y="78"/>
                    </a:lnTo>
                    <a:lnTo>
                      <a:pt x="96" y="232"/>
                    </a:lnTo>
                    <a:lnTo>
                      <a:pt x="0" y="216"/>
                    </a:lnTo>
                    <a:lnTo>
                      <a:pt x="1" y="251"/>
                    </a:lnTo>
                    <a:lnTo>
                      <a:pt x="486" y="357"/>
                    </a:lnTo>
                    <a:lnTo>
                      <a:pt x="707" y="396"/>
                    </a:lnTo>
                    <a:lnTo>
                      <a:pt x="853" y="419"/>
                    </a:lnTo>
                    <a:lnTo>
                      <a:pt x="912" y="428"/>
                    </a:lnTo>
                    <a:lnTo>
                      <a:pt x="981" y="425"/>
                    </a:lnTo>
                    <a:lnTo>
                      <a:pt x="1063" y="428"/>
                    </a:lnTo>
                    <a:lnTo>
                      <a:pt x="1154" y="419"/>
                    </a:lnTo>
                    <a:lnTo>
                      <a:pt x="1248" y="401"/>
                    </a:lnTo>
                    <a:lnTo>
                      <a:pt x="1255" y="364"/>
                    </a:lnTo>
                    <a:lnTo>
                      <a:pt x="1145" y="385"/>
                    </a:lnTo>
                    <a:lnTo>
                      <a:pt x="1046" y="396"/>
                    </a:lnTo>
                    <a:lnTo>
                      <a:pt x="859" y="382"/>
                    </a:lnTo>
                    <a:lnTo>
                      <a:pt x="758" y="368"/>
                    </a:lnTo>
                    <a:lnTo>
                      <a:pt x="678" y="350"/>
                    </a:lnTo>
                    <a:lnTo>
                      <a:pt x="289" y="271"/>
                    </a:lnTo>
                    <a:lnTo>
                      <a:pt x="2087" y="17"/>
                    </a:lnTo>
                    <a:lnTo>
                      <a:pt x="2211" y="27"/>
                    </a:lnTo>
                    <a:lnTo>
                      <a:pt x="2259" y="21"/>
                    </a:lnTo>
                    <a:lnTo>
                      <a:pt x="2307" y="13"/>
                    </a:lnTo>
                    <a:lnTo>
                      <a:pt x="2307" y="0"/>
                    </a:lnTo>
                    <a:lnTo>
                      <a:pt x="2278" y="9"/>
                    </a:lnTo>
                    <a:lnTo>
                      <a:pt x="2211" y="15"/>
                    </a:lnTo>
                    <a:lnTo>
                      <a:pt x="2083" y="4"/>
                    </a:lnTo>
                    <a:lnTo>
                      <a:pt x="1782"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198" name="Group 512"/>
            <p:cNvGrpSpPr>
              <a:grpSpLocks/>
            </p:cNvGrpSpPr>
            <p:nvPr/>
          </p:nvGrpSpPr>
          <p:grpSpPr bwMode="auto">
            <a:xfrm>
              <a:off x="1742" y="1912"/>
              <a:ext cx="566" cy="55"/>
              <a:chOff x="1742" y="1912"/>
              <a:chExt cx="566" cy="55"/>
            </a:xfrm>
          </p:grpSpPr>
          <p:sp>
            <p:nvSpPr>
              <p:cNvPr id="3254" name="Freeform 513"/>
              <p:cNvSpPr>
                <a:spLocks/>
              </p:cNvSpPr>
              <p:nvPr/>
            </p:nvSpPr>
            <p:spPr bwMode="auto">
              <a:xfrm>
                <a:off x="1742" y="1924"/>
                <a:ext cx="382" cy="29"/>
              </a:xfrm>
              <a:custGeom>
                <a:avLst/>
                <a:gdLst>
                  <a:gd name="T0" fmla="*/ 0 w 1911"/>
                  <a:gd name="T1" fmla="*/ 84 h 143"/>
                  <a:gd name="T2" fmla="*/ 1373 w 1911"/>
                  <a:gd name="T3" fmla="*/ 0 h 143"/>
                  <a:gd name="T4" fmla="*/ 1584 w 1911"/>
                  <a:gd name="T5" fmla="*/ 47 h 143"/>
                  <a:gd name="T6" fmla="*/ 1763 w 1911"/>
                  <a:gd name="T7" fmla="*/ 32 h 143"/>
                  <a:gd name="T8" fmla="*/ 1911 w 1911"/>
                  <a:gd name="T9" fmla="*/ 60 h 143"/>
                  <a:gd name="T10" fmla="*/ 1264 w 1911"/>
                  <a:gd name="T11" fmla="*/ 143 h 143"/>
                  <a:gd name="T12" fmla="*/ 892 w 1911"/>
                  <a:gd name="T13" fmla="*/ 90 h 143"/>
                  <a:gd name="T14" fmla="*/ 263 w 1911"/>
                  <a:gd name="T15" fmla="*/ 132 h 143"/>
                  <a:gd name="T16" fmla="*/ 0 w 1911"/>
                  <a:gd name="T17" fmla="*/ 84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1"/>
                  <a:gd name="T28" fmla="*/ 0 h 143"/>
                  <a:gd name="T29" fmla="*/ 1911 w 1911"/>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1" h="143">
                    <a:moveTo>
                      <a:pt x="0" y="84"/>
                    </a:moveTo>
                    <a:lnTo>
                      <a:pt x="1373" y="0"/>
                    </a:lnTo>
                    <a:lnTo>
                      <a:pt x="1584" y="47"/>
                    </a:lnTo>
                    <a:lnTo>
                      <a:pt x="1763" y="32"/>
                    </a:lnTo>
                    <a:lnTo>
                      <a:pt x="1911" y="60"/>
                    </a:lnTo>
                    <a:lnTo>
                      <a:pt x="1264" y="143"/>
                    </a:lnTo>
                    <a:lnTo>
                      <a:pt x="892" y="90"/>
                    </a:lnTo>
                    <a:lnTo>
                      <a:pt x="263" y="132"/>
                    </a:lnTo>
                    <a:lnTo>
                      <a:pt x="0" y="8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5" name="Freeform 514"/>
              <p:cNvSpPr>
                <a:spLocks/>
              </p:cNvSpPr>
              <p:nvPr/>
            </p:nvSpPr>
            <p:spPr bwMode="auto">
              <a:xfrm>
                <a:off x="2114" y="1912"/>
                <a:ext cx="194" cy="26"/>
              </a:xfrm>
              <a:custGeom>
                <a:avLst/>
                <a:gdLst>
                  <a:gd name="T0" fmla="*/ 0 w 970"/>
                  <a:gd name="T1" fmla="*/ 85 h 131"/>
                  <a:gd name="T2" fmla="*/ 142 w 970"/>
                  <a:gd name="T3" fmla="*/ 131 h 131"/>
                  <a:gd name="T4" fmla="*/ 748 w 970"/>
                  <a:gd name="T5" fmla="*/ 52 h 131"/>
                  <a:gd name="T6" fmla="*/ 914 w 970"/>
                  <a:gd name="T7" fmla="*/ 60 h 131"/>
                  <a:gd name="T8" fmla="*/ 970 w 970"/>
                  <a:gd name="T9" fmla="*/ 44 h 131"/>
                  <a:gd name="T10" fmla="*/ 681 w 970"/>
                  <a:gd name="T11" fmla="*/ 0 h 131"/>
                  <a:gd name="T12" fmla="*/ 174 w 970"/>
                  <a:gd name="T13" fmla="*/ 27 h 131"/>
                  <a:gd name="T14" fmla="*/ 0 w 970"/>
                  <a:gd name="T15" fmla="*/ 85 h 131"/>
                  <a:gd name="T16" fmla="*/ 0 60000 65536"/>
                  <a:gd name="T17" fmla="*/ 0 60000 65536"/>
                  <a:gd name="T18" fmla="*/ 0 60000 65536"/>
                  <a:gd name="T19" fmla="*/ 0 60000 65536"/>
                  <a:gd name="T20" fmla="*/ 0 60000 65536"/>
                  <a:gd name="T21" fmla="*/ 0 60000 65536"/>
                  <a:gd name="T22" fmla="*/ 0 60000 65536"/>
                  <a:gd name="T23" fmla="*/ 0 60000 65536"/>
                  <a:gd name="T24" fmla="*/ 0 w 970"/>
                  <a:gd name="T25" fmla="*/ 0 h 131"/>
                  <a:gd name="T26" fmla="*/ 970 w 970"/>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0" h="131">
                    <a:moveTo>
                      <a:pt x="0" y="85"/>
                    </a:moveTo>
                    <a:lnTo>
                      <a:pt x="142" y="131"/>
                    </a:lnTo>
                    <a:lnTo>
                      <a:pt x="748" y="52"/>
                    </a:lnTo>
                    <a:lnTo>
                      <a:pt x="914" y="60"/>
                    </a:lnTo>
                    <a:lnTo>
                      <a:pt x="970" y="44"/>
                    </a:lnTo>
                    <a:lnTo>
                      <a:pt x="681" y="0"/>
                    </a:lnTo>
                    <a:lnTo>
                      <a:pt x="174" y="27"/>
                    </a:lnTo>
                    <a:lnTo>
                      <a:pt x="0" y="8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6" name="Freeform 515"/>
              <p:cNvSpPr>
                <a:spLocks/>
              </p:cNvSpPr>
              <p:nvPr/>
            </p:nvSpPr>
            <p:spPr bwMode="auto">
              <a:xfrm>
                <a:off x="2075" y="1923"/>
                <a:ext cx="27" cy="16"/>
              </a:xfrm>
              <a:custGeom>
                <a:avLst/>
                <a:gdLst>
                  <a:gd name="T0" fmla="*/ 78 w 135"/>
                  <a:gd name="T1" fmla="*/ 73 h 83"/>
                  <a:gd name="T2" fmla="*/ 65 w 135"/>
                  <a:gd name="T3" fmla="*/ 77 h 83"/>
                  <a:gd name="T4" fmla="*/ 51 w 135"/>
                  <a:gd name="T5" fmla="*/ 79 h 83"/>
                  <a:gd name="T6" fmla="*/ 38 w 135"/>
                  <a:gd name="T7" fmla="*/ 77 h 83"/>
                  <a:gd name="T8" fmla="*/ 21 w 135"/>
                  <a:gd name="T9" fmla="*/ 81 h 83"/>
                  <a:gd name="T10" fmla="*/ 11 w 135"/>
                  <a:gd name="T11" fmla="*/ 83 h 83"/>
                  <a:gd name="T12" fmla="*/ 0 w 135"/>
                  <a:gd name="T13" fmla="*/ 66 h 83"/>
                  <a:gd name="T14" fmla="*/ 7 w 135"/>
                  <a:gd name="T15" fmla="*/ 53 h 83"/>
                  <a:gd name="T16" fmla="*/ 2 w 135"/>
                  <a:gd name="T17" fmla="*/ 49 h 83"/>
                  <a:gd name="T18" fmla="*/ 19 w 135"/>
                  <a:gd name="T19" fmla="*/ 24 h 83"/>
                  <a:gd name="T20" fmla="*/ 34 w 135"/>
                  <a:gd name="T21" fmla="*/ 18 h 83"/>
                  <a:gd name="T22" fmla="*/ 40 w 135"/>
                  <a:gd name="T23" fmla="*/ 22 h 83"/>
                  <a:gd name="T24" fmla="*/ 51 w 135"/>
                  <a:gd name="T25" fmla="*/ 20 h 83"/>
                  <a:gd name="T26" fmla="*/ 59 w 135"/>
                  <a:gd name="T27" fmla="*/ 18 h 83"/>
                  <a:gd name="T28" fmla="*/ 63 w 135"/>
                  <a:gd name="T29" fmla="*/ 6 h 83"/>
                  <a:gd name="T30" fmla="*/ 79 w 135"/>
                  <a:gd name="T31" fmla="*/ 0 h 83"/>
                  <a:gd name="T32" fmla="*/ 95 w 135"/>
                  <a:gd name="T33" fmla="*/ 0 h 83"/>
                  <a:gd name="T34" fmla="*/ 111 w 135"/>
                  <a:gd name="T35" fmla="*/ 12 h 83"/>
                  <a:gd name="T36" fmla="*/ 124 w 135"/>
                  <a:gd name="T37" fmla="*/ 18 h 83"/>
                  <a:gd name="T38" fmla="*/ 129 w 135"/>
                  <a:gd name="T39" fmla="*/ 28 h 83"/>
                  <a:gd name="T40" fmla="*/ 135 w 135"/>
                  <a:gd name="T41" fmla="*/ 37 h 83"/>
                  <a:gd name="T42" fmla="*/ 134 w 135"/>
                  <a:gd name="T43" fmla="*/ 47 h 83"/>
                  <a:gd name="T44" fmla="*/ 134 w 135"/>
                  <a:gd name="T45" fmla="*/ 58 h 83"/>
                  <a:gd name="T46" fmla="*/ 126 w 135"/>
                  <a:gd name="T47" fmla="*/ 64 h 83"/>
                  <a:gd name="T48" fmla="*/ 118 w 135"/>
                  <a:gd name="T49" fmla="*/ 73 h 83"/>
                  <a:gd name="T50" fmla="*/ 105 w 135"/>
                  <a:gd name="T51" fmla="*/ 77 h 83"/>
                  <a:gd name="T52" fmla="*/ 92 w 135"/>
                  <a:gd name="T53" fmla="*/ 75 h 83"/>
                  <a:gd name="T54" fmla="*/ 78 w 135"/>
                  <a:gd name="T55" fmla="*/ 73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83"/>
                  <a:gd name="T86" fmla="*/ 135 w 135"/>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83">
                    <a:moveTo>
                      <a:pt x="78" y="73"/>
                    </a:moveTo>
                    <a:lnTo>
                      <a:pt x="65" y="77"/>
                    </a:lnTo>
                    <a:lnTo>
                      <a:pt x="51" y="79"/>
                    </a:lnTo>
                    <a:lnTo>
                      <a:pt x="38" y="77"/>
                    </a:lnTo>
                    <a:lnTo>
                      <a:pt x="21" y="81"/>
                    </a:lnTo>
                    <a:lnTo>
                      <a:pt x="11" y="83"/>
                    </a:lnTo>
                    <a:lnTo>
                      <a:pt x="0" y="66"/>
                    </a:lnTo>
                    <a:lnTo>
                      <a:pt x="7" y="53"/>
                    </a:lnTo>
                    <a:lnTo>
                      <a:pt x="2" y="49"/>
                    </a:lnTo>
                    <a:lnTo>
                      <a:pt x="19" y="24"/>
                    </a:lnTo>
                    <a:lnTo>
                      <a:pt x="34" y="18"/>
                    </a:lnTo>
                    <a:lnTo>
                      <a:pt x="40" y="22"/>
                    </a:lnTo>
                    <a:lnTo>
                      <a:pt x="51" y="20"/>
                    </a:lnTo>
                    <a:lnTo>
                      <a:pt x="59" y="18"/>
                    </a:lnTo>
                    <a:lnTo>
                      <a:pt x="63" y="6"/>
                    </a:lnTo>
                    <a:lnTo>
                      <a:pt x="79" y="0"/>
                    </a:lnTo>
                    <a:lnTo>
                      <a:pt x="95" y="0"/>
                    </a:lnTo>
                    <a:lnTo>
                      <a:pt x="111" y="12"/>
                    </a:lnTo>
                    <a:lnTo>
                      <a:pt x="124" y="18"/>
                    </a:lnTo>
                    <a:lnTo>
                      <a:pt x="129" y="28"/>
                    </a:lnTo>
                    <a:lnTo>
                      <a:pt x="135" y="37"/>
                    </a:lnTo>
                    <a:lnTo>
                      <a:pt x="134" y="47"/>
                    </a:lnTo>
                    <a:lnTo>
                      <a:pt x="134" y="58"/>
                    </a:lnTo>
                    <a:lnTo>
                      <a:pt x="126" y="64"/>
                    </a:lnTo>
                    <a:lnTo>
                      <a:pt x="118" y="73"/>
                    </a:lnTo>
                    <a:lnTo>
                      <a:pt x="105" y="77"/>
                    </a:lnTo>
                    <a:lnTo>
                      <a:pt x="92" y="75"/>
                    </a:lnTo>
                    <a:lnTo>
                      <a:pt x="78"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7" name="Freeform 516"/>
              <p:cNvSpPr>
                <a:spLocks/>
              </p:cNvSpPr>
              <p:nvPr/>
            </p:nvSpPr>
            <p:spPr bwMode="auto">
              <a:xfrm>
                <a:off x="2014" y="1923"/>
                <a:ext cx="26" cy="14"/>
              </a:xfrm>
              <a:custGeom>
                <a:avLst/>
                <a:gdLst>
                  <a:gd name="T0" fmla="*/ 76 w 132"/>
                  <a:gd name="T1" fmla="*/ 60 h 69"/>
                  <a:gd name="T2" fmla="*/ 64 w 132"/>
                  <a:gd name="T3" fmla="*/ 63 h 69"/>
                  <a:gd name="T4" fmla="*/ 49 w 132"/>
                  <a:gd name="T5" fmla="*/ 65 h 69"/>
                  <a:gd name="T6" fmla="*/ 36 w 132"/>
                  <a:gd name="T7" fmla="*/ 63 h 69"/>
                  <a:gd name="T8" fmla="*/ 20 w 132"/>
                  <a:gd name="T9" fmla="*/ 67 h 69"/>
                  <a:gd name="T10" fmla="*/ 9 w 132"/>
                  <a:gd name="T11" fmla="*/ 69 h 69"/>
                  <a:gd name="T12" fmla="*/ 0 w 132"/>
                  <a:gd name="T13" fmla="*/ 53 h 69"/>
                  <a:gd name="T14" fmla="*/ 5 w 132"/>
                  <a:gd name="T15" fmla="*/ 39 h 69"/>
                  <a:gd name="T16" fmla="*/ 1 w 132"/>
                  <a:gd name="T17" fmla="*/ 36 h 69"/>
                  <a:gd name="T18" fmla="*/ 18 w 132"/>
                  <a:gd name="T19" fmla="*/ 10 h 69"/>
                  <a:gd name="T20" fmla="*/ 32 w 132"/>
                  <a:gd name="T21" fmla="*/ 5 h 69"/>
                  <a:gd name="T22" fmla="*/ 39 w 132"/>
                  <a:gd name="T23" fmla="*/ 8 h 69"/>
                  <a:gd name="T24" fmla="*/ 49 w 132"/>
                  <a:gd name="T25" fmla="*/ 7 h 69"/>
                  <a:gd name="T26" fmla="*/ 57 w 132"/>
                  <a:gd name="T27" fmla="*/ 5 h 69"/>
                  <a:gd name="T28" fmla="*/ 66 w 132"/>
                  <a:gd name="T29" fmla="*/ 0 h 69"/>
                  <a:gd name="T30" fmla="*/ 74 w 132"/>
                  <a:gd name="T31" fmla="*/ 1 h 69"/>
                  <a:gd name="T32" fmla="*/ 91 w 132"/>
                  <a:gd name="T33" fmla="*/ 0 h 69"/>
                  <a:gd name="T34" fmla="*/ 105 w 132"/>
                  <a:gd name="T35" fmla="*/ 7 h 69"/>
                  <a:gd name="T36" fmla="*/ 114 w 132"/>
                  <a:gd name="T37" fmla="*/ 10 h 69"/>
                  <a:gd name="T38" fmla="*/ 119 w 132"/>
                  <a:gd name="T39" fmla="*/ 18 h 69"/>
                  <a:gd name="T40" fmla="*/ 126 w 132"/>
                  <a:gd name="T41" fmla="*/ 26 h 69"/>
                  <a:gd name="T42" fmla="*/ 132 w 132"/>
                  <a:gd name="T43" fmla="*/ 34 h 69"/>
                  <a:gd name="T44" fmla="*/ 132 w 132"/>
                  <a:gd name="T45" fmla="*/ 45 h 69"/>
                  <a:gd name="T46" fmla="*/ 124 w 132"/>
                  <a:gd name="T47" fmla="*/ 51 h 69"/>
                  <a:gd name="T48" fmla="*/ 115 w 132"/>
                  <a:gd name="T49" fmla="*/ 60 h 69"/>
                  <a:gd name="T50" fmla="*/ 103 w 132"/>
                  <a:gd name="T51" fmla="*/ 63 h 69"/>
                  <a:gd name="T52" fmla="*/ 91 w 132"/>
                  <a:gd name="T53" fmla="*/ 62 h 69"/>
                  <a:gd name="T54" fmla="*/ 76 w 132"/>
                  <a:gd name="T55" fmla="*/ 60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69"/>
                  <a:gd name="T86" fmla="*/ 132 w 132"/>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69">
                    <a:moveTo>
                      <a:pt x="76" y="60"/>
                    </a:moveTo>
                    <a:lnTo>
                      <a:pt x="64" y="63"/>
                    </a:lnTo>
                    <a:lnTo>
                      <a:pt x="49" y="65"/>
                    </a:lnTo>
                    <a:lnTo>
                      <a:pt x="36" y="63"/>
                    </a:lnTo>
                    <a:lnTo>
                      <a:pt x="20" y="67"/>
                    </a:lnTo>
                    <a:lnTo>
                      <a:pt x="9" y="69"/>
                    </a:lnTo>
                    <a:lnTo>
                      <a:pt x="0" y="53"/>
                    </a:lnTo>
                    <a:lnTo>
                      <a:pt x="5" y="39"/>
                    </a:lnTo>
                    <a:lnTo>
                      <a:pt x="1" y="36"/>
                    </a:lnTo>
                    <a:lnTo>
                      <a:pt x="18" y="10"/>
                    </a:lnTo>
                    <a:lnTo>
                      <a:pt x="32" y="5"/>
                    </a:lnTo>
                    <a:lnTo>
                      <a:pt x="39" y="8"/>
                    </a:lnTo>
                    <a:lnTo>
                      <a:pt x="49" y="7"/>
                    </a:lnTo>
                    <a:lnTo>
                      <a:pt x="57" y="5"/>
                    </a:lnTo>
                    <a:lnTo>
                      <a:pt x="66" y="0"/>
                    </a:lnTo>
                    <a:lnTo>
                      <a:pt x="74" y="1"/>
                    </a:lnTo>
                    <a:lnTo>
                      <a:pt x="91" y="0"/>
                    </a:lnTo>
                    <a:lnTo>
                      <a:pt x="105" y="7"/>
                    </a:lnTo>
                    <a:lnTo>
                      <a:pt x="114" y="10"/>
                    </a:lnTo>
                    <a:lnTo>
                      <a:pt x="119" y="18"/>
                    </a:lnTo>
                    <a:lnTo>
                      <a:pt x="126" y="26"/>
                    </a:lnTo>
                    <a:lnTo>
                      <a:pt x="132" y="34"/>
                    </a:lnTo>
                    <a:lnTo>
                      <a:pt x="132" y="45"/>
                    </a:lnTo>
                    <a:lnTo>
                      <a:pt x="124" y="51"/>
                    </a:lnTo>
                    <a:lnTo>
                      <a:pt x="115" y="60"/>
                    </a:lnTo>
                    <a:lnTo>
                      <a:pt x="103" y="63"/>
                    </a:lnTo>
                    <a:lnTo>
                      <a:pt x="91" y="62"/>
                    </a:lnTo>
                    <a:lnTo>
                      <a:pt x="76" y="60"/>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8" name="Freeform 517"/>
              <p:cNvSpPr>
                <a:spLocks/>
              </p:cNvSpPr>
              <p:nvPr/>
            </p:nvSpPr>
            <p:spPr bwMode="auto">
              <a:xfrm>
                <a:off x="2034" y="1923"/>
                <a:ext cx="29" cy="15"/>
              </a:xfrm>
              <a:custGeom>
                <a:avLst/>
                <a:gdLst>
                  <a:gd name="T0" fmla="*/ 83 w 144"/>
                  <a:gd name="T1" fmla="*/ 65 h 75"/>
                  <a:gd name="T2" fmla="*/ 69 w 144"/>
                  <a:gd name="T3" fmla="*/ 69 h 75"/>
                  <a:gd name="T4" fmla="*/ 54 w 144"/>
                  <a:gd name="T5" fmla="*/ 71 h 75"/>
                  <a:gd name="T6" fmla="*/ 40 w 144"/>
                  <a:gd name="T7" fmla="*/ 69 h 75"/>
                  <a:gd name="T8" fmla="*/ 22 w 144"/>
                  <a:gd name="T9" fmla="*/ 73 h 75"/>
                  <a:gd name="T10" fmla="*/ 11 w 144"/>
                  <a:gd name="T11" fmla="*/ 75 h 75"/>
                  <a:gd name="T12" fmla="*/ 0 w 144"/>
                  <a:gd name="T13" fmla="*/ 57 h 75"/>
                  <a:gd name="T14" fmla="*/ 7 w 144"/>
                  <a:gd name="T15" fmla="*/ 43 h 75"/>
                  <a:gd name="T16" fmla="*/ 2 w 144"/>
                  <a:gd name="T17" fmla="*/ 39 h 75"/>
                  <a:gd name="T18" fmla="*/ 20 w 144"/>
                  <a:gd name="T19" fmla="*/ 12 h 75"/>
                  <a:gd name="T20" fmla="*/ 36 w 144"/>
                  <a:gd name="T21" fmla="*/ 6 h 75"/>
                  <a:gd name="T22" fmla="*/ 42 w 144"/>
                  <a:gd name="T23" fmla="*/ 10 h 75"/>
                  <a:gd name="T24" fmla="*/ 54 w 144"/>
                  <a:gd name="T25" fmla="*/ 8 h 75"/>
                  <a:gd name="T26" fmla="*/ 63 w 144"/>
                  <a:gd name="T27" fmla="*/ 6 h 75"/>
                  <a:gd name="T28" fmla="*/ 72 w 144"/>
                  <a:gd name="T29" fmla="*/ 0 h 75"/>
                  <a:gd name="T30" fmla="*/ 81 w 144"/>
                  <a:gd name="T31" fmla="*/ 2 h 75"/>
                  <a:gd name="T32" fmla="*/ 99 w 144"/>
                  <a:gd name="T33" fmla="*/ 0 h 75"/>
                  <a:gd name="T34" fmla="*/ 114 w 144"/>
                  <a:gd name="T35" fmla="*/ 8 h 75"/>
                  <a:gd name="T36" fmla="*/ 124 w 144"/>
                  <a:gd name="T37" fmla="*/ 12 h 75"/>
                  <a:gd name="T38" fmla="*/ 130 w 144"/>
                  <a:gd name="T39" fmla="*/ 20 h 75"/>
                  <a:gd name="T40" fmla="*/ 137 w 144"/>
                  <a:gd name="T41" fmla="*/ 29 h 75"/>
                  <a:gd name="T42" fmla="*/ 144 w 144"/>
                  <a:gd name="T43" fmla="*/ 37 h 75"/>
                  <a:gd name="T44" fmla="*/ 144 w 144"/>
                  <a:gd name="T45" fmla="*/ 49 h 75"/>
                  <a:gd name="T46" fmla="*/ 134 w 144"/>
                  <a:gd name="T47" fmla="*/ 55 h 75"/>
                  <a:gd name="T48" fmla="*/ 126 w 144"/>
                  <a:gd name="T49" fmla="*/ 65 h 75"/>
                  <a:gd name="T50" fmla="*/ 112 w 144"/>
                  <a:gd name="T51" fmla="*/ 69 h 75"/>
                  <a:gd name="T52" fmla="*/ 99 w 144"/>
                  <a:gd name="T53" fmla="*/ 67 h 75"/>
                  <a:gd name="T54" fmla="*/ 83 w 144"/>
                  <a:gd name="T55" fmla="*/ 6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75"/>
                  <a:gd name="T86" fmla="*/ 144 w 144"/>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75">
                    <a:moveTo>
                      <a:pt x="83" y="65"/>
                    </a:moveTo>
                    <a:lnTo>
                      <a:pt x="69" y="69"/>
                    </a:lnTo>
                    <a:lnTo>
                      <a:pt x="54" y="71"/>
                    </a:lnTo>
                    <a:lnTo>
                      <a:pt x="40" y="69"/>
                    </a:lnTo>
                    <a:lnTo>
                      <a:pt x="22" y="73"/>
                    </a:lnTo>
                    <a:lnTo>
                      <a:pt x="11" y="75"/>
                    </a:lnTo>
                    <a:lnTo>
                      <a:pt x="0" y="57"/>
                    </a:lnTo>
                    <a:lnTo>
                      <a:pt x="7" y="43"/>
                    </a:lnTo>
                    <a:lnTo>
                      <a:pt x="2" y="39"/>
                    </a:lnTo>
                    <a:lnTo>
                      <a:pt x="20" y="12"/>
                    </a:lnTo>
                    <a:lnTo>
                      <a:pt x="36" y="6"/>
                    </a:lnTo>
                    <a:lnTo>
                      <a:pt x="42" y="10"/>
                    </a:lnTo>
                    <a:lnTo>
                      <a:pt x="54" y="8"/>
                    </a:lnTo>
                    <a:lnTo>
                      <a:pt x="63" y="6"/>
                    </a:lnTo>
                    <a:lnTo>
                      <a:pt x="72" y="0"/>
                    </a:lnTo>
                    <a:lnTo>
                      <a:pt x="81" y="2"/>
                    </a:lnTo>
                    <a:lnTo>
                      <a:pt x="99" y="0"/>
                    </a:lnTo>
                    <a:lnTo>
                      <a:pt x="114" y="8"/>
                    </a:lnTo>
                    <a:lnTo>
                      <a:pt x="124" y="12"/>
                    </a:lnTo>
                    <a:lnTo>
                      <a:pt x="130" y="20"/>
                    </a:lnTo>
                    <a:lnTo>
                      <a:pt x="137" y="29"/>
                    </a:lnTo>
                    <a:lnTo>
                      <a:pt x="144" y="37"/>
                    </a:lnTo>
                    <a:lnTo>
                      <a:pt x="144" y="49"/>
                    </a:lnTo>
                    <a:lnTo>
                      <a:pt x="134" y="55"/>
                    </a:lnTo>
                    <a:lnTo>
                      <a:pt x="126" y="65"/>
                    </a:lnTo>
                    <a:lnTo>
                      <a:pt x="112" y="69"/>
                    </a:lnTo>
                    <a:lnTo>
                      <a:pt x="99" y="67"/>
                    </a:lnTo>
                    <a:lnTo>
                      <a:pt x="83" y="6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9" name="Freeform 518"/>
              <p:cNvSpPr>
                <a:spLocks/>
              </p:cNvSpPr>
              <p:nvPr/>
            </p:nvSpPr>
            <p:spPr bwMode="auto">
              <a:xfrm>
                <a:off x="1848" y="1947"/>
                <a:ext cx="126" cy="20"/>
              </a:xfrm>
              <a:custGeom>
                <a:avLst/>
                <a:gdLst>
                  <a:gd name="T0" fmla="*/ 95 w 631"/>
                  <a:gd name="T1" fmla="*/ 101 h 101"/>
                  <a:gd name="T2" fmla="*/ 631 w 631"/>
                  <a:gd name="T3" fmla="*/ 37 h 101"/>
                  <a:gd name="T4" fmla="*/ 534 w 631"/>
                  <a:gd name="T5" fmla="*/ 21 h 101"/>
                  <a:gd name="T6" fmla="*/ 236 w 631"/>
                  <a:gd name="T7" fmla="*/ 54 h 101"/>
                  <a:gd name="T8" fmla="*/ 232 w 631"/>
                  <a:gd name="T9" fmla="*/ 37 h 101"/>
                  <a:gd name="T10" fmla="*/ 210 w 631"/>
                  <a:gd name="T11" fmla="*/ 15 h 101"/>
                  <a:gd name="T12" fmla="*/ 198 w 631"/>
                  <a:gd name="T13" fmla="*/ 7 h 101"/>
                  <a:gd name="T14" fmla="*/ 175 w 631"/>
                  <a:gd name="T15" fmla="*/ 0 h 101"/>
                  <a:gd name="T16" fmla="*/ 147 w 631"/>
                  <a:gd name="T17" fmla="*/ 3 h 101"/>
                  <a:gd name="T18" fmla="*/ 134 w 631"/>
                  <a:gd name="T19" fmla="*/ 9 h 101"/>
                  <a:gd name="T20" fmla="*/ 123 w 631"/>
                  <a:gd name="T21" fmla="*/ 13 h 101"/>
                  <a:gd name="T22" fmla="*/ 118 w 631"/>
                  <a:gd name="T23" fmla="*/ 12 h 101"/>
                  <a:gd name="T24" fmla="*/ 115 w 631"/>
                  <a:gd name="T25" fmla="*/ 12 h 101"/>
                  <a:gd name="T26" fmla="*/ 113 w 631"/>
                  <a:gd name="T27" fmla="*/ 9 h 101"/>
                  <a:gd name="T28" fmla="*/ 106 w 631"/>
                  <a:gd name="T29" fmla="*/ 10 h 101"/>
                  <a:gd name="T30" fmla="*/ 97 w 631"/>
                  <a:gd name="T31" fmla="*/ 9 h 101"/>
                  <a:gd name="T32" fmla="*/ 91 w 631"/>
                  <a:gd name="T33" fmla="*/ 15 h 101"/>
                  <a:gd name="T34" fmla="*/ 87 w 631"/>
                  <a:gd name="T35" fmla="*/ 19 h 101"/>
                  <a:gd name="T36" fmla="*/ 84 w 631"/>
                  <a:gd name="T37" fmla="*/ 24 h 101"/>
                  <a:gd name="T38" fmla="*/ 81 w 631"/>
                  <a:gd name="T39" fmla="*/ 28 h 101"/>
                  <a:gd name="T40" fmla="*/ 78 w 631"/>
                  <a:gd name="T41" fmla="*/ 31 h 101"/>
                  <a:gd name="T42" fmla="*/ 74 w 631"/>
                  <a:gd name="T43" fmla="*/ 32 h 101"/>
                  <a:gd name="T44" fmla="*/ 66 w 631"/>
                  <a:gd name="T45" fmla="*/ 41 h 101"/>
                  <a:gd name="T46" fmla="*/ 63 w 631"/>
                  <a:gd name="T47" fmla="*/ 47 h 101"/>
                  <a:gd name="T48" fmla="*/ 69 w 631"/>
                  <a:gd name="T49" fmla="*/ 56 h 101"/>
                  <a:gd name="T50" fmla="*/ 65 w 631"/>
                  <a:gd name="T51" fmla="*/ 64 h 101"/>
                  <a:gd name="T52" fmla="*/ 63 w 631"/>
                  <a:gd name="T53" fmla="*/ 70 h 101"/>
                  <a:gd name="T54" fmla="*/ 69 w 631"/>
                  <a:gd name="T55" fmla="*/ 82 h 101"/>
                  <a:gd name="T56" fmla="*/ 0 w 631"/>
                  <a:gd name="T57" fmla="*/ 85 h 101"/>
                  <a:gd name="T58" fmla="*/ 95 w 631"/>
                  <a:gd name="T59" fmla="*/ 101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
                  <a:gd name="T91" fmla="*/ 0 h 101"/>
                  <a:gd name="T92" fmla="*/ 631 w 631"/>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 h="101">
                    <a:moveTo>
                      <a:pt x="95" y="101"/>
                    </a:moveTo>
                    <a:lnTo>
                      <a:pt x="631" y="37"/>
                    </a:lnTo>
                    <a:lnTo>
                      <a:pt x="534" y="21"/>
                    </a:lnTo>
                    <a:lnTo>
                      <a:pt x="236" y="54"/>
                    </a:lnTo>
                    <a:lnTo>
                      <a:pt x="232" y="37"/>
                    </a:lnTo>
                    <a:lnTo>
                      <a:pt x="210" y="15"/>
                    </a:lnTo>
                    <a:lnTo>
                      <a:pt x="198" y="7"/>
                    </a:lnTo>
                    <a:lnTo>
                      <a:pt x="175" y="0"/>
                    </a:lnTo>
                    <a:lnTo>
                      <a:pt x="147" y="3"/>
                    </a:lnTo>
                    <a:lnTo>
                      <a:pt x="134" y="9"/>
                    </a:lnTo>
                    <a:lnTo>
                      <a:pt x="123" y="13"/>
                    </a:lnTo>
                    <a:lnTo>
                      <a:pt x="118" y="12"/>
                    </a:lnTo>
                    <a:lnTo>
                      <a:pt x="115" y="12"/>
                    </a:lnTo>
                    <a:lnTo>
                      <a:pt x="113" y="9"/>
                    </a:lnTo>
                    <a:lnTo>
                      <a:pt x="106" y="10"/>
                    </a:lnTo>
                    <a:lnTo>
                      <a:pt x="97" y="9"/>
                    </a:lnTo>
                    <a:lnTo>
                      <a:pt x="91" y="15"/>
                    </a:lnTo>
                    <a:lnTo>
                      <a:pt x="87" y="19"/>
                    </a:lnTo>
                    <a:lnTo>
                      <a:pt x="84" y="24"/>
                    </a:lnTo>
                    <a:lnTo>
                      <a:pt x="81" y="28"/>
                    </a:lnTo>
                    <a:lnTo>
                      <a:pt x="78" y="31"/>
                    </a:lnTo>
                    <a:lnTo>
                      <a:pt x="74" y="32"/>
                    </a:lnTo>
                    <a:lnTo>
                      <a:pt x="66" y="41"/>
                    </a:lnTo>
                    <a:lnTo>
                      <a:pt x="63" y="47"/>
                    </a:lnTo>
                    <a:lnTo>
                      <a:pt x="69" y="56"/>
                    </a:lnTo>
                    <a:lnTo>
                      <a:pt x="65" y="64"/>
                    </a:lnTo>
                    <a:lnTo>
                      <a:pt x="63" y="70"/>
                    </a:lnTo>
                    <a:lnTo>
                      <a:pt x="69" y="82"/>
                    </a:lnTo>
                    <a:lnTo>
                      <a:pt x="0" y="85"/>
                    </a:lnTo>
                    <a:lnTo>
                      <a:pt x="95" y="101"/>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199" name="Group 519"/>
            <p:cNvGrpSpPr>
              <a:grpSpLocks/>
            </p:cNvGrpSpPr>
            <p:nvPr/>
          </p:nvGrpSpPr>
          <p:grpSpPr bwMode="auto">
            <a:xfrm>
              <a:off x="1576" y="1766"/>
              <a:ext cx="681" cy="180"/>
              <a:chOff x="1576" y="1766"/>
              <a:chExt cx="681" cy="180"/>
            </a:xfrm>
          </p:grpSpPr>
          <p:grpSp>
            <p:nvGrpSpPr>
              <p:cNvPr id="3200" name="Group 520"/>
              <p:cNvGrpSpPr>
                <a:grpSpLocks/>
              </p:cNvGrpSpPr>
              <p:nvPr/>
            </p:nvGrpSpPr>
            <p:grpSpPr bwMode="auto">
              <a:xfrm>
                <a:off x="1576" y="1766"/>
                <a:ext cx="681" cy="175"/>
                <a:chOff x="1576" y="1766"/>
                <a:chExt cx="681" cy="175"/>
              </a:xfrm>
            </p:grpSpPr>
            <p:sp>
              <p:nvSpPr>
                <p:cNvPr id="3252" name="Freeform 521"/>
                <p:cNvSpPr>
                  <a:spLocks/>
                </p:cNvSpPr>
                <p:nvPr/>
              </p:nvSpPr>
              <p:spPr bwMode="auto">
                <a:xfrm>
                  <a:off x="1576" y="1815"/>
                  <a:ext cx="681" cy="126"/>
                </a:xfrm>
                <a:custGeom>
                  <a:avLst/>
                  <a:gdLst>
                    <a:gd name="T0" fmla="*/ 0 w 3407"/>
                    <a:gd name="T1" fmla="*/ 244 h 631"/>
                    <a:gd name="T2" fmla="*/ 9 w 3407"/>
                    <a:gd name="T3" fmla="*/ 212 h 631"/>
                    <a:gd name="T4" fmla="*/ 25 w 3407"/>
                    <a:gd name="T5" fmla="*/ 187 h 631"/>
                    <a:gd name="T6" fmla="*/ 804 w 3407"/>
                    <a:gd name="T7" fmla="*/ 0 h 631"/>
                    <a:gd name="T8" fmla="*/ 3365 w 3407"/>
                    <a:gd name="T9" fmla="*/ 163 h 631"/>
                    <a:gd name="T10" fmla="*/ 3407 w 3407"/>
                    <a:gd name="T11" fmla="*/ 236 h 631"/>
                    <a:gd name="T12" fmla="*/ 3398 w 3407"/>
                    <a:gd name="T13" fmla="*/ 252 h 631"/>
                    <a:gd name="T14" fmla="*/ 3381 w 3407"/>
                    <a:gd name="T15" fmla="*/ 277 h 631"/>
                    <a:gd name="T16" fmla="*/ 3381 w 3407"/>
                    <a:gd name="T17" fmla="*/ 504 h 631"/>
                    <a:gd name="T18" fmla="*/ 832 w 3407"/>
                    <a:gd name="T19" fmla="*/ 631 h 631"/>
                    <a:gd name="T20" fmla="*/ 17 w 3407"/>
                    <a:gd name="T21" fmla="*/ 513 h 631"/>
                    <a:gd name="T22" fmla="*/ 0 w 3407"/>
                    <a:gd name="T23" fmla="*/ 244 h 6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7"/>
                    <a:gd name="T37" fmla="*/ 0 h 631"/>
                    <a:gd name="T38" fmla="*/ 3407 w 3407"/>
                    <a:gd name="T39" fmla="*/ 631 h 6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7" h="631">
                      <a:moveTo>
                        <a:pt x="0" y="244"/>
                      </a:moveTo>
                      <a:lnTo>
                        <a:pt x="9" y="212"/>
                      </a:lnTo>
                      <a:lnTo>
                        <a:pt x="25" y="187"/>
                      </a:lnTo>
                      <a:lnTo>
                        <a:pt x="804" y="0"/>
                      </a:lnTo>
                      <a:lnTo>
                        <a:pt x="3365" y="163"/>
                      </a:lnTo>
                      <a:lnTo>
                        <a:pt x="3407" y="236"/>
                      </a:lnTo>
                      <a:lnTo>
                        <a:pt x="3398" y="252"/>
                      </a:lnTo>
                      <a:lnTo>
                        <a:pt x="3381" y="277"/>
                      </a:lnTo>
                      <a:lnTo>
                        <a:pt x="3381" y="504"/>
                      </a:lnTo>
                      <a:lnTo>
                        <a:pt x="832" y="631"/>
                      </a:lnTo>
                      <a:lnTo>
                        <a:pt x="17" y="513"/>
                      </a:lnTo>
                      <a:lnTo>
                        <a:pt x="0" y="2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3" name="Freeform 522"/>
                <p:cNvSpPr>
                  <a:spLocks/>
                </p:cNvSpPr>
                <p:nvPr/>
              </p:nvSpPr>
              <p:spPr bwMode="auto">
                <a:xfrm>
                  <a:off x="2104" y="1766"/>
                  <a:ext cx="1" cy="106"/>
                </a:xfrm>
                <a:custGeom>
                  <a:avLst/>
                  <a:gdLst>
                    <a:gd name="T0" fmla="*/ 0 w 8"/>
                    <a:gd name="T1" fmla="*/ 6 h 530"/>
                    <a:gd name="T2" fmla="*/ 0 w 8"/>
                    <a:gd name="T3" fmla="*/ 527 h 530"/>
                    <a:gd name="T4" fmla="*/ 8 w 8"/>
                    <a:gd name="T5" fmla="*/ 530 h 530"/>
                    <a:gd name="T6" fmla="*/ 8 w 8"/>
                    <a:gd name="T7" fmla="*/ 0 h 530"/>
                    <a:gd name="T8" fmla="*/ 0 w 8"/>
                    <a:gd name="T9" fmla="*/ 6 h 530"/>
                    <a:gd name="T10" fmla="*/ 0 60000 65536"/>
                    <a:gd name="T11" fmla="*/ 0 60000 65536"/>
                    <a:gd name="T12" fmla="*/ 0 60000 65536"/>
                    <a:gd name="T13" fmla="*/ 0 60000 65536"/>
                    <a:gd name="T14" fmla="*/ 0 60000 65536"/>
                    <a:gd name="T15" fmla="*/ 0 w 8"/>
                    <a:gd name="T16" fmla="*/ 0 h 530"/>
                    <a:gd name="T17" fmla="*/ 8 w 8"/>
                    <a:gd name="T18" fmla="*/ 530 h 530"/>
                  </a:gdLst>
                  <a:ahLst/>
                  <a:cxnLst>
                    <a:cxn ang="T10">
                      <a:pos x="T0" y="T1"/>
                    </a:cxn>
                    <a:cxn ang="T11">
                      <a:pos x="T2" y="T3"/>
                    </a:cxn>
                    <a:cxn ang="T12">
                      <a:pos x="T4" y="T5"/>
                    </a:cxn>
                    <a:cxn ang="T13">
                      <a:pos x="T6" y="T7"/>
                    </a:cxn>
                    <a:cxn ang="T14">
                      <a:pos x="T8" y="T9"/>
                    </a:cxn>
                  </a:cxnLst>
                  <a:rect l="T15" t="T16" r="T17" b="T18"/>
                  <a:pathLst>
                    <a:path w="8" h="530">
                      <a:moveTo>
                        <a:pt x="0" y="6"/>
                      </a:moveTo>
                      <a:lnTo>
                        <a:pt x="0" y="527"/>
                      </a:lnTo>
                      <a:lnTo>
                        <a:pt x="8" y="530"/>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3201" name="Freeform 523"/>
              <p:cNvSpPr>
                <a:spLocks/>
              </p:cNvSpPr>
              <p:nvPr/>
            </p:nvSpPr>
            <p:spPr bwMode="auto">
              <a:xfrm>
                <a:off x="1742" y="1843"/>
                <a:ext cx="511" cy="98"/>
              </a:xfrm>
              <a:custGeom>
                <a:avLst/>
                <a:gdLst>
                  <a:gd name="T0" fmla="*/ 0 w 2554"/>
                  <a:gd name="T1" fmla="*/ 490 h 490"/>
                  <a:gd name="T2" fmla="*/ 2554 w 2554"/>
                  <a:gd name="T3" fmla="*/ 364 h 490"/>
                  <a:gd name="T4" fmla="*/ 2554 w 2554"/>
                  <a:gd name="T5" fmla="*/ 120 h 490"/>
                  <a:gd name="T6" fmla="*/ 0 w 2554"/>
                  <a:gd name="T7" fmla="*/ 0 h 490"/>
                  <a:gd name="T8" fmla="*/ 0 w 2554"/>
                  <a:gd name="T9" fmla="*/ 490 h 490"/>
                  <a:gd name="T10" fmla="*/ 0 60000 65536"/>
                  <a:gd name="T11" fmla="*/ 0 60000 65536"/>
                  <a:gd name="T12" fmla="*/ 0 60000 65536"/>
                  <a:gd name="T13" fmla="*/ 0 60000 65536"/>
                  <a:gd name="T14" fmla="*/ 0 60000 65536"/>
                  <a:gd name="T15" fmla="*/ 0 w 2554"/>
                  <a:gd name="T16" fmla="*/ 0 h 490"/>
                  <a:gd name="T17" fmla="*/ 2554 w 2554"/>
                  <a:gd name="T18" fmla="*/ 490 h 490"/>
                </a:gdLst>
                <a:ahLst/>
                <a:cxnLst>
                  <a:cxn ang="T10">
                    <a:pos x="T0" y="T1"/>
                  </a:cxn>
                  <a:cxn ang="T11">
                    <a:pos x="T2" y="T3"/>
                  </a:cxn>
                  <a:cxn ang="T12">
                    <a:pos x="T4" y="T5"/>
                  </a:cxn>
                  <a:cxn ang="T13">
                    <a:pos x="T6" y="T7"/>
                  </a:cxn>
                  <a:cxn ang="T14">
                    <a:pos x="T8" y="T9"/>
                  </a:cxn>
                </a:cxnLst>
                <a:rect l="T15" t="T16" r="T17" b="T18"/>
                <a:pathLst>
                  <a:path w="2554" h="490">
                    <a:moveTo>
                      <a:pt x="0" y="490"/>
                    </a:moveTo>
                    <a:lnTo>
                      <a:pt x="2554" y="364"/>
                    </a:lnTo>
                    <a:lnTo>
                      <a:pt x="2554" y="120"/>
                    </a:lnTo>
                    <a:lnTo>
                      <a:pt x="0" y="0"/>
                    </a:lnTo>
                    <a:lnTo>
                      <a:pt x="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2" name="Freeform 524"/>
              <p:cNvSpPr>
                <a:spLocks/>
              </p:cNvSpPr>
              <p:nvPr/>
            </p:nvSpPr>
            <p:spPr bwMode="auto">
              <a:xfrm>
                <a:off x="1744" y="1893"/>
                <a:ext cx="485" cy="21"/>
              </a:xfrm>
              <a:custGeom>
                <a:avLst/>
                <a:gdLst>
                  <a:gd name="T0" fmla="*/ 2427 w 2427"/>
                  <a:gd name="T1" fmla="*/ 58 h 102"/>
                  <a:gd name="T2" fmla="*/ 2427 w 2427"/>
                  <a:gd name="T3" fmla="*/ 9 h 102"/>
                  <a:gd name="T4" fmla="*/ 0 w 2427"/>
                  <a:gd name="T5" fmla="*/ 0 h 102"/>
                  <a:gd name="T6" fmla="*/ 0 w 2427"/>
                  <a:gd name="T7" fmla="*/ 102 h 102"/>
                  <a:gd name="T8" fmla="*/ 2427 w 2427"/>
                  <a:gd name="T9" fmla="*/ 58 h 102"/>
                  <a:gd name="T10" fmla="*/ 0 60000 65536"/>
                  <a:gd name="T11" fmla="*/ 0 60000 65536"/>
                  <a:gd name="T12" fmla="*/ 0 60000 65536"/>
                  <a:gd name="T13" fmla="*/ 0 60000 65536"/>
                  <a:gd name="T14" fmla="*/ 0 60000 65536"/>
                  <a:gd name="T15" fmla="*/ 0 w 2427"/>
                  <a:gd name="T16" fmla="*/ 0 h 102"/>
                  <a:gd name="T17" fmla="*/ 2427 w 2427"/>
                  <a:gd name="T18" fmla="*/ 102 h 102"/>
                </a:gdLst>
                <a:ahLst/>
                <a:cxnLst>
                  <a:cxn ang="T10">
                    <a:pos x="T0" y="T1"/>
                  </a:cxn>
                  <a:cxn ang="T11">
                    <a:pos x="T2" y="T3"/>
                  </a:cxn>
                  <a:cxn ang="T12">
                    <a:pos x="T4" y="T5"/>
                  </a:cxn>
                  <a:cxn ang="T13">
                    <a:pos x="T6" y="T7"/>
                  </a:cxn>
                  <a:cxn ang="T14">
                    <a:pos x="T8" y="T9"/>
                  </a:cxn>
                </a:cxnLst>
                <a:rect l="T15" t="T16" r="T17" b="T18"/>
                <a:pathLst>
                  <a:path w="2427" h="102">
                    <a:moveTo>
                      <a:pt x="2427" y="58"/>
                    </a:moveTo>
                    <a:lnTo>
                      <a:pt x="2427" y="9"/>
                    </a:lnTo>
                    <a:lnTo>
                      <a:pt x="0" y="0"/>
                    </a:lnTo>
                    <a:lnTo>
                      <a:pt x="0" y="102"/>
                    </a:lnTo>
                    <a:lnTo>
                      <a:pt x="2427" y="5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03" name="Group 525"/>
              <p:cNvGrpSpPr>
                <a:grpSpLocks/>
              </p:cNvGrpSpPr>
              <p:nvPr/>
            </p:nvGrpSpPr>
            <p:grpSpPr bwMode="auto">
              <a:xfrm>
                <a:off x="1578" y="1846"/>
                <a:ext cx="133" cy="93"/>
                <a:chOff x="1578" y="1846"/>
                <a:chExt cx="133" cy="93"/>
              </a:xfrm>
            </p:grpSpPr>
            <p:sp>
              <p:nvSpPr>
                <p:cNvPr id="3235" name="Freeform 526"/>
                <p:cNvSpPr>
                  <a:spLocks/>
                </p:cNvSpPr>
                <p:nvPr/>
              </p:nvSpPr>
              <p:spPr bwMode="auto">
                <a:xfrm>
                  <a:off x="1580" y="1846"/>
                  <a:ext cx="131" cy="93"/>
                </a:xfrm>
                <a:custGeom>
                  <a:avLst/>
                  <a:gdLst>
                    <a:gd name="T0" fmla="*/ 659 w 659"/>
                    <a:gd name="T1" fmla="*/ 463 h 463"/>
                    <a:gd name="T2" fmla="*/ 644 w 659"/>
                    <a:gd name="T3" fmla="*/ 0 h 463"/>
                    <a:gd name="T4" fmla="*/ 0 w 659"/>
                    <a:gd name="T5" fmla="*/ 129 h 463"/>
                    <a:gd name="T6" fmla="*/ 0 w 659"/>
                    <a:gd name="T7" fmla="*/ 346 h 463"/>
                    <a:gd name="T8" fmla="*/ 659 w 659"/>
                    <a:gd name="T9" fmla="*/ 463 h 463"/>
                    <a:gd name="T10" fmla="*/ 0 60000 65536"/>
                    <a:gd name="T11" fmla="*/ 0 60000 65536"/>
                    <a:gd name="T12" fmla="*/ 0 60000 65536"/>
                    <a:gd name="T13" fmla="*/ 0 60000 65536"/>
                    <a:gd name="T14" fmla="*/ 0 60000 65536"/>
                    <a:gd name="T15" fmla="*/ 0 w 659"/>
                    <a:gd name="T16" fmla="*/ 0 h 463"/>
                    <a:gd name="T17" fmla="*/ 659 w 659"/>
                    <a:gd name="T18" fmla="*/ 463 h 463"/>
                  </a:gdLst>
                  <a:ahLst/>
                  <a:cxnLst>
                    <a:cxn ang="T10">
                      <a:pos x="T0" y="T1"/>
                    </a:cxn>
                    <a:cxn ang="T11">
                      <a:pos x="T2" y="T3"/>
                    </a:cxn>
                    <a:cxn ang="T12">
                      <a:pos x="T4" y="T5"/>
                    </a:cxn>
                    <a:cxn ang="T13">
                      <a:pos x="T6" y="T7"/>
                    </a:cxn>
                    <a:cxn ang="T14">
                      <a:pos x="T8" y="T9"/>
                    </a:cxn>
                  </a:cxnLst>
                  <a:rect l="T15" t="T16" r="T17" b="T18"/>
                  <a:pathLst>
                    <a:path w="659" h="463">
                      <a:moveTo>
                        <a:pt x="659" y="463"/>
                      </a:moveTo>
                      <a:lnTo>
                        <a:pt x="644" y="0"/>
                      </a:lnTo>
                      <a:lnTo>
                        <a:pt x="0" y="129"/>
                      </a:lnTo>
                      <a:lnTo>
                        <a:pt x="0" y="346"/>
                      </a:lnTo>
                      <a:lnTo>
                        <a:pt x="659"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6" name="Freeform 527"/>
                <p:cNvSpPr>
                  <a:spLocks/>
                </p:cNvSpPr>
                <p:nvPr/>
              </p:nvSpPr>
              <p:spPr bwMode="auto">
                <a:xfrm>
                  <a:off x="1587" y="1896"/>
                  <a:ext cx="123" cy="20"/>
                </a:xfrm>
                <a:custGeom>
                  <a:avLst/>
                  <a:gdLst>
                    <a:gd name="T0" fmla="*/ 606 w 615"/>
                    <a:gd name="T1" fmla="*/ 4 h 101"/>
                    <a:gd name="T2" fmla="*/ 0 w 615"/>
                    <a:gd name="T3" fmla="*/ 0 h 101"/>
                    <a:gd name="T4" fmla="*/ 0 w 615"/>
                    <a:gd name="T5" fmla="*/ 49 h 101"/>
                    <a:gd name="T6" fmla="*/ 615 w 615"/>
                    <a:gd name="T7" fmla="*/ 101 h 101"/>
                    <a:gd name="T8" fmla="*/ 606 w 615"/>
                    <a:gd name="T9" fmla="*/ 4 h 101"/>
                    <a:gd name="T10" fmla="*/ 0 60000 65536"/>
                    <a:gd name="T11" fmla="*/ 0 60000 65536"/>
                    <a:gd name="T12" fmla="*/ 0 60000 65536"/>
                    <a:gd name="T13" fmla="*/ 0 60000 65536"/>
                    <a:gd name="T14" fmla="*/ 0 60000 65536"/>
                    <a:gd name="T15" fmla="*/ 0 w 615"/>
                    <a:gd name="T16" fmla="*/ 0 h 101"/>
                    <a:gd name="T17" fmla="*/ 615 w 615"/>
                    <a:gd name="T18" fmla="*/ 101 h 101"/>
                  </a:gdLst>
                  <a:ahLst/>
                  <a:cxnLst>
                    <a:cxn ang="T10">
                      <a:pos x="T0" y="T1"/>
                    </a:cxn>
                    <a:cxn ang="T11">
                      <a:pos x="T2" y="T3"/>
                    </a:cxn>
                    <a:cxn ang="T12">
                      <a:pos x="T4" y="T5"/>
                    </a:cxn>
                    <a:cxn ang="T13">
                      <a:pos x="T6" y="T7"/>
                    </a:cxn>
                    <a:cxn ang="T14">
                      <a:pos x="T8" y="T9"/>
                    </a:cxn>
                  </a:cxnLst>
                  <a:rect l="T15" t="T16" r="T17" b="T18"/>
                  <a:pathLst>
                    <a:path w="615" h="101">
                      <a:moveTo>
                        <a:pt x="606" y="4"/>
                      </a:moveTo>
                      <a:lnTo>
                        <a:pt x="0" y="0"/>
                      </a:lnTo>
                      <a:lnTo>
                        <a:pt x="0" y="49"/>
                      </a:lnTo>
                      <a:lnTo>
                        <a:pt x="615" y="101"/>
                      </a:lnTo>
                      <a:lnTo>
                        <a:pt x="606"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7" name="Freeform 528"/>
                <p:cNvSpPr>
                  <a:spLocks/>
                </p:cNvSpPr>
                <p:nvPr/>
              </p:nvSpPr>
              <p:spPr bwMode="auto">
                <a:xfrm>
                  <a:off x="1592" y="1869"/>
                  <a:ext cx="3" cy="49"/>
                </a:xfrm>
                <a:custGeom>
                  <a:avLst/>
                  <a:gdLst>
                    <a:gd name="T0" fmla="*/ 14 w 14"/>
                    <a:gd name="T1" fmla="*/ 249 h 249"/>
                    <a:gd name="T2" fmla="*/ 14 w 14"/>
                    <a:gd name="T3" fmla="*/ 130 h 249"/>
                    <a:gd name="T4" fmla="*/ 5 w 14"/>
                    <a:gd name="T5" fmla="*/ 131 h 249"/>
                    <a:gd name="T6" fmla="*/ 5 w 14"/>
                    <a:gd name="T7" fmla="*/ 0 h 249"/>
                    <a:gd name="T8" fmla="*/ 0 w 14"/>
                    <a:gd name="T9" fmla="*/ 3 h 249"/>
                    <a:gd name="T10" fmla="*/ 0 w 14"/>
                    <a:gd name="T11" fmla="*/ 133 h 249"/>
                    <a:gd name="T12" fmla="*/ 9 w 14"/>
                    <a:gd name="T13" fmla="*/ 133 h 249"/>
                    <a:gd name="T14" fmla="*/ 9 w 14"/>
                    <a:gd name="T15" fmla="*/ 248 h 249"/>
                    <a:gd name="T16" fmla="*/ 14 w 14"/>
                    <a:gd name="T17" fmla="*/ 249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9"/>
                    <a:gd name="T29" fmla="*/ 14 w 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9">
                      <a:moveTo>
                        <a:pt x="14" y="249"/>
                      </a:moveTo>
                      <a:lnTo>
                        <a:pt x="14" y="130"/>
                      </a:lnTo>
                      <a:lnTo>
                        <a:pt x="5" y="131"/>
                      </a:lnTo>
                      <a:lnTo>
                        <a:pt x="5" y="0"/>
                      </a:lnTo>
                      <a:lnTo>
                        <a:pt x="0" y="3"/>
                      </a:lnTo>
                      <a:lnTo>
                        <a:pt x="0" y="133"/>
                      </a:lnTo>
                      <a:lnTo>
                        <a:pt x="9" y="133"/>
                      </a:lnTo>
                      <a:lnTo>
                        <a:pt x="9" y="248"/>
                      </a:lnTo>
                      <a:lnTo>
                        <a:pt x="14" y="2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8" name="Freeform 529"/>
                <p:cNvSpPr>
                  <a:spLocks/>
                </p:cNvSpPr>
                <p:nvPr/>
              </p:nvSpPr>
              <p:spPr bwMode="auto">
                <a:xfrm>
                  <a:off x="1602" y="1867"/>
                  <a:ext cx="1" cy="52"/>
                </a:xfrm>
                <a:custGeom>
                  <a:avLst/>
                  <a:gdLst>
                    <a:gd name="T0" fmla="*/ 6 w 6"/>
                    <a:gd name="T1" fmla="*/ 263 h 263"/>
                    <a:gd name="T2" fmla="*/ 6 w 6"/>
                    <a:gd name="T3" fmla="*/ 0 h 263"/>
                    <a:gd name="T4" fmla="*/ 0 w 6"/>
                    <a:gd name="T5" fmla="*/ 8 h 263"/>
                    <a:gd name="T6" fmla="*/ 0 w 6"/>
                    <a:gd name="T7" fmla="*/ 262 h 263"/>
                    <a:gd name="T8" fmla="*/ 6 w 6"/>
                    <a:gd name="T9" fmla="*/ 263 h 263"/>
                    <a:gd name="T10" fmla="*/ 0 60000 65536"/>
                    <a:gd name="T11" fmla="*/ 0 60000 65536"/>
                    <a:gd name="T12" fmla="*/ 0 60000 65536"/>
                    <a:gd name="T13" fmla="*/ 0 60000 65536"/>
                    <a:gd name="T14" fmla="*/ 0 60000 65536"/>
                    <a:gd name="T15" fmla="*/ 0 w 6"/>
                    <a:gd name="T16" fmla="*/ 0 h 263"/>
                    <a:gd name="T17" fmla="*/ 6 w 6"/>
                    <a:gd name="T18" fmla="*/ 263 h 263"/>
                  </a:gdLst>
                  <a:ahLst/>
                  <a:cxnLst>
                    <a:cxn ang="T10">
                      <a:pos x="T0" y="T1"/>
                    </a:cxn>
                    <a:cxn ang="T11">
                      <a:pos x="T2" y="T3"/>
                    </a:cxn>
                    <a:cxn ang="T12">
                      <a:pos x="T4" y="T5"/>
                    </a:cxn>
                    <a:cxn ang="T13">
                      <a:pos x="T6" y="T7"/>
                    </a:cxn>
                    <a:cxn ang="T14">
                      <a:pos x="T8" y="T9"/>
                    </a:cxn>
                  </a:cxnLst>
                  <a:rect l="T15" t="T16" r="T17" b="T18"/>
                  <a:pathLst>
                    <a:path w="6" h="263">
                      <a:moveTo>
                        <a:pt x="6" y="263"/>
                      </a:moveTo>
                      <a:lnTo>
                        <a:pt x="6" y="0"/>
                      </a:lnTo>
                      <a:lnTo>
                        <a:pt x="0" y="8"/>
                      </a:lnTo>
                      <a:lnTo>
                        <a:pt x="0" y="262"/>
                      </a:lnTo>
                      <a:lnTo>
                        <a:pt x="6" y="26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9" name="Freeform 530"/>
                <p:cNvSpPr>
                  <a:spLocks/>
                </p:cNvSpPr>
                <p:nvPr/>
              </p:nvSpPr>
              <p:spPr bwMode="auto">
                <a:xfrm>
                  <a:off x="1612" y="1865"/>
                  <a:ext cx="1" cy="56"/>
                </a:xfrm>
                <a:custGeom>
                  <a:avLst/>
                  <a:gdLst>
                    <a:gd name="T0" fmla="*/ 5 w 5"/>
                    <a:gd name="T1" fmla="*/ 279 h 279"/>
                    <a:gd name="T2" fmla="*/ 5 w 5"/>
                    <a:gd name="T3" fmla="*/ 4 h 279"/>
                    <a:gd name="T4" fmla="*/ 0 w 5"/>
                    <a:gd name="T5" fmla="*/ 0 h 279"/>
                    <a:gd name="T6" fmla="*/ 0 w 5"/>
                    <a:gd name="T7" fmla="*/ 277 h 279"/>
                    <a:gd name="T8" fmla="*/ 5 w 5"/>
                    <a:gd name="T9" fmla="*/ 279 h 279"/>
                    <a:gd name="T10" fmla="*/ 0 60000 65536"/>
                    <a:gd name="T11" fmla="*/ 0 60000 65536"/>
                    <a:gd name="T12" fmla="*/ 0 60000 65536"/>
                    <a:gd name="T13" fmla="*/ 0 60000 65536"/>
                    <a:gd name="T14" fmla="*/ 0 60000 65536"/>
                    <a:gd name="T15" fmla="*/ 0 w 5"/>
                    <a:gd name="T16" fmla="*/ 0 h 279"/>
                    <a:gd name="T17" fmla="*/ 5 w 5"/>
                    <a:gd name="T18" fmla="*/ 279 h 279"/>
                  </a:gdLst>
                  <a:ahLst/>
                  <a:cxnLst>
                    <a:cxn ang="T10">
                      <a:pos x="T0" y="T1"/>
                    </a:cxn>
                    <a:cxn ang="T11">
                      <a:pos x="T2" y="T3"/>
                    </a:cxn>
                    <a:cxn ang="T12">
                      <a:pos x="T4" y="T5"/>
                    </a:cxn>
                    <a:cxn ang="T13">
                      <a:pos x="T6" y="T7"/>
                    </a:cxn>
                    <a:cxn ang="T14">
                      <a:pos x="T8" y="T9"/>
                    </a:cxn>
                  </a:cxnLst>
                  <a:rect l="T15" t="T16" r="T17" b="T18"/>
                  <a:pathLst>
                    <a:path w="5" h="279">
                      <a:moveTo>
                        <a:pt x="5" y="279"/>
                      </a:moveTo>
                      <a:lnTo>
                        <a:pt x="5" y="4"/>
                      </a:lnTo>
                      <a:lnTo>
                        <a:pt x="0" y="0"/>
                      </a:lnTo>
                      <a:lnTo>
                        <a:pt x="0" y="277"/>
                      </a:lnTo>
                      <a:lnTo>
                        <a:pt x="5" y="279"/>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0" name="Freeform 531"/>
                <p:cNvSpPr>
                  <a:spLocks/>
                </p:cNvSpPr>
                <p:nvPr/>
              </p:nvSpPr>
              <p:spPr bwMode="auto">
                <a:xfrm>
                  <a:off x="1624" y="1863"/>
                  <a:ext cx="2" cy="60"/>
                </a:xfrm>
                <a:custGeom>
                  <a:avLst/>
                  <a:gdLst>
                    <a:gd name="T0" fmla="*/ 6 w 6"/>
                    <a:gd name="T1" fmla="*/ 303 h 303"/>
                    <a:gd name="T2" fmla="*/ 6 w 6"/>
                    <a:gd name="T3" fmla="*/ 0 h 303"/>
                    <a:gd name="T4" fmla="*/ 0 w 6"/>
                    <a:gd name="T5" fmla="*/ 2 h 303"/>
                    <a:gd name="T6" fmla="*/ 0 w 6"/>
                    <a:gd name="T7" fmla="*/ 299 h 303"/>
                    <a:gd name="T8" fmla="*/ 6 w 6"/>
                    <a:gd name="T9" fmla="*/ 303 h 303"/>
                    <a:gd name="T10" fmla="*/ 0 60000 65536"/>
                    <a:gd name="T11" fmla="*/ 0 60000 65536"/>
                    <a:gd name="T12" fmla="*/ 0 60000 65536"/>
                    <a:gd name="T13" fmla="*/ 0 60000 65536"/>
                    <a:gd name="T14" fmla="*/ 0 60000 65536"/>
                    <a:gd name="T15" fmla="*/ 0 w 6"/>
                    <a:gd name="T16" fmla="*/ 0 h 303"/>
                    <a:gd name="T17" fmla="*/ 6 w 6"/>
                    <a:gd name="T18" fmla="*/ 303 h 303"/>
                  </a:gdLst>
                  <a:ahLst/>
                  <a:cxnLst>
                    <a:cxn ang="T10">
                      <a:pos x="T0" y="T1"/>
                    </a:cxn>
                    <a:cxn ang="T11">
                      <a:pos x="T2" y="T3"/>
                    </a:cxn>
                    <a:cxn ang="T12">
                      <a:pos x="T4" y="T5"/>
                    </a:cxn>
                    <a:cxn ang="T13">
                      <a:pos x="T6" y="T7"/>
                    </a:cxn>
                    <a:cxn ang="T14">
                      <a:pos x="T8" y="T9"/>
                    </a:cxn>
                  </a:cxnLst>
                  <a:rect l="T15" t="T16" r="T17" b="T18"/>
                  <a:pathLst>
                    <a:path w="6" h="303">
                      <a:moveTo>
                        <a:pt x="6" y="303"/>
                      </a:moveTo>
                      <a:lnTo>
                        <a:pt x="6" y="0"/>
                      </a:lnTo>
                      <a:lnTo>
                        <a:pt x="0" y="2"/>
                      </a:lnTo>
                      <a:lnTo>
                        <a:pt x="0" y="299"/>
                      </a:lnTo>
                      <a:lnTo>
                        <a:pt x="6" y="30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1" name="Freeform 532"/>
                <p:cNvSpPr>
                  <a:spLocks/>
                </p:cNvSpPr>
                <p:nvPr/>
              </p:nvSpPr>
              <p:spPr bwMode="auto">
                <a:xfrm>
                  <a:off x="1642" y="1859"/>
                  <a:ext cx="2" cy="67"/>
                </a:xfrm>
                <a:custGeom>
                  <a:avLst/>
                  <a:gdLst>
                    <a:gd name="T0" fmla="*/ 8 w 8"/>
                    <a:gd name="T1" fmla="*/ 334 h 334"/>
                    <a:gd name="T2" fmla="*/ 8 w 8"/>
                    <a:gd name="T3" fmla="*/ 0 h 334"/>
                    <a:gd name="T4" fmla="*/ 0 w 8"/>
                    <a:gd name="T5" fmla="*/ 5 h 334"/>
                    <a:gd name="T6" fmla="*/ 0 w 8"/>
                    <a:gd name="T7" fmla="*/ 332 h 334"/>
                    <a:gd name="T8" fmla="*/ 8 w 8"/>
                    <a:gd name="T9" fmla="*/ 334 h 334"/>
                    <a:gd name="T10" fmla="*/ 0 60000 65536"/>
                    <a:gd name="T11" fmla="*/ 0 60000 65536"/>
                    <a:gd name="T12" fmla="*/ 0 60000 65536"/>
                    <a:gd name="T13" fmla="*/ 0 60000 65536"/>
                    <a:gd name="T14" fmla="*/ 0 60000 65536"/>
                    <a:gd name="T15" fmla="*/ 0 w 8"/>
                    <a:gd name="T16" fmla="*/ 0 h 334"/>
                    <a:gd name="T17" fmla="*/ 8 w 8"/>
                    <a:gd name="T18" fmla="*/ 334 h 334"/>
                  </a:gdLst>
                  <a:ahLst/>
                  <a:cxnLst>
                    <a:cxn ang="T10">
                      <a:pos x="T0" y="T1"/>
                    </a:cxn>
                    <a:cxn ang="T11">
                      <a:pos x="T2" y="T3"/>
                    </a:cxn>
                    <a:cxn ang="T12">
                      <a:pos x="T4" y="T5"/>
                    </a:cxn>
                    <a:cxn ang="T13">
                      <a:pos x="T6" y="T7"/>
                    </a:cxn>
                    <a:cxn ang="T14">
                      <a:pos x="T8" y="T9"/>
                    </a:cxn>
                  </a:cxnLst>
                  <a:rect l="T15" t="T16" r="T17" b="T18"/>
                  <a:pathLst>
                    <a:path w="8" h="334">
                      <a:moveTo>
                        <a:pt x="8" y="334"/>
                      </a:moveTo>
                      <a:lnTo>
                        <a:pt x="8" y="0"/>
                      </a:lnTo>
                      <a:lnTo>
                        <a:pt x="0" y="5"/>
                      </a:lnTo>
                      <a:lnTo>
                        <a:pt x="0" y="332"/>
                      </a:lnTo>
                      <a:lnTo>
                        <a:pt x="8" y="33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2" name="Freeform 533"/>
                <p:cNvSpPr>
                  <a:spLocks/>
                </p:cNvSpPr>
                <p:nvPr/>
              </p:nvSpPr>
              <p:spPr bwMode="auto">
                <a:xfrm>
                  <a:off x="1661" y="1855"/>
                  <a:ext cx="1" cy="74"/>
                </a:xfrm>
                <a:custGeom>
                  <a:avLst/>
                  <a:gdLst>
                    <a:gd name="T0" fmla="*/ 8 w 8"/>
                    <a:gd name="T1" fmla="*/ 368 h 368"/>
                    <a:gd name="T2" fmla="*/ 8 w 8"/>
                    <a:gd name="T3" fmla="*/ 0 h 368"/>
                    <a:gd name="T4" fmla="*/ 0 w 8"/>
                    <a:gd name="T5" fmla="*/ 6 h 368"/>
                    <a:gd name="T6" fmla="*/ 0 w 8"/>
                    <a:gd name="T7" fmla="*/ 367 h 368"/>
                    <a:gd name="T8" fmla="*/ 8 w 8"/>
                    <a:gd name="T9" fmla="*/ 368 h 368"/>
                    <a:gd name="T10" fmla="*/ 0 60000 65536"/>
                    <a:gd name="T11" fmla="*/ 0 60000 65536"/>
                    <a:gd name="T12" fmla="*/ 0 60000 65536"/>
                    <a:gd name="T13" fmla="*/ 0 60000 65536"/>
                    <a:gd name="T14" fmla="*/ 0 60000 65536"/>
                    <a:gd name="T15" fmla="*/ 0 w 8"/>
                    <a:gd name="T16" fmla="*/ 0 h 368"/>
                    <a:gd name="T17" fmla="*/ 8 w 8"/>
                    <a:gd name="T18" fmla="*/ 368 h 368"/>
                  </a:gdLst>
                  <a:ahLst/>
                  <a:cxnLst>
                    <a:cxn ang="T10">
                      <a:pos x="T0" y="T1"/>
                    </a:cxn>
                    <a:cxn ang="T11">
                      <a:pos x="T2" y="T3"/>
                    </a:cxn>
                    <a:cxn ang="T12">
                      <a:pos x="T4" y="T5"/>
                    </a:cxn>
                    <a:cxn ang="T13">
                      <a:pos x="T6" y="T7"/>
                    </a:cxn>
                    <a:cxn ang="T14">
                      <a:pos x="T8" y="T9"/>
                    </a:cxn>
                  </a:cxnLst>
                  <a:rect l="T15" t="T16" r="T17" b="T18"/>
                  <a:pathLst>
                    <a:path w="8" h="368">
                      <a:moveTo>
                        <a:pt x="8" y="368"/>
                      </a:moveTo>
                      <a:lnTo>
                        <a:pt x="8" y="0"/>
                      </a:lnTo>
                      <a:lnTo>
                        <a:pt x="0" y="6"/>
                      </a:lnTo>
                      <a:lnTo>
                        <a:pt x="0" y="367"/>
                      </a:lnTo>
                      <a:lnTo>
                        <a:pt x="8" y="368"/>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3" name="Freeform 534"/>
                <p:cNvSpPr>
                  <a:spLocks/>
                </p:cNvSpPr>
                <p:nvPr/>
              </p:nvSpPr>
              <p:spPr bwMode="auto">
                <a:xfrm>
                  <a:off x="1683" y="1851"/>
                  <a:ext cx="1" cy="81"/>
                </a:xfrm>
                <a:custGeom>
                  <a:avLst/>
                  <a:gdLst>
                    <a:gd name="T0" fmla="*/ 8 w 8"/>
                    <a:gd name="T1" fmla="*/ 404 h 404"/>
                    <a:gd name="T2" fmla="*/ 8 w 8"/>
                    <a:gd name="T3" fmla="*/ 0 h 404"/>
                    <a:gd name="T4" fmla="*/ 0 w 8"/>
                    <a:gd name="T5" fmla="*/ 5 h 404"/>
                    <a:gd name="T6" fmla="*/ 0 w 8"/>
                    <a:gd name="T7" fmla="*/ 403 h 404"/>
                    <a:gd name="T8" fmla="*/ 8 w 8"/>
                    <a:gd name="T9" fmla="*/ 404 h 404"/>
                    <a:gd name="T10" fmla="*/ 0 60000 65536"/>
                    <a:gd name="T11" fmla="*/ 0 60000 65536"/>
                    <a:gd name="T12" fmla="*/ 0 60000 65536"/>
                    <a:gd name="T13" fmla="*/ 0 60000 65536"/>
                    <a:gd name="T14" fmla="*/ 0 60000 65536"/>
                    <a:gd name="T15" fmla="*/ 0 w 8"/>
                    <a:gd name="T16" fmla="*/ 0 h 404"/>
                    <a:gd name="T17" fmla="*/ 8 w 8"/>
                    <a:gd name="T18" fmla="*/ 404 h 404"/>
                  </a:gdLst>
                  <a:ahLst/>
                  <a:cxnLst>
                    <a:cxn ang="T10">
                      <a:pos x="T0" y="T1"/>
                    </a:cxn>
                    <a:cxn ang="T11">
                      <a:pos x="T2" y="T3"/>
                    </a:cxn>
                    <a:cxn ang="T12">
                      <a:pos x="T4" y="T5"/>
                    </a:cxn>
                    <a:cxn ang="T13">
                      <a:pos x="T6" y="T7"/>
                    </a:cxn>
                    <a:cxn ang="T14">
                      <a:pos x="T8" y="T9"/>
                    </a:cxn>
                  </a:cxnLst>
                  <a:rect l="T15" t="T16" r="T17" b="T18"/>
                  <a:pathLst>
                    <a:path w="8" h="404">
                      <a:moveTo>
                        <a:pt x="8" y="404"/>
                      </a:moveTo>
                      <a:lnTo>
                        <a:pt x="8" y="0"/>
                      </a:lnTo>
                      <a:lnTo>
                        <a:pt x="0" y="5"/>
                      </a:lnTo>
                      <a:lnTo>
                        <a:pt x="0" y="403"/>
                      </a:lnTo>
                      <a:lnTo>
                        <a:pt x="8" y="40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4" name="Freeform 535"/>
                <p:cNvSpPr>
                  <a:spLocks/>
                </p:cNvSpPr>
                <p:nvPr/>
              </p:nvSpPr>
              <p:spPr bwMode="auto">
                <a:xfrm>
                  <a:off x="1580" y="1869"/>
                  <a:ext cx="14" cy="49"/>
                </a:xfrm>
                <a:custGeom>
                  <a:avLst/>
                  <a:gdLst>
                    <a:gd name="T0" fmla="*/ 72 w 72"/>
                    <a:gd name="T1" fmla="*/ 245 h 245"/>
                    <a:gd name="T2" fmla="*/ 0 w 72"/>
                    <a:gd name="T3" fmla="*/ 230 h 245"/>
                    <a:gd name="T4" fmla="*/ 0 w 72"/>
                    <a:gd name="T5" fmla="*/ 13 h 245"/>
                    <a:gd name="T6" fmla="*/ 63 w 72"/>
                    <a:gd name="T7" fmla="*/ 0 h 245"/>
                    <a:gd name="T8" fmla="*/ 63 w 72"/>
                    <a:gd name="T9" fmla="*/ 130 h 245"/>
                    <a:gd name="T10" fmla="*/ 72 w 72"/>
                    <a:gd name="T11" fmla="*/ 130 h 245"/>
                    <a:gd name="T12" fmla="*/ 72 w 72"/>
                    <a:gd name="T13" fmla="*/ 245 h 245"/>
                    <a:gd name="T14" fmla="*/ 0 60000 65536"/>
                    <a:gd name="T15" fmla="*/ 0 60000 65536"/>
                    <a:gd name="T16" fmla="*/ 0 60000 65536"/>
                    <a:gd name="T17" fmla="*/ 0 60000 65536"/>
                    <a:gd name="T18" fmla="*/ 0 60000 65536"/>
                    <a:gd name="T19" fmla="*/ 0 60000 65536"/>
                    <a:gd name="T20" fmla="*/ 0 60000 65536"/>
                    <a:gd name="T21" fmla="*/ 0 w 72"/>
                    <a:gd name="T22" fmla="*/ 0 h 245"/>
                    <a:gd name="T23" fmla="*/ 72 w 72"/>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45">
                      <a:moveTo>
                        <a:pt x="72" y="245"/>
                      </a:moveTo>
                      <a:lnTo>
                        <a:pt x="0" y="230"/>
                      </a:lnTo>
                      <a:lnTo>
                        <a:pt x="0" y="13"/>
                      </a:lnTo>
                      <a:lnTo>
                        <a:pt x="63" y="0"/>
                      </a:lnTo>
                      <a:lnTo>
                        <a:pt x="63" y="130"/>
                      </a:lnTo>
                      <a:lnTo>
                        <a:pt x="72" y="130"/>
                      </a:lnTo>
                      <a:lnTo>
                        <a:pt x="72" y="2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5" name="Freeform 536"/>
                <p:cNvSpPr>
                  <a:spLocks/>
                </p:cNvSpPr>
                <p:nvPr/>
              </p:nvSpPr>
              <p:spPr bwMode="auto">
                <a:xfrm>
                  <a:off x="1598" y="1868"/>
                  <a:ext cx="4" cy="51"/>
                </a:xfrm>
                <a:custGeom>
                  <a:avLst/>
                  <a:gdLst>
                    <a:gd name="T0" fmla="*/ 21 w 21"/>
                    <a:gd name="T1" fmla="*/ 254 h 254"/>
                    <a:gd name="T2" fmla="*/ 0 w 21"/>
                    <a:gd name="T3" fmla="*/ 253 h 254"/>
                    <a:gd name="T4" fmla="*/ 0 w 21"/>
                    <a:gd name="T5" fmla="*/ 1 h 254"/>
                    <a:gd name="T6" fmla="*/ 21 w 21"/>
                    <a:gd name="T7" fmla="*/ 0 h 254"/>
                    <a:gd name="T8" fmla="*/ 21 w 21"/>
                    <a:gd name="T9" fmla="*/ 254 h 254"/>
                    <a:gd name="T10" fmla="*/ 0 60000 65536"/>
                    <a:gd name="T11" fmla="*/ 0 60000 65536"/>
                    <a:gd name="T12" fmla="*/ 0 60000 65536"/>
                    <a:gd name="T13" fmla="*/ 0 60000 65536"/>
                    <a:gd name="T14" fmla="*/ 0 60000 65536"/>
                    <a:gd name="T15" fmla="*/ 0 w 21"/>
                    <a:gd name="T16" fmla="*/ 0 h 254"/>
                    <a:gd name="T17" fmla="*/ 21 w 21"/>
                    <a:gd name="T18" fmla="*/ 254 h 254"/>
                  </a:gdLst>
                  <a:ahLst/>
                  <a:cxnLst>
                    <a:cxn ang="T10">
                      <a:pos x="T0" y="T1"/>
                    </a:cxn>
                    <a:cxn ang="T11">
                      <a:pos x="T2" y="T3"/>
                    </a:cxn>
                    <a:cxn ang="T12">
                      <a:pos x="T4" y="T5"/>
                    </a:cxn>
                    <a:cxn ang="T13">
                      <a:pos x="T6" y="T7"/>
                    </a:cxn>
                    <a:cxn ang="T14">
                      <a:pos x="T8" y="T9"/>
                    </a:cxn>
                  </a:cxnLst>
                  <a:rect l="T15" t="T16" r="T17" b="T18"/>
                  <a:pathLst>
                    <a:path w="21" h="254">
                      <a:moveTo>
                        <a:pt x="21" y="254"/>
                      </a:moveTo>
                      <a:lnTo>
                        <a:pt x="0" y="253"/>
                      </a:lnTo>
                      <a:lnTo>
                        <a:pt x="0" y="1"/>
                      </a:lnTo>
                      <a:lnTo>
                        <a:pt x="21" y="0"/>
                      </a:lnTo>
                      <a:lnTo>
                        <a:pt x="21" y="25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6" name="Freeform 537"/>
                <p:cNvSpPr>
                  <a:spLocks/>
                </p:cNvSpPr>
                <p:nvPr/>
              </p:nvSpPr>
              <p:spPr bwMode="auto">
                <a:xfrm>
                  <a:off x="1608" y="1865"/>
                  <a:ext cx="4" cy="56"/>
                </a:xfrm>
                <a:custGeom>
                  <a:avLst/>
                  <a:gdLst>
                    <a:gd name="T0" fmla="*/ 22 w 22"/>
                    <a:gd name="T1" fmla="*/ 278 h 278"/>
                    <a:gd name="T2" fmla="*/ 0 w 22"/>
                    <a:gd name="T3" fmla="*/ 276 h 278"/>
                    <a:gd name="T4" fmla="*/ 0 w 22"/>
                    <a:gd name="T5" fmla="*/ 0 h 278"/>
                    <a:gd name="T6" fmla="*/ 22 w 22"/>
                    <a:gd name="T7" fmla="*/ 1 h 278"/>
                    <a:gd name="T8" fmla="*/ 22 w 22"/>
                    <a:gd name="T9" fmla="*/ 278 h 278"/>
                    <a:gd name="T10" fmla="*/ 0 60000 65536"/>
                    <a:gd name="T11" fmla="*/ 0 60000 65536"/>
                    <a:gd name="T12" fmla="*/ 0 60000 65536"/>
                    <a:gd name="T13" fmla="*/ 0 60000 65536"/>
                    <a:gd name="T14" fmla="*/ 0 60000 65536"/>
                    <a:gd name="T15" fmla="*/ 0 w 22"/>
                    <a:gd name="T16" fmla="*/ 0 h 278"/>
                    <a:gd name="T17" fmla="*/ 22 w 22"/>
                    <a:gd name="T18" fmla="*/ 278 h 278"/>
                  </a:gdLst>
                  <a:ahLst/>
                  <a:cxnLst>
                    <a:cxn ang="T10">
                      <a:pos x="T0" y="T1"/>
                    </a:cxn>
                    <a:cxn ang="T11">
                      <a:pos x="T2" y="T3"/>
                    </a:cxn>
                    <a:cxn ang="T12">
                      <a:pos x="T4" y="T5"/>
                    </a:cxn>
                    <a:cxn ang="T13">
                      <a:pos x="T6" y="T7"/>
                    </a:cxn>
                    <a:cxn ang="T14">
                      <a:pos x="T8" y="T9"/>
                    </a:cxn>
                  </a:cxnLst>
                  <a:rect l="T15" t="T16" r="T17" b="T18"/>
                  <a:pathLst>
                    <a:path w="22" h="278">
                      <a:moveTo>
                        <a:pt x="22" y="278"/>
                      </a:moveTo>
                      <a:lnTo>
                        <a:pt x="0" y="276"/>
                      </a:lnTo>
                      <a:lnTo>
                        <a:pt x="0" y="0"/>
                      </a:lnTo>
                      <a:lnTo>
                        <a:pt x="22" y="1"/>
                      </a:lnTo>
                      <a:lnTo>
                        <a:pt x="22" y="2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7" name="Freeform 538"/>
                <p:cNvSpPr>
                  <a:spLocks/>
                </p:cNvSpPr>
                <p:nvPr/>
              </p:nvSpPr>
              <p:spPr bwMode="auto">
                <a:xfrm>
                  <a:off x="1619" y="1863"/>
                  <a:ext cx="5" cy="60"/>
                </a:xfrm>
                <a:custGeom>
                  <a:avLst/>
                  <a:gdLst>
                    <a:gd name="T0" fmla="*/ 29 w 29"/>
                    <a:gd name="T1" fmla="*/ 298 h 298"/>
                    <a:gd name="T2" fmla="*/ 0 w 29"/>
                    <a:gd name="T3" fmla="*/ 295 h 298"/>
                    <a:gd name="T4" fmla="*/ 0 w 29"/>
                    <a:gd name="T5" fmla="*/ 0 h 298"/>
                    <a:gd name="T6" fmla="*/ 29 w 29"/>
                    <a:gd name="T7" fmla="*/ 1 h 298"/>
                    <a:gd name="T8" fmla="*/ 29 w 29"/>
                    <a:gd name="T9" fmla="*/ 298 h 298"/>
                    <a:gd name="T10" fmla="*/ 0 60000 65536"/>
                    <a:gd name="T11" fmla="*/ 0 60000 65536"/>
                    <a:gd name="T12" fmla="*/ 0 60000 65536"/>
                    <a:gd name="T13" fmla="*/ 0 60000 65536"/>
                    <a:gd name="T14" fmla="*/ 0 60000 65536"/>
                    <a:gd name="T15" fmla="*/ 0 w 29"/>
                    <a:gd name="T16" fmla="*/ 0 h 298"/>
                    <a:gd name="T17" fmla="*/ 29 w 29"/>
                    <a:gd name="T18" fmla="*/ 298 h 298"/>
                  </a:gdLst>
                  <a:ahLst/>
                  <a:cxnLst>
                    <a:cxn ang="T10">
                      <a:pos x="T0" y="T1"/>
                    </a:cxn>
                    <a:cxn ang="T11">
                      <a:pos x="T2" y="T3"/>
                    </a:cxn>
                    <a:cxn ang="T12">
                      <a:pos x="T4" y="T5"/>
                    </a:cxn>
                    <a:cxn ang="T13">
                      <a:pos x="T6" y="T7"/>
                    </a:cxn>
                    <a:cxn ang="T14">
                      <a:pos x="T8" y="T9"/>
                    </a:cxn>
                  </a:cxnLst>
                  <a:rect l="T15" t="T16" r="T17" b="T18"/>
                  <a:pathLst>
                    <a:path w="29" h="298">
                      <a:moveTo>
                        <a:pt x="29" y="298"/>
                      </a:moveTo>
                      <a:lnTo>
                        <a:pt x="0" y="295"/>
                      </a:lnTo>
                      <a:lnTo>
                        <a:pt x="0" y="0"/>
                      </a:lnTo>
                      <a:lnTo>
                        <a:pt x="29" y="1"/>
                      </a:lnTo>
                      <a:lnTo>
                        <a:pt x="29" y="29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8" name="Freeform 539"/>
                <p:cNvSpPr>
                  <a:spLocks/>
                </p:cNvSpPr>
                <p:nvPr/>
              </p:nvSpPr>
              <p:spPr bwMode="auto">
                <a:xfrm>
                  <a:off x="1635" y="1860"/>
                  <a:ext cx="7" cy="66"/>
                </a:xfrm>
                <a:custGeom>
                  <a:avLst/>
                  <a:gdLst>
                    <a:gd name="T0" fmla="*/ 37 w 37"/>
                    <a:gd name="T1" fmla="*/ 328 h 328"/>
                    <a:gd name="T2" fmla="*/ 0 w 37"/>
                    <a:gd name="T3" fmla="*/ 322 h 328"/>
                    <a:gd name="T4" fmla="*/ 0 w 37"/>
                    <a:gd name="T5" fmla="*/ 0 h 328"/>
                    <a:gd name="T6" fmla="*/ 37 w 37"/>
                    <a:gd name="T7" fmla="*/ 1 h 328"/>
                    <a:gd name="T8" fmla="*/ 37 w 37"/>
                    <a:gd name="T9" fmla="*/ 328 h 328"/>
                    <a:gd name="T10" fmla="*/ 0 60000 65536"/>
                    <a:gd name="T11" fmla="*/ 0 60000 65536"/>
                    <a:gd name="T12" fmla="*/ 0 60000 65536"/>
                    <a:gd name="T13" fmla="*/ 0 60000 65536"/>
                    <a:gd name="T14" fmla="*/ 0 60000 65536"/>
                    <a:gd name="T15" fmla="*/ 0 w 37"/>
                    <a:gd name="T16" fmla="*/ 0 h 328"/>
                    <a:gd name="T17" fmla="*/ 37 w 37"/>
                    <a:gd name="T18" fmla="*/ 328 h 328"/>
                  </a:gdLst>
                  <a:ahLst/>
                  <a:cxnLst>
                    <a:cxn ang="T10">
                      <a:pos x="T0" y="T1"/>
                    </a:cxn>
                    <a:cxn ang="T11">
                      <a:pos x="T2" y="T3"/>
                    </a:cxn>
                    <a:cxn ang="T12">
                      <a:pos x="T4" y="T5"/>
                    </a:cxn>
                    <a:cxn ang="T13">
                      <a:pos x="T6" y="T7"/>
                    </a:cxn>
                    <a:cxn ang="T14">
                      <a:pos x="T8" y="T9"/>
                    </a:cxn>
                  </a:cxnLst>
                  <a:rect l="T15" t="T16" r="T17" b="T18"/>
                  <a:pathLst>
                    <a:path w="37" h="328">
                      <a:moveTo>
                        <a:pt x="37" y="328"/>
                      </a:moveTo>
                      <a:lnTo>
                        <a:pt x="0" y="322"/>
                      </a:lnTo>
                      <a:lnTo>
                        <a:pt x="0" y="0"/>
                      </a:lnTo>
                      <a:lnTo>
                        <a:pt x="37" y="1"/>
                      </a:lnTo>
                      <a:lnTo>
                        <a:pt x="37" y="3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49" name="Freeform 540"/>
                <p:cNvSpPr>
                  <a:spLocks/>
                </p:cNvSpPr>
                <p:nvPr/>
              </p:nvSpPr>
              <p:spPr bwMode="auto">
                <a:xfrm>
                  <a:off x="1653" y="1856"/>
                  <a:ext cx="8" cy="73"/>
                </a:xfrm>
                <a:custGeom>
                  <a:avLst/>
                  <a:gdLst>
                    <a:gd name="T0" fmla="*/ 41 w 41"/>
                    <a:gd name="T1" fmla="*/ 363 h 363"/>
                    <a:gd name="T2" fmla="*/ 0 w 41"/>
                    <a:gd name="T3" fmla="*/ 358 h 363"/>
                    <a:gd name="T4" fmla="*/ 0 w 41"/>
                    <a:gd name="T5" fmla="*/ 0 h 363"/>
                    <a:gd name="T6" fmla="*/ 41 w 41"/>
                    <a:gd name="T7" fmla="*/ 2 h 363"/>
                    <a:gd name="T8" fmla="*/ 41 w 41"/>
                    <a:gd name="T9" fmla="*/ 363 h 363"/>
                    <a:gd name="T10" fmla="*/ 0 60000 65536"/>
                    <a:gd name="T11" fmla="*/ 0 60000 65536"/>
                    <a:gd name="T12" fmla="*/ 0 60000 65536"/>
                    <a:gd name="T13" fmla="*/ 0 60000 65536"/>
                    <a:gd name="T14" fmla="*/ 0 60000 65536"/>
                    <a:gd name="T15" fmla="*/ 0 w 41"/>
                    <a:gd name="T16" fmla="*/ 0 h 363"/>
                    <a:gd name="T17" fmla="*/ 41 w 41"/>
                    <a:gd name="T18" fmla="*/ 363 h 363"/>
                  </a:gdLst>
                  <a:ahLst/>
                  <a:cxnLst>
                    <a:cxn ang="T10">
                      <a:pos x="T0" y="T1"/>
                    </a:cxn>
                    <a:cxn ang="T11">
                      <a:pos x="T2" y="T3"/>
                    </a:cxn>
                    <a:cxn ang="T12">
                      <a:pos x="T4" y="T5"/>
                    </a:cxn>
                    <a:cxn ang="T13">
                      <a:pos x="T6" y="T7"/>
                    </a:cxn>
                    <a:cxn ang="T14">
                      <a:pos x="T8" y="T9"/>
                    </a:cxn>
                  </a:cxnLst>
                  <a:rect l="T15" t="T16" r="T17" b="T18"/>
                  <a:pathLst>
                    <a:path w="41" h="363">
                      <a:moveTo>
                        <a:pt x="41" y="363"/>
                      </a:moveTo>
                      <a:lnTo>
                        <a:pt x="0" y="358"/>
                      </a:lnTo>
                      <a:lnTo>
                        <a:pt x="0" y="0"/>
                      </a:lnTo>
                      <a:lnTo>
                        <a:pt x="41" y="2"/>
                      </a:lnTo>
                      <a:lnTo>
                        <a:pt x="41" y="3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0" name="Freeform 541"/>
                <p:cNvSpPr>
                  <a:spLocks/>
                </p:cNvSpPr>
                <p:nvPr/>
              </p:nvSpPr>
              <p:spPr bwMode="auto">
                <a:xfrm>
                  <a:off x="1673" y="1852"/>
                  <a:ext cx="10" cy="80"/>
                </a:xfrm>
                <a:custGeom>
                  <a:avLst/>
                  <a:gdLst>
                    <a:gd name="T0" fmla="*/ 46 w 46"/>
                    <a:gd name="T1" fmla="*/ 399 h 399"/>
                    <a:gd name="T2" fmla="*/ 0 w 46"/>
                    <a:gd name="T3" fmla="*/ 394 h 399"/>
                    <a:gd name="T4" fmla="*/ 0 w 46"/>
                    <a:gd name="T5" fmla="*/ 0 h 399"/>
                    <a:gd name="T6" fmla="*/ 46 w 46"/>
                    <a:gd name="T7" fmla="*/ 1 h 399"/>
                    <a:gd name="T8" fmla="*/ 46 w 46"/>
                    <a:gd name="T9" fmla="*/ 399 h 399"/>
                    <a:gd name="T10" fmla="*/ 0 60000 65536"/>
                    <a:gd name="T11" fmla="*/ 0 60000 65536"/>
                    <a:gd name="T12" fmla="*/ 0 60000 65536"/>
                    <a:gd name="T13" fmla="*/ 0 60000 65536"/>
                    <a:gd name="T14" fmla="*/ 0 60000 65536"/>
                    <a:gd name="T15" fmla="*/ 0 w 46"/>
                    <a:gd name="T16" fmla="*/ 0 h 399"/>
                    <a:gd name="T17" fmla="*/ 46 w 46"/>
                    <a:gd name="T18" fmla="*/ 399 h 399"/>
                  </a:gdLst>
                  <a:ahLst/>
                  <a:cxnLst>
                    <a:cxn ang="T10">
                      <a:pos x="T0" y="T1"/>
                    </a:cxn>
                    <a:cxn ang="T11">
                      <a:pos x="T2" y="T3"/>
                    </a:cxn>
                    <a:cxn ang="T12">
                      <a:pos x="T4" y="T5"/>
                    </a:cxn>
                    <a:cxn ang="T13">
                      <a:pos x="T6" y="T7"/>
                    </a:cxn>
                    <a:cxn ang="T14">
                      <a:pos x="T8" y="T9"/>
                    </a:cxn>
                  </a:cxnLst>
                  <a:rect l="T15" t="T16" r="T17" b="T18"/>
                  <a:pathLst>
                    <a:path w="46" h="399">
                      <a:moveTo>
                        <a:pt x="46" y="399"/>
                      </a:moveTo>
                      <a:lnTo>
                        <a:pt x="0" y="394"/>
                      </a:lnTo>
                      <a:lnTo>
                        <a:pt x="0" y="0"/>
                      </a:lnTo>
                      <a:lnTo>
                        <a:pt x="46" y="1"/>
                      </a:lnTo>
                      <a:lnTo>
                        <a:pt x="46" y="39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51" name="Line 542"/>
                <p:cNvSpPr>
                  <a:spLocks noChangeShapeType="1"/>
                </p:cNvSpPr>
                <p:nvPr/>
              </p:nvSpPr>
              <p:spPr bwMode="auto">
                <a:xfrm>
                  <a:off x="1578" y="191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204" name="Freeform 543"/>
              <p:cNvSpPr>
                <a:spLocks/>
              </p:cNvSpPr>
              <p:nvPr/>
            </p:nvSpPr>
            <p:spPr bwMode="auto">
              <a:xfrm>
                <a:off x="1742" y="1839"/>
                <a:ext cx="30" cy="102"/>
              </a:xfrm>
              <a:custGeom>
                <a:avLst/>
                <a:gdLst>
                  <a:gd name="T0" fmla="*/ 0 w 151"/>
                  <a:gd name="T1" fmla="*/ 509 h 509"/>
                  <a:gd name="T2" fmla="*/ 151 w 151"/>
                  <a:gd name="T3" fmla="*/ 499 h 509"/>
                  <a:gd name="T4" fmla="*/ 151 w 151"/>
                  <a:gd name="T5" fmla="*/ 0 h 509"/>
                  <a:gd name="T6" fmla="*/ 0 w 151"/>
                  <a:gd name="T7" fmla="*/ 17 h 509"/>
                  <a:gd name="T8" fmla="*/ 0 w 151"/>
                  <a:gd name="T9" fmla="*/ 509 h 509"/>
                  <a:gd name="T10" fmla="*/ 0 60000 65536"/>
                  <a:gd name="T11" fmla="*/ 0 60000 65536"/>
                  <a:gd name="T12" fmla="*/ 0 60000 65536"/>
                  <a:gd name="T13" fmla="*/ 0 60000 65536"/>
                  <a:gd name="T14" fmla="*/ 0 60000 65536"/>
                  <a:gd name="T15" fmla="*/ 0 w 151"/>
                  <a:gd name="T16" fmla="*/ 0 h 509"/>
                  <a:gd name="T17" fmla="*/ 151 w 151"/>
                  <a:gd name="T18" fmla="*/ 509 h 509"/>
                </a:gdLst>
                <a:ahLst/>
                <a:cxnLst>
                  <a:cxn ang="T10">
                    <a:pos x="T0" y="T1"/>
                  </a:cxn>
                  <a:cxn ang="T11">
                    <a:pos x="T2" y="T3"/>
                  </a:cxn>
                  <a:cxn ang="T12">
                    <a:pos x="T4" y="T5"/>
                  </a:cxn>
                  <a:cxn ang="T13">
                    <a:pos x="T6" y="T7"/>
                  </a:cxn>
                  <a:cxn ang="T14">
                    <a:pos x="T8" y="T9"/>
                  </a:cxn>
                </a:cxnLst>
                <a:rect l="T15" t="T16" r="T17" b="T18"/>
                <a:pathLst>
                  <a:path w="151" h="509">
                    <a:moveTo>
                      <a:pt x="0" y="509"/>
                    </a:moveTo>
                    <a:lnTo>
                      <a:pt x="151" y="499"/>
                    </a:lnTo>
                    <a:lnTo>
                      <a:pt x="151" y="0"/>
                    </a:lnTo>
                    <a:lnTo>
                      <a:pt x="0" y="17"/>
                    </a:lnTo>
                    <a:lnTo>
                      <a:pt x="0" y="50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05" name="Group 544"/>
              <p:cNvGrpSpPr>
                <a:grpSpLocks/>
              </p:cNvGrpSpPr>
              <p:nvPr/>
            </p:nvGrpSpPr>
            <p:grpSpPr bwMode="auto">
              <a:xfrm>
                <a:off x="1794" y="1839"/>
                <a:ext cx="459" cy="99"/>
                <a:chOff x="1794" y="1839"/>
                <a:chExt cx="459" cy="99"/>
              </a:xfrm>
            </p:grpSpPr>
            <p:sp>
              <p:nvSpPr>
                <p:cNvPr id="3211" name="Freeform 545"/>
                <p:cNvSpPr>
                  <a:spLocks/>
                </p:cNvSpPr>
                <p:nvPr/>
              </p:nvSpPr>
              <p:spPr bwMode="auto">
                <a:xfrm>
                  <a:off x="2012" y="1844"/>
                  <a:ext cx="4" cy="83"/>
                </a:xfrm>
                <a:custGeom>
                  <a:avLst/>
                  <a:gdLst>
                    <a:gd name="T0" fmla="*/ 0 w 22"/>
                    <a:gd name="T1" fmla="*/ 415 h 415"/>
                    <a:gd name="T2" fmla="*/ 22 w 22"/>
                    <a:gd name="T3" fmla="*/ 415 h 415"/>
                    <a:gd name="T4" fmla="*/ 22 w 22"/>
                    <a:gd name="T5" fmla="*/ 0 h 415"/>
                    <a:gd name="T6" fmla="*/ 0 w 22"/>
                    <a:gd name="T7" fmla="*/ 27 h 415"/>
                    <a:gd name="T8" fmla="*/ 0 w 22"/>
                    <a:gd name="T9" fmla="*/ 415 h 415"/>
                    <a:gd name="T10" fmla="*/ 0 60000 65536"/>
                    <a:gd name="T11" fmla="*/ 0 60000 65536"/>
                    <a:gd name="T12" fmla="*/ 0 60000 65536"/>
                    <a:gd name="T13" fmla="*/ 0 60000 65536"/>
                    <a:gd name="T14" fmla="*/ 0 60000 65536"/>
                    <a:gd name="T15" fmla="*/ 0 w 22"/>
                    <a:gd name="T16" fmla="*/ 0 h 415"/>
                    <a:gd name="T17" fmla="*/ 22 w 22"/>
                    <a:gd name="T18" fmla="*/ 415 h 415"/>
                  </a:gdLst>
                  <a:ahLst/>
                  <a:cxnLst>
                    <a:cxn ang="T10">
                      <a:pos x="T0" y="T1"/>
                    </a:cxn>
                    <a:cxn ang="T11">
                      <a:pos x="T2" y="T3"/>
                    </a:cxn>
                    <a:cxn ang="T12">
                      <a:pos x="T4" y="T5"/>
                    </a:cxn>
                    <a:cxn ang="T13">
                      <a:pos x="T6" y="T7"/>
                    </a:cxn>
                    <a:cxn ang="T14">
                      <a:pos x="T8" y="T9"/>
                    </a:cxn>
                  </a:cxnLst>
                  <a:rect l="T15" t="T16" r="T17" b="T18"/>
                  <a:pathLst>
                    <a:path w="22" h="415">
                      <a:moveTo>
                        <a:pt x="0" y="415"/>
                      </a:moveTo>
                      <a:lnTo>
                        <a:pt x="22" y="415"/>
                      </a:lnTo>
                      <a:lnTo>
                        <a:pt x="22" y="0"/>
                      </a:lnTo>
                      <a:lnTo>
                        <a:pt x="0" y="27"/>
                      </a:lnTo>
                      <a:lnTo>
                        <a:pt x="0" y="4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2" name="Freeform 546"/>
                <p:cNvSpPr>
                  <a:spLocks/>
                </p:cNvSpPr>
                <p:nvPr/>
              </p:nvSpPr>
              <p:spPr bwMode="auto">
                <a:xfrm>
                  <a:off x="1968" y="1848"/>
                  <a:ext cx="21" cy="83"/>
                </a:xfrm>
                <a:custGeom>
                  <a:avLst/>
                  <a:gdLst>
                    <a:gd name="T0" fmla="*/ 0 w 104"/>
                    <a:gd name="T1" fmla="*/ 413 h 413"/>
                    <a:gd name="T2" fmla="*/ 104 w 104"/>
                    <a:gd name="T3" fmla="*/ 401 h 413"/>
                    <a:gd name="T4" fmla="*/ 104 w 104"/>
                    <a:gd name="T5" fmla="*/ 0 h 413"/>
                    <a:gd name="T6" fmla="*/ 0 w 104"/>
                    <a:gd name="T7" fmla="*/ 8 h 413"/>
                    <a:gd name="T8" fmla="*/ 0 w 104"/>
                    <a:gd name="T9" fmla="*/ 413 h 413"/>
                    <a:gd name="T10" fmla="*/ 0 60000 65536"/>
                    <a:gd name="T11" fmla="*/ 0 60000 65536"/>
                    <a:gd name="T12" fmla="*/ 0 60000 65536"/>
                    <a:gd name="T13" fmla="*/ 0 60000 65536"/>
                    <a:gd name="T14" fmla="*/ 0 60000 65536"/>
                    <a:gd name="T15" fmla="*/ 0 w 104"/>
                    <a:gd name="T16" fmla="*/ 0 h 413"/>
                    <a:gd name="T17" fmla="*/ 104 w 104"/>
                    <a:gd name="T18" fmla="*/ 413 h 413"/>
                  </a:gdLst>
                  <a:ahLst/>
                  <a:cxnLst>
                    <a:cxn ang="T10">
                      <a:pos x="T0" y="T1"/>
                    </a:cxn>
                    <a:cxn ang="T11">
                      <a:pos x="T2" y="T3"/>
                    </a:cxn>
                    <a:cxn ang="T12">
                      <a:pos x="T4" y="T5"/>
                    </a:cxn>
                    <a:cxn ang="T13">
                      <a:pos x="T6" y="T7"/>
                    </a:cxn>
                    <a:cxn ang="T14">
                      <a:pos x="T8" y="T9"/>
                    </a:cxn>
                  </a:cxnLst>
                  <a:rect l="T15" t="T16" r="T17" b="T18"/>
                  <a:pathLst>
                    <a:path w="104" h="413">
                      <a:moveTo>
                        <a:pt x="0" y="413"/>
                      </a:moveTo>
                      <a:lnTo>
                        <a:pt x="104" y="401"/>
                      </a:lnTo>
                      <a:lnTo>
                        <a:pt x="104" y="0"/>
                      </a:lnTo>
                      <a:lnTo>
                        <a:pt x="0" y="8"/>
                      </a:lnTo>
                      <a:lnTo>
                        <a:pt x="0" y="4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3" name="Freeform 547"/>
                <p:cNvSpPr>
                  <a:spLocks/>
                </p:cNvSpPr>
                <p:nvPr/>
              </p:nvSpPr>
              <p:spPr bwMode="auto">
                <a:xfrm>
                  <a:off x="1925" y="1847"/>
                  <a:ext cx="21" cy="85"/>
                </a:xfrm>
                <a:custGeom>
                  <a:avLst/>
                  <a:gdLst>
                    <a:gd name="T0" fmla="*/ 0 w 105"/>
                    <a:gd name="T1" fmla="*/ 425 h 425"/>
                    <a:gd name="T2" fmla="*/ 105 w 105"/>
                    <a:gd name="T3" fmla="*/ 421 h 425"/>
                    <a:gd name="T4" fmla="*/ 105 w 105"/>
                    <a:gd name="T5" fmla="*/ 4 h 425"/>
                    <a:gd name="T6" fmla="*/ 0 w 105"/>
                    <a:gd name="T7" fmla="*/ 0 h 425"/>
                    <a:gd name="T8" fmla="*/ 0 w 105"/>
                    <a:gd name="T9" fmla="*/ 425 h 425"/>
                    <a:gd name="T10" fmla="*/ 0 60000 65536"/>
                    <a:gd name="T11" fmla="*/ 0 60000 65536"/>
                    <a:gd name="T12" fmla="*/ 0 60000 65536"/>
                    <a:gd name="T13" fmla="*/ 0 60000 65536"/>
                    <a:gd name="T14" fmla="*/ 0 60000 65536"/>
                    <a:gd name="T15" fmla="*/ 0 w 105"/>
                    <a:gd name="T16" fmla="*/ 0 h 425"/>
                    <a:gd name="T17" fmla="*/ 105 w 105"/>
                    <a:gd name="T18" fmla="*/ 425 h 425"/>
                  </a:gdLst>
                  <a:ahLst/>
                  <a:cxnLst>
                    <a:cxn ang="T10">
                      <a:pos x="T0" y="T1"/>
                    </a:cxn>
                    <a:cxn ang="T11">
                      <a:pos x="T2" y="T3"/>
                    </a:cxn>
                    <a:cxn ang="T12">
                      <a:pos x="T4" y="T5"/>
                    </a:cxn>
                    <a:cxn ang="T13">
                      <a:pos x="T6" y="T7"/>
                    </a:cxn>
                    <a:cxn ang="T14">
                      <a:pos x="T8" y="T9"/>
                    </a:cxn>
                  </a:cxnLst>
                  <a:rect l="T15" t="T16" r="T17" b="T18"/>
                  <a:pathLst>
                    <a:path w="105" h="425">
                      <a:moveTo>
                        <a:pt x="0" y="425"/>
                      </a:moveTo>
                      <a:lnTo>
                        <a:pt x="105" y="421"/>
                      </a:lnTo>
                      <a:lnTo>
                        <a:pt x="105" y="4"/>
                      </a:lnTo>
                      <a:lnTo>
                        <a:pt x="0" y="0"/>
                      </a:lnTo>
                      <a:lnTo>
                        <a:pt x="0" y="42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4" name="Freeform 548"/>
                <p:cNvSpPr>
                  <a:spLocks/>
                </p:cNvSpPr>
                <p:nvPr/>
              </p:nvSpPr>
              <p:spPr bwMode="auto">
                <a:xfrm>
                  <a:off x="1882" y="1845"/>
                  <a:ext cx="20" cy="89"/>
                </a:xfrm>
                <a:custGeom>
                  <a:avLst/>
                  <a:gdLst>
                    <a:gd name="T0" fmla="*/ 0 w 104"/>
                    <a:gd name="T1" fmla="*/ 443 h 443"/>
                    <a:gd name="T2" fmla="*/ 104 w 104"/>
                    <a:gd name="T3" fmla="*/ 439 h 443"/>
                    <a:gd name="T4" fmla="*/ 104 w 104"/>
                    <a:gd name="T5" fmla="*/ 2 h 443"/>
                    <a:gd name="T6" fmla="*/ 0 w 104"/>
                    <a:gd name="T7" fmla="*/ 0 h 443"/>
                    <a:gd name="T8" fmla="*/ 0 w 104"/>
                    <a:gd name="T9" fmla="*/ 443 h 443"/>
                    <a:gd name="T10" fmla="*/ 0 60000 65536"/>
                    <a:gd name="T11" fmla="*/ 0 60000 65536"/>
                    <a:gd name="T12" fmla="*/ 0 60000 65536"/>
                    <a:gd name="T13" fmla="*/ 0 60000 65536"/>
                    <a:gd name="T14" fmla="*/ 0 60000 65536"/>
                    <a:gd name="T15" fmla="*/ 0 w 104"/>
                    <a:gd name="T16" fmla="*/ 0 h 443"/>
                    <a:gd name="T17" fmla="*/ 104 w 104"/>
                    <a:gd name="T18" fmla="*/ 443 h 443"/>
                  </a:gdLst>
                  <a:ahLst/>
                  <a:cxnLst>
                    <a:cxn ang="T10">
                      <a:pos x="T0" y="T1"/>
                    </a:cxn>
                    <a:cxn ang="T11">
                      <a:pos x="T2" y="T3"/>
                    </a:cxn>
                    <a:cxn ang="T12">
                      <a:pos x="T4" y="T5"/>
                    </a:cxn>
                    <a:cxn ang="T13">
                      <a:pos x="T6" y="T7"/>
                    </a:cxn>
                    <a:cxn ang="T14">
                      <a:pos x="T8" y="T9"/>
                    </a:cxn>
                  </a:cxnLst>
                  <a:rect l="T15" t="T16" r="T17" b="T18"/>
                  <a:pathLst>
                    <a:path w="104" h="443">
                      <a:moveTo>
                        <a:pt x="0" y="443"/>
                      </a:moveTo>
                      <a:lnTo>
                        <a:pt x="104" y="439"/>
                      </a:lnTo>
                      <a:lnTo>
                        <a:pt x="104" y="2"/>
                      </a:lnTo>
                      <a:lnTo>
                        <a:pt x="0" y="0"/>
                      </a:lnTo>
                      <a:lnTo>
                        <a:pt x="0" y="4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5" name="Freeform 549"/>
                <p:cNvSpPr>
                  <a:spLocks/>
                </p:cNvSpPr>
                <p:nvPr/>
              </p:nvSpPr>
              <p:spPr bwMode="auto">
                <a:xfrm>
                  <a:off x="1838" y="1844"/>
                  <a:ext cx="21" cy="92"/>
                </a:xfrm>
                <a:custGeom>
                  <a:avLst/>
                  <a:gdLst>
                    <a:gd name="T0" fmla="*/ 0 w 106"/>
                    <a:gd name="T1" fmla="*/ 463 h 463"/>
                    <a:gd name="T2" fmla="*/ 106 w 106"/>
                    <a:gd name="T3" fmla="*/ 457 h 463"/>
                    <a:gd name="T4" fmla="*/ 105 w 106"/>
                    <a:gd name="T5" fmla="*/ 0 h 463"/>
                    <a:gd name="T6" fmla="*/ 0 w 106"/>
                    <a:gd name="T7" fmla="*/ 5 h 463"/>
                    <a:gd name="T8" fmla="*/ 0 w 106"/>
                    <a:gd name="T9" fmla="*/ 463 h 463"/>
                    <a:gd name="T10" fmla="*/ 0 60000 65536"/>
                    <a:gd name="T11" fmla="*/ 0 60000 65536"/>
                    <a:gd name="T12" fmla="*/ 0 60000 65536"/>
                    <a:gd name="T13" fmla="*/ 0 60000 65536"/>
                    <a:gd name="T14" fmla="*/ 0 60000 65536"/>
                    <a:gd name="T15" fmla="*/ 0 w 106"/>
                    <a:gd name="T16" fmla="*/ 0 h 463"/>
                    <a:gd name="T17" fmla="*/ 106 w 106"/>
                    <a:gd name="T18" fmla="*/ 463 h 463"/>
                  </a:gdLst>
                  <a:ahLst/>
                  <a:cxnLst>
                    <a:cxn ang="T10">
                      <a:pos x="T0" y="T1"/>
                    </a:cxn>
                    <a:cxn ang="T11">
                      <a:pos x="T2" y="T3"/>
                    </a:cxn>
                    <a:cxn ang="T12">
                      <a:pos x="T4" y="T5"/>
                    </a:cxn>
                    <a:cxn ang="T13">
                      <a:pos x="T6" y="T7"/>
                    </a:cxn>
                    <a:cxn ang="T14">
                      <a:pos x="T8" y="T9"/>
                    </a:cxn>
                  </a:cxnLst>
                  <a:rect l="T15" t="T16" r="T17" b="T18"/>
                  <a:pathLst>
                    <a:path w="106" h="463">
                      <a:moveTo>
                        <a:pt x="0" y="463"/>
                      </a:moveTo>
                      <a:lnTo>
                        <a:pt x="106" y="457"/>
                      </a:lnTo>
                      <a:lnTo>
                        <a:pt x="105" y="0"/>
                      </a:lnTo>
                      <a:lnTo>
                        <a:pt x="0" y="5"/>
                      </a:lnTo>
                      <a:lnTo>
                        <a:pt x="0" y="4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6" name="Freeform 550"/>
                <p:cNvSpPr>
                  <a:spLocks/>
                </p:cNvSpPr>
                <p:nvPr/>
              </p:nvSpPr>
              <p:spPr bwMode="auto">
                <a:xfrm>
                  <a:off x="1794" y="1841"/>
                  <a:ext cx="22" cy="97"/>
                </a:xfrm>
                <a:custGeom>
                  <a:avLst/>
                  <a:gdLst>
                    <a:gd name="T0" fmla="*/ 0 w 110"/>
                    <a:gd name="T1" fmla="*/ 485 h 485"/>
                    <a:gd name="T2" fmla="*/ 110 w 110"/>
                    <a:gd name="T3" fmla="*/ 479 h 485"/>
                    <a:gd name="T4" fmla="*/ 106 w 110"/>
                    <a:gd name="T5" fmla="*/ 7 h 485"/>
                    <a:gd name="T6" fmla="*/ 1 w 110"/>
                    <a:gd name="T7" fmla="*/ 0 h 485"/>
                    <a:gd name="T8" fmla="*/ 0 w 110"/>
                    <a:gd name="T9" fmla="*/ 485 h 485"/>
                    <a:gd name="T10" fmla="*/ 0 60000 65536"/>
                    <a:gd name="T11" fmla="*/ 0 60000 65536"/>
                    <a:gd name="T12" fmla="*/ 0 60000 65536"/>
                    <a:gd name="T13" fmla="*/ 0 60000 65536"/>
                    <a:gd name="T14" fmla="*/ 0 60000 65536"/>
                    <a:gd name="T15" fmla="*/ 0 w 110"/>
                    <a:gd name="T16" fmla="*/ 0 h 485"/>
                    <a:gd name="T17" fmla="*/ 110 w 110"/>
                    <a:gd name="T18" fmla="*/ 485 h 485"/>
                  </a:gdLst>
                  <a:ahLst/>
                  <a:cxnLst>
                    <a:cxn ang="T10">
                      <a:pos x="T0" y="T1"/>
                    </a:cxn>
                    <a:cxn ang="T11">
                      <a:pos x="T2" y="T3"/>
                    </a:cxn>
                    <a:cxn ang="T12">
                      <a:pos x="T4" y="T5"/>
                    </a:cxn>
                    <a:cxn ang="T13">
                      <a:pos x="T6" y="T7"/>
                    </a:cxn>
                    <a:cxn ang="T14">
                      <a:pos x="T8" y="T9"/>
                    </a:cxn>
                  </a:cxnLst>
                  <a:rect l="T15" t="T16" r="T17" b="T18"/>
                  <a:pathLst>
                    <a:path w="110" h="485">
                      <a:moveTo>
                        <a:pt x="0" y="485"/>
                      </a:moveTo>
                      <a:lnTo>
                        <a:pt x="110" y="479"/>
                      </a:lnTo>
                      <a:lnTo>
                        <a:pt x="106" y="7"/>
                      </a:lnTo>
                      <a:lnTo>
                        <a:pt x="1" y="0"/>
                      </a:lnTo>
                      <a:lnTo>
                        <a:pt x="0" y="48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7" name="Freeform 551"/>
                <p:cNvSpPr>
                  <a:spLocks/>
                </p:cNvSpPr>
                <p:nvPr/>
              </p:nvSpPr>
              <p:spPr bwMode="auto">
                <a:xfrm>
                  <a:off x="2168" y="1861"/>
                  <a:ext cx="17" cy="58"/>
                </a:xfrm>
                <a:custGeom>
                  <a:avLst/>
                  <a:gdLst>
                    <a:gd name="T0" fmla="*/ 0 w 87"/>
                    <a:gd name="T1" fmla="*/ 0 h 293"/>
                    <a:gd name="T2" fmla="*/ 0 w 87"/>
                    <a:gd name="T3" fmla="*/ 293 h 293"/>
                    <a:gd name="T4" fmla="*/ 87 w 87"/>
                    <a:gd name="T5" fmla="*/ 291 h 293"/>
                    <a:gd name="T6" fmla="*/ 87 w 87"/>
                    <a:gd name="T7" fmla="*/ 3 h 293"/>
                    <a:gd name="T8" fmla="*/ 0 w 87"/>
                    <a:gd name="T9" fmla="*/ 0 h 293"/>
                    <a:gd name="T10" fmla="*/ 0 60000 65536"/>
                    <a:gd name="T11" fmla="*/ 0 60000 65536"/>
                    <a:gd name="T12" fmla="*/ 0 60000 65536"/>
                    <a:gd name="T13" fmla="*/ 0 60000 65536"/>
                    <a:gd name="T14" fmla="*/ 0 60000 65536"/>
                    <a:gd name="T15" fmla="*/ 0 w 87"/>
                    <a:gd name="T16" fmla="*/ 0 h 293"/>
                    <a:gd name="T17" fmla="*/ 87 w 87"/>
                    <a:gd name="T18" fmla="*/ 293 h 293"/>
                  </a:gdLst>
                  <a:ahLst/>
                  <a:cxnLst>
                    <a:cxn ang="T10">
                      <a:pos x="T0" y="T1"/>
                    </a:cxn>
                    <a:cxn ang="T11">
                      <a:pos x="T2" y="T3"/>
                    </a:cxn>
                    <a:cxn ang="T12">
                      <a:pos x="T4" y="T5"/>
                    </a:cxn>
                    <a:cxn ang="T13">
                      <a:pos x="T6" y="T7"/>
                    </a:cxn>
                    <a:cxn ang="T14">
                      <a:pos x="T8" y="T9"/>
                    </a:cxn>
                  </a:cxnLst>
                  <a:rect l="T15" t="T16" r="T17" b="T18"/>
                  <a:pathLst>
                    <a:path w="87" h="293">
                      <a:moveTo>
                        <a:pt x="0" y="0"/>
                      </a:moveTo>
                      <a:lnTo>
                        <a:pt x="0" y="293"/>
                      </a:lnTo>
                      <a:lnTo>
                        <a:pt x="87" y="291"/>
                      </a:lnTo>
                      <a:lnTo>
                        <a:pt x="87"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8" name="Freeform 552"/>
                <p:cNvSpPr>
                  <a:spLocks/>
                </p:cNvSpPr>
                <p:nvPr/>
              </p:nvSpPr>
              <p:spPr bwMode="auto">
                <a:xfrm>
                  <a:off x="2200" y="1861"/>
                  <a:ext cx="14" cy="57"/>
                </a:xfrm>
                <a:custGeom>
                  <a:avLst/>
                  <a:gdLst>
                    <a:gd name="T0" fmla="*/ 0 w 71"/>
                    <a:gd name="T1" fmla="*/ 0 h 283"/>
                    <a:gd name="T2" fmla="*/ 0 w 71"/>
                    <a:gd name="T3" fmla="*/ 283 h 283"/>
                    <a:gd name="T4" fmla="*/ 71 w 71"/>
                    <a:gd name="T5" fmla="*/ 280 h 283"/>
                    <a:gd name="T6" fmla="*/ 71 w 71"/>
                    <a:gd name="T7" fmla="*/ 7 h 283"/>
                    <a:gd name="T8" fmla="*/ 0 w 71"/>
                    <a:gd name="T9" fmla="*/ 0 h 283"/>
                    <a:gd name="T10" fmla="*/ 0 60000 65536"/>
                    <a:gd name="T11" fmla="*/ 0 60000 65536"/>
                    <a:gd name="T12" fmla="*/ 0 60000 65536"/>
                    <a:gd name="T13" fmla="*/ 0 60000 65536"/>
                    <a:gd name="T14" fmla="*/ 0 60000 65536"/>
                    <a:gd name="T15" fmla="*/ 0 w 71"/>
                    <a:gd name="T16" fmla="*/ 0 h 283"/>
                    <a:gd name="T17" fmla="*/ 71 w 71"/>
                    <a:gd name="T18" fmla="*/ 283 h 283"/>
                  </a:gdLst>
                  <a:ahLst/>
                  <a:cxnLst>
                    <a:cxn ang="T10">
                      <a:pos x="T0" y="T1"/>
                    </a:cxn>
                    <a:cxn ang="T11">
                      <a:pos x="T2" y="T3"/>
                    </a:cxn>
                    <a:cxn ang="T12">
                      <a:pos x="T4" y="T5"/>
                    </a:cxn>
                    <a:cxn ang="T13">
                      <a:pos x="T6" y="T7"/>
                    </a:cxn>
                    <a:cxn ang="T14">
                      <a:pos x="T8" y="T9"/>
                    </a:cxn>
                  </a:cxnLst>
                  <a:rect l="T15" t="T16" r="T17" b="T18"/>
                  <a:pathLst>
                    <a:path w="71" h="283">
                      <a:moveTo>
                        <a:pt x="0" y="0"/>
                      </a:moveTo>
                      <a:lnTo>
                        <a:pt x="0" y="283"/>
                      </a:lnTo>
                      <a:lnTo>
                        <a:pt x="71" y="280"/>
                      </a:lnTo>
                      <a:lnTo>
                        <a:pt x="71" y="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9" name="Freeform 553"/>
                <p:cNvSpPr>
                  <a:spLocks/>
                </p:cNvSpPr>
                <p:nvPr/>
              </p:nvSpPr>
              <p:spPr bwMode="auto">
                <a:xfrm>
                  <a:off x="2226" y="1864"/>
                  <a:ext cx="27" cy="53"/>
                </a:xfrm>
                <a:custGeom>
                  <a:avLst/>
                  <a:gdLst>
                    <a:gd name="T0" fmla="*/ 0 w 132"/>
                    <a:gd name="T1" fmla="*/ 0 h 267"/>
                    <a:gd name="T2" fmla="*/ 0 w 132"/>
                    <a:gd name="T3" fmla="*/ 267 h 267"/>
                    <a:gd name="T4" fmla="*/ 132 w 132"/>
                    <a:gd name="T5" fmla="*/ 260 h 267"/>
                    <a:gd name="T6" fmla="*/ 132 w 132"/>
                    <a:gd name="T7" fmla="*/ 3 h 267"/>
                    <a:gd name="T8" fmla="*/ 0 w 132"/>
                    <a:gd name="T9" fmla="*/ 0 h 267"/>
                    <a:gd name="T10" fmla="*/ 0 60000 65536"/>
                    <a:gd name="T11" fmla="*/ 0 60000 65536"/>
                    <a:gd name="T12" fmla="*/ 0 60000 65536"/>
                    <a:gd name="T13" fmla="*/ 0 60000 65536"/>
                    <a:gd name="T14" fmla="*/ 0 60000 65536"/>
                    <a:gd name="T15" fmla="*/ 0 w 132"/>
                    <a:gd name="T16" fmla="*/ 0 h 267"/>
                    <a:gd name="T17" fmla="*/ 132 w 132"/>
                    <a:gd name="T18" fmla="*/ 267 h 267"/>
                  </a:gdLst>
                  <a:ahLst/>
                  <a:cxnLst>
                    <a:cxn ang="T10">
                      <a:pos x="T0" y="T1"/>
                    </a:cxn>
                    <a:cxn ang="T11">
                      <a:pos x="T2" y="T3"/>
                    </a:cxn>
                    <a:cxn ang="T12">
                      <a:pos x="T4" y="T5"/>
                    </a:cxn>
                    <a:cxn ang="T13">
                      <a:pos x="T6" y="T7"/>
                    </a:cxn>
                    <a:cxn ang="T14">
                      <a:pos x="T8" y="T9"/>
                    </a:cxn>
                  </a:cxnLst>
                  <a:rect l="T15" t="T16" r="T17" b="T18"/>
                  <a:pathLst>
                    <a:path w="132" h="267">
                      <a:moveTo>
                        <a:pt x="0" y="0"/>
                      </a:moveTo>
                      <a:lnTo>
                        <a:pt x="0" y="267"/>
                      </a:lnTo>
                      <a:lnTo>
                        <a:pt x="132" y="260"/>
                      </a:lnTo>
                      <a:lnTo>
                        <a:pt x="132"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220" name="Group 554"/>
                <p:cNvGrpSpPr>
                  <a:grpSpLocks/>
                </p:cNvGrpSpPr>
                <p:nvPr/>
              </p:nvGrpSpPr>
              <p:grpSpPr bwMode="auto">
                <a:xfrm>
                  <a:off x="2016" y="1839"/>
                  <a:ext cx="141" cy="95"/>
                  <a:chOff x="2016" y="1839"/>
                  <a:chExt cx="141" cy="95"/>
                </a:xfrm>
              </p:grpSpPr>
              <p:sp>
                <p:nvSpPr>
                  <p:cNvPr id="3221" name="Freeform 555"/>
                  <p:cNvSpPr>
                    <a:spLocks/>
                  </p:cNvSpPr>
                  <p:nvPr/>
                </p:nvSpPr>
                <p:spPr bwMode="auto">
                  <a:xfrm>
                    <a:off x="2016" y="1839"/>
                    <a:ext cx="141" cy="95"/>
                  </a:xfrm>
                  <a:custGeom>
                    <a:avLst/>
                    <a:gdLst>
                      <a:gd name="T0" fmla="*/ 0 w 704"/>
                      <a:gd name="T1" fmla="*/ 443 h 477"/>
                      <a:gd name="T2" fmla="*/ 0 w 704"/>
                      <a:gd name="T3" fmla="*/ 28 h 477"/>
                      <a:gd name="T4" fmla="*/ 236 w 704"/>
                      <a:gd name="T5" fmla="*/ 0 h 477"/>
                      <a:gd name="T6" fmla="*/ 704 w 704"/>
                      <a:gd name="T7" fmla="*/ 33 h 477"/>
                      <a:gd name="T8" fmla="*/ 704 w 704"/>
                      <a:gd name="T9" fmla="*/ 443 h 477"/>
                      <a:gd name="T10" fmla="*/ 236 w 704"/>
                      <a:gd name="T11" fmla="*/ 477 h 477"/>
                      <a:gd name="T12" fmla="*/ 0 w 704"/>
                      <a:gd name="T13" fmla="*/ 443 h 477"/>
                      <a:gd name="T14" fmla="*/ 0 60000 65536"/>
                      <a:gd name="T15" fmla="*/ 0 60000 65536"/>
                      <a:gd name="T16" fmla="*/ 0 60000 65536"/>
                      <a:gd name="T17" fmla="*/ 0 60000 65536"/>
                      <a:gd name="T18" fmla="*/ 0 60000 65536"/>
                      <a:gd name="T19" fmla="*/ 0 60000 65536"/>
                      <a:gd name="T20" fmla="*/ 0 60000 65536"/>
                      <a:gd name="T21" fmla="*/ 0 w 704"/>
                      <a:gd name="T22" fmla="*/ 0 h 477"/>
                      <a:gd name="T23" fmla="*/ 704 w 704"/>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477">
                        <a:moveTo>
                          <a:pt x="0" y="443"/>
                        </a:moveTo>
                        <a:lnTo>
                          <a:pt x="0" y="28"/>
                        </a:lnTo>
                        <a:lnTo>
                          <a:pt x="236" y="0"/>
                        </a:lnTo>
                        <a:lnTo>
                          <a:pt x="704" y="33"/>
                        </a:lnTo>
                        <a:lnTo>
                          <a:pt x="704" y="443"/>
                        </a:lnTo>
                        <a:lnTo>
                          <a:pt x="236" y="477"/>
                        </a:lnTo>
                        <a:lnTo>
                          <a:pt x="0" y="4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2" name="Freeform 556"/>
                  <p:cNvSpPr>
                    <a:spLocks/>
                  </p:cNvSpPr>
                  <p:nvPr/>
                </p:nvSpPr>
                <p:spPr bwMode="auto">
                  <a:xfrm>
                    <a:off x="2044" y="1849"/>
                    <a:ext cx="1" cy="82"/>
                  </a:xfrm>
                  <a:custGeom>
                    <a:avLst/>
                    <a:gdLst>
                      <a:gd name="T0" fmla="*/ 0 w 6"/>
                      <a:gd name="T1" fmla="*/ 3 h 408"/>
                      <a:gd name="T2" fmla="*/ 0 w 6"/>
                      <a:gd name="T3" fmla="*/ 407 h 408"/>
                      <a:gd name="T4" fmla="*/ 6 w 6"/>
                      <a:gd name="T5" fmla="*/ 408 h 408"/>
                      <a:gd name="T6" fmla="*/ 6 w 6"/>
                      <a:gd name="T7" fmla="*/ 0 h 408"/>
                      <a:gd name="T8" fmla="*/ 0 w 6"/>
                      <a:gd name="T9" fmla="*/ 3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3"/>
                        </a:moveTo>
                        <a:lnTo>
                          <a:pt x="0" y="407"/>
                        </a:lnTo>
                        <a:lnTo>
                          <a:pt x="6" y="408"/>
                        </a:lnTo>
                        <a:lnTo>
                          <a:pt x="6"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3" name="Freeform 557"/>
                  <p:cNvSpPr>
                    <a:spLocks/>
                  </p:cNvSpPr>
                  <p:nvPr/>
                </p:nvSpPr>
                <p:spPr bwMode="auto">
                  <a:xfrm>
                    <a:off x="2016" y="1855"/>
                    <a:ext cx="3" cy="72"/>
                  </a:xfrm>
                  <a:custGeom>
                    <a:avLst/>
                    <a:gdLst>
                      <a:gd name="T0" fmla="*/ 0 w 16"/>
                      <a:gd name="T1" fmla="*/ 4 h 364"/>
                      <a:gd name="T2" fmla="*/ 0 w 16"/>
                      <a:gd name="T3" fmla="*/ 364 h 364"/>
                      <a:gd name="T4" fmla="*/ 16 w 16"/>
                      <a:gd name="T5" fmla="*/ 364 h 364"/>
                      <a:gd name="T6" fmla="*/ 16 w 16"/>
                      <a:gd name="T7" fmla="*/ 0 h 364"/>
                      <a:gd name="T8" fmla="*/ 0 w 16"/>
                      <a:gd name="T9" fmla="*/ 4 h 364"/>
                      <a:gd name="T10" fmla="*/ 0 60000 65536"/>
                      <a:gd name="T11" fmla="*/ 0 60000 65536"/>
                      <a:gd name="T12" fmla="*/ 0 60000 65536"/>
                      <a:gd name="T13" fmla="*/ 0 60000 65536"/>
                      <a:gd name="T14" fmla="*/ 0 60000 65536"/>
                      <a:gd name="T15" fmla="*/ 0 w 16"/>
                      <a:gd name="T16" fmla="*/ 0 h 364"/>
                      <a:gd name="T17" fmla="*/ 16 w 16"/>
                      <a:gd name="T18" fmla="*/ 364 h 364"/>
                    </a:gdLst>
                    <a:ahLst/>
                    <a:cxnLst>
                      <a:cxn ang="T10">
                        <a:pos x="T0" y="T1"/>
                      </a:cxn>
                      <a:cxn ang="T11">
                        <a:pos x="T2" y="T3"/>
                      </a:cxn>
                      <a:cxn ang="T12">
                        <a:pos x="T4" y="T5"/>
                      </a:cxn>
                      <a:cxn ang="T13">
                        <a:pos x="T6" y="T7"/>
                      </a:cxn>
                      <a:cxn ang="T14">
                        <a:pos x="T8" y="T9"/>
                      </a:cxn>
                    </a:cxnLst>
                    <a:rect l="T15" t="T16" r="T17" b="T18"/>
                    <a:pathLst>
                      <a:path w="16" h="364">
                        <a:moveTo>
                          <a:pt x="0" y="4"/>
                        </a:moveTo>
                        <a:lnTo>
                          <a:pt x="0" y="364"/>
                        </a:lnTo>
                        <a:lnTo>
                          <a:pt x="16" y="364"/>
                        </a:lnTo>
                        <a:lnTo>
                          <a:pt x="1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4" name="Freeform 558"/>
                  <p:cNvSpPr>
                    <a:spLocks/>
                  </p:cNvSpPr>
                  <p:nvPr/>
                </p:nvSpPr>
                <p:spPr bwMode="auto">
                  <a:xfrm>
                    <a:off x="2030" y="1849"/>
                    <a:ext cx="1" cy="82"/>
                  </a:xfrm>
                  <a:custGeom>
                    <a:avLst/>
                    <a:gdLst>
                      <a:gd name="T0" fmla="*/ 0 w 7"/>
                      <a:gd name="T1" fmla="*/ 3 h 408"/>
                      <a:gd name="T2" fmla="*/ 0 w 7"/>
                      <a:gd name="T3" fmla="*/ 407 h 408"/>
                      <a:gd name="T4" fmla="*/ 7 w 7"/>
                      <a:gd name="T5" fmla="*/ 408 h 408"/>
                      <a:gd name="T6" fmla="*/ 7 w 7"/>
                      <a:gd name="T7" fmla="*/ 0 h 408"/>
                      <a:gd name="T8" fmla="*/ 0 w 7"/>
                      <a:gd name="T9" fmla="*/ 3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3"/>
                        </a:moveTo>
                        <a:lnTo>
                          <a:pt x="0" y="407"/>
                        </a:lnTo>
                        <a:lnTo>
                          <a:pt x="7" y="408"/>
                        </a:lnTo>
                        <a:lnTo>
                          <a:pt x="7"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5" name="Freeform 559"/>
                  <p:cNvSpPr>
                    <a:spLocks/>
                  </p:cNvSpPr>
                  <p:nvPr/>
                </p:nvSpPr>
                <p:spPr bwMode="auto">
                  <a:xfrm>
                    <a:off x="2059" y="1851"/>
                    <a:ext cx="9" cy="83"/>
                  </a:xfrm>
                  <a:custGeom>
                    <a:avLst/>
                    <a:gdLst>
                      <a:gd name="T0" fmla="*/ 0 w 45"/>
                      <a:gd name="T1" fmla="*/ 2 h 414"/>
                      <a:gd name="T2" fmla="*/ 22 w 45"/>
                      <a:gd name="T3" fmla="*/ 2 h 414"/>
                      <a:gd name="T4" fmla="*/ 45 w 45"/>
                      <a:gd name="T5" fmla="*/ 0 h 414"/>
                      <a:gd name="T6" fmla="*/ 45 w 45"/>
                      <a:gd name="T7" fmla="*/ 410 h 414"/>
                      <a:gd name="T8" fmla="*/ 22 w 45"/>
                      <a:gd name="T9" fmla="*/ 414 h 414"/>
                      <a:gd name="T10" fmla="*/ 0 w 45"/>
                      <a:gd name="T11" fmla="*/ 410 h 414"/>
                      <a:gd name="T12" fmla="*/ 0 w 45"/>
                      <a:gd name="T13" fmla="*/ 2 h 414"/>
                      <a:gd name="T14" fmla="*/ 0 60000 65536"/>
                      <a:gd name="T15" fmla="*/ 0 60000 65536"/>
                      <a:gd name="T16" fmla="*/ 0 60000 65536"/>
                      <a:gd name="T17" fmla="*/ 0 60000 65536"/>
                      <a:gd name="T18" fmla="*/ 0 60000 65536"/>
                      <a:gd name="T19" fmla="*/ 0 60000 65536"/>
                      <a:gd name="T20" fmla="*/ 0 60000 65536"/>
                      <a:gd name="T21" fmla="*/ 0 w 45"/>
                      <a:gd name="T22" fmla="*/ 0 h 414"/>
                      <a:gd name="T23" fmla="*/ 45 w 45"/>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14">
                        <a:moveTo>
                          <a:pt x="0" y="2"/>
                        </a:moveTo>
                        <a:lnTo>
                          <a:pt x="22" y="2"/>
                        </a:lnTo>
                        <a:lnTo>
                          <a:pt x="45" y="0"/>
                        </a:lnTo>
                        <a:lnTo>
                          <a:pt x="45" y="410"/>
                        </a:lnTo>
                        <a:lnTo>
                          <a:pt x="22" y="414"/>
                        </a:lnTo>
                        <a:lnTo>
                          <a:pt x="0" y="41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6" name="Freeform 560"/>
                  <p:cNvSpPr>
                    <a:spLocks/>
                  </p:cNvSpPr>
                  <p:nvPr/>
                </p:nvSpPr>
                <p:spPr bwMode="auto">
                  <a:xfrm>
                    <a:off x="2092" y="1853"/>
                    <a:ext cx="3" cy="79"/>
                  </a:xfrm>
                  <a:custGeom>
                    <a:avLst/>
                    <a:gdLst>
                      <a:gd name="T0" fmla="*/ 0 w 15"/>
                      <a:gd name="T1" fmla="*/ 394 h 394"/>
                      <a:gd name="T2" fmla="*/ 0 w 15"/>
                      <a:gd name="T3" fmla="*/ 0 h 394"/>
                      <a:gd name="T4" fmla="*/ 15 w 15"/>
                      <a:gd name="T5" fmla="*/ 1 h 394"/>
                      <a:gd name="T6" fmla="*/ 15 w 15"/>
                      <a:gd name="T7" fmla="*/ 392 h 394"/>
                      <a:gd name="T8" fmla="*/ 0 w 15"/>
                      <a:gd name="T9" fmla="*/ 394 h 394"/>
                      <a:gd name="T10" fmla="*/ 0 60000 65536"/>
                      <a:gd name="T11" fmla="*/ 0 60000 65536"/>
                      <a:gd name="T12" fmla="*/ 0 60000 65536"/>
                      <a:gd name="T13" fmla="*/ 0 60000 65536"/>
                      <a:gd name="T14" fmla="*/ 0 60000 65536"/>
                      <a:gd name="T15" fmla="*/ 0 w 15"/>
                      <a:gd name="T16" fmla="*/ 0 h 394"/>
                      <a:gd name="T17" fmla="*/ 15 w 15"/>
                      <a:gd name="T18" fmla="*/ 394 h 394"/>
                    </a:gdLst>
                    <a:ahLst/>
                    <a:cxnLst>
                      <a:cxn ang="T10">
                        <a:pos x="T0" y="T1"/>
                      </a:cxn>
                      <a:cxn ang="T11">
                        <a:pos x="T2" y="T3"/>
                      </a:cxn>
                      <a:cxn ang="T12">
                        <a:pos x="T4" y="T5"/>
                      </a:cxn>
                      <a:cxn ang="T13">
                        <a:pos x="T6" y="T7"/>
                      </a:cxn>
                      <a:cxn ang="T14">
                        <a:pos x="T8" y="T9"/>
                      </a:cxn>
                    </a:cxnLst>
                    <a:rect l="T15" t="T16" r="T17" b="T18"/>
                    <a:pathLst>
                      <a:path w="15" h="394">
                        <a:moveTo>
                          <a:pt x="0" y="394"/>
                        </a:moveTo>
                        <a:lnTo>
                          <a:pt x="0" y="0"/>
                        </a:lnTo>
                        <a:lnTo>
                          <a:pt x="15" y="1"/>
                        </a:lnTo>
                        <a:lnTo>
                          <a:pt x="15" y="392"/>
                        </a:lnTo>
                        <a:lnTo>
                          <a:pt x="0" y="39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7" name="Freeform 561"/>
                  <p:cNvSpPr>
                    <a:spLocks/>
                  </p:cNvSpPr>
                  <p:nvPr/>
                </p:nvSpPr>
                <p:spPr bwMode="auto">
                  <a:xfrm>
                    <a:off x="2123" y="1854"/>
                    <a:ext cx="2" cy="76"/>
                  </a:xfrm>
                  <a:custGeom>
                    <a:avLst/>
                    <a:gdLst>
                      <a:gd name="T0" fmla="*/ 0 w 10"/>
                      <a:gd name="T1" fmla="*/ 381 h 381"/>
                      <a:gd name="T2" fmla="*/ 0 w 10"/>
                      <a:gd name="T3" fmla="*/ 2 h 381"/>
                      <a:gd name="T4" fmla="*/ 10 w 10"/>
                      <a:gd name="T5" fmla="*/ 0 h 381"/>
                      <a:gd name="T6" fmla="*/ 10 w 10"/>
                      <a:gd name="T7" fmla="*/ 379 h 381"/>
                      <a:gd name="T8" fmla="*/ 0 w 10"/>
                      <a:gd name="T9" fmla="*/ 381 h 381"/>
                      <a:gd name="T10" fmla="*/ 0 60000 65536"/>
                      <a:gd name="T11" fmla="*/ 0 60000 65536"/>
                      <a:gd name="T12" fmla="*/ 0 60000 65536"/>
                      <a:gd name="T13" fmla="*/ 0 60000 65536"/>
                      <a:gd name="T14" fmla="*/ 0 60000 65536"/>
                      <a:gd name="T15" fmla="*/ 0 w 10"/>
                      <a:gd name="T16" fmla="*/ 0 h 381"/>
                      <a:gd name="T17" fmla="*/ 10 w 10"/>
                      <a:gd name="T18" fmla="*/ 381 h 381"/>
                    </a:gdLst>
                    <a:ahLst/>
                    <a:cxnLst>
                      <a:cxn ang="T10">
                        <a:pos x="T0" y="T1"/>
                      </a:cxn>
                      <a:cxn ang="T11">
                        <a:pos x="T2" y="T3"/>
                      </a:cxn>
                      <a:cxn ang="T12">
                        <a:pos x="T4" y="T5"/>
                      </a:cxn>
                      <a:cxn ang="T13">
                        <a:pos x="T6" y="T7"/>
                      </a:cxn>
                      <a:cxn ang="T14">
                        <a:pos x="T8" y="T9"/>
                      </a:cxn>
                    </a:cxnLst>
                    <a:rect l="T15" t="T16" r="T17" b="T18"/>
                    <a:pathLst>
                      <a:path w="10" h="381">
                        <a:moveTo>
                          <a:pt x="0" y="381"/>
                        </a:moveTo>
                        <a:lnTo>
                          <a:pt x="0" y="2"/>
                        </a:lnTo>
                        <a:lnTo>
                          <a:pt x="10" y="0"/>
                        </a:lnTo>
                        <a:lnTo>
                          <a:pt x="10" y="379"/>
                        </a:lnTo>
                        <a:lnTo>
                          <a:pt x="0" y="38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8" name="Freeform 562"/>
                  <p:cNvSpPr>
                    <a:spLocks/>
                  </p:cNvSpPr>
                  <p:nvPr/>
                </p:nvSpPr>
                <p:spPr bwMode="auto">
                  <a:xfrm>
                    <a:off x="2154" y="1855"/>
                    <a:ext cx="3" cy="72"/>
                  </a:xfrm>
                  <a:custGeom>
                    <a:avLst/>
                    <a:gdLst>
                      <a:gd name="T0" fmla="*/ 15 w 15"/>
                      <a:gd name="T1" fmla="*/ 5 h 360"/>
                      <a:gd name="T2" fmla="*/ 15 w 15"/>
                      <a:gd name="T3" fmla="*/ 360 h 360"/>
                      <a:gd name="T4" fmla="*/ 0 w 15"/>
                      <a:gd name="T5" fmla="*/ 360 h 360"/>
                      <a:gd name="T6" fmla="*/ 0 w 15"/>
                      <a:gd name="T7" fmla="*/ 0 h 360"/>
                      <a:gd name="T8" fmla="*/ 15 w 15"/>
                      <a:gd name="T9" fmla="*/ 5 h 360"/>
                      <a:gd name="T10" fmla="*/ 0 60000 65536"/>
                      <a:gd name="T11" fmla="*/ 0 60000 65536"/>
                      <a:gd name="T12" fmla="*/ 0 60000 65536"/>
                      <a:gd name="T13" fmla="*/ 0 60000 65536"/>
                      <a:gd name="T14" fmla="*/ 0 60000 65536"/>
                      <a:gd name="T15" fmla="*/ 0 w 15"/>
                      <a:gd name="T16" fmla="*/ 0 h 360"/>
                      <a:gd name="T17" fmla="*/ 15 w 15"/>
                      <a:gd name="T18" fmla="*/ 360 h 360"/>
                    </a:gdLst>
                    <a:ahLst/>
                    <a:cxnLst>
                      <a:cxn ang="T10">
                        <a:pos x="T0" y="T1"/>
                      </a:cxn>
                      <a:cxn ang="T11">
                        <a:pos x="T2" y="T3"/>
                      </a:cxn>
                      <a:cxn ang="T12">
                        <a:pos x="T4" y="T5"/>
                      </a:cxn>
                      <a:cxn ang="T13">
                        <a:pos x="T6" y="T7"/>
                      </a:cxn>
                      <a:cxn ang="T14">
                        <a:pos x="T8" y="T9"/>
                      </a:cxn>
                    </a:cxnLst>
                    <a:rect l="T15" t="T16" r="T17" b="T18"/>
                    <a:pathLst>
                      <a:path w="15" h="360">
                        <a:moveTo>
                          <a:pt x="15" y="5"/>
                        </a:moveTo>
                        <a:lnTo>
                          <a:pt x="15" y="360"/>
                        </a:lnTo>
                        <a:lnTo>
                          <a:pt x="0" y="360"/>
                        </a:lnTo>
                        <a:lnTo>
                          <a:pt x="0" y="0"/>
                        </a:lnTo>
                        <a:lnTo>
                          <a:pt x="15"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29" name="Freeform 563"/>
                  <p:cNvSpPr>
                    <a:spLocks/>
                  </p:cNvSpPr>
                  <p:nvPr/>
                </p:nvSpPr>
                <p:spPr bwMode="auto">
                  <a:xfrm>
                    <a:off x="2139" y="1847"/>
                    <a:ext cx="2" cy="82"/>
                  </a:xfrm>
                  <a:custGeom>
                    <a:avLst/>
                    <a:gdLst>
                      <a:gd name="T0" fmla="*/ 0 w 6"/>
                      <a:gd name="T1" fmla="*/ 4 h 408"/>
                      <a:gd name="T2" fmla="*/ 0 w 6"/>
                      <a:gd name="T3" fmla="*/ 406 h 408"/>
                      <a:gd name="T4" fmla="*/ 6 w 6"/>
                      <a:gd name="T5" fmla="*/ 408 h 408"/>
                      <a:gd name="T6" fmla="*/ 6 w 6"/>
                      <a:gd name="T7" fmla="*/ 0 h 408"/>
                      <a:gd name="T8" fmla="*/ 0 w 6"/>
                      <a:gd name="T9" fmla="*/ 4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4"/>
                        </a:moveTo>
                        <a:lnTo>
                          <a:pt x="0" y="406"/>
                        </a:lnTo>
                        <a:lnTo>
                          <a:pt x="6" y="408"/>
                        </a:lnTo>
                        <a:lnTo>
                          <a:pt x="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0" name="Freeform 564"/>
                  <p:cNvSpPr>
                    <a:spLocks/>
                  </p:cNvSpPr>
                  <p:nvPr/>
                </p:nvSpPr>
                <p:spPr bwMode="auto">
                  <a:xfrm>
                    <a:off x="2109" y="1849"/>
                    <a:ext cx="1" cy="81"/>
                  </a:xfrm>
                  <a:custGeom>
                    <a:avLst/>
                    <a:gdLst>
                      <a:gd name="T0" fmla="*/ 0 w 7"/>
                      <a:gd name="T1" fmla="*/ 4 h 408"/>
                      <a:gd name="T2" fmla="*/ 0 w 7"/>
                      <a:gd name="T3" fmla="*/ 406 h 408"/>
                      <a:gd name="T4" fmla="*/ 7 w 7"/>
                      <a:gd name="T5" fmla="*/ 408 h 408"/>
                      <a:gd name="T6" fmla="*/ 7 w 7"/>
                      <a:gd name="T7" fmla="*/ 0 h 408"/>
                      <a:gd name="T8" fmla="*/ 0 w 7"/>
                      <a:gd name="T9" fmla="*/ 4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4"/>
                        </a:moveTo>
                        <a:lnTo>
                          <a:pt x="0" y="406"/>
                        </a:lnTo>
                        <a:lnTo>
                          <a:pt x="7" y="408"/>
                        </a:lnTo>
                        <a:lnTo>
                          <a:pt x="7"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1" name="Freeform 565"/>
                  <p:cNvSpPr>
                    <a:spLocks/>
                  </p:cNvSpPr>
                  <p:nvPr/>
                </p:nvSpPr>
                <p:spPr bwMode="auto">
                  <a:xfrm>
                    <a:off x="2078" y="1850"/>
                    <a:ext cx="1" cy="82"/>
                  </a:xfrm>
                  <a:custGeom>
                    <a:avLst/>
                    <a:gdLst>
                      <a:gd name="T0" fmla="*/ 0 w 5"/>
                      <a:gd name="T1" fmla="*/ 4 h 409"/>
                      <a:gd name="T2" fmla="*/ 0 w 5"/>
                      <a:gd name="T3" fmla="*/ 407 h 409"/>
                      <a:gd name="T4" fmla="*/ 5 w 5"/>
                      <a:gd name="T5" fmla="*/ 409 h 409"/>
                      <a:gd name="T6" fmla="*/ 5 w 5"/>
                      <a:gd name="T7" fmla="*/ 0 h 409"/>
                      <a:gd name="T8" fmla="*/ 0 w 5"/>
                      <a:gd name="T9" fmla="*/ 4 h 409"/>
                      <a:gd name="T10" fmla="*/ 0 60000 65536"/>
                      <a:gd name="T11" fmla="*/ 0 60000 65536"/>
                      <a:gd name="T12" fmla="*/ 0 60000 65536"/>
                      <a:gd name="T13" fmla="*/ 0 60000 65536"/>
                      <a:gd name="T14" fmla="*/ 0 60000 65536"/>
                      <a:gd name="T15" fmla="*/ 0 w 5"/>
                      <a:gd name="T16" fmla="*/ 0 h 409"/>
                      <a:gd name="T17" fmla="*/ 5 w 5"/>
                      <a:gd name="T18" fmla="*/ 409 h 409"/>
                    </a:gdLst>
                    <a:ahLst/>
                    <a:cxnLst>
                      <a:cxn ang="T10">
                        <a:pos x="T0" y="T1"/>
                      </a:cxn>
                      <a:cxn ang="T11">
                        <a:pos x="T2" y="T3"/>
                      </a:cxn>
                      <a:cxn ang="T12">
                        <a:pos x="T4" y="T5"/>
                      </a:cxn>
                      <a:cxn ang="T13">
                        <a:pos x="T6" y="T7"/>
                      </a:cxn>
                      <a:cxn ang="T14">
                        <a:pos x="T8" y="T9"/>
                      </a:cxn>
                    </a:cxnLst>
                    <a:rect l="T15" t="T16" r="T17" b="T18"/>
                    <a:pathLst>
                      <a:path w="5" h="409">
                        <a:moveTo>
                          <a:pt x="0" y="4"/>
                        </a:moveTo>
                        <a:lnTo>
                          <a:pt x="0" y="407"/>
                        </a:lnTo>
                        <a:lnTo>
                          <a:pt x="5" y="409"/>
                        </a:lnTo>
                        <a:lnTo>
                          <a:pt x="5"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2" name="Freeform 566"/>
                  <p:cNvSpPr>
                    <a:spLocks/>
                  </p:cNvSpPr>
                  <p:nvPr/>
                </p:nvSpPr>
                <p:spPr bwMode="auto">
                  <a:xfrm>
                    <a:off x="2063" y="1839"/>
                    <a:ext cx="94" cy="17"/>
                  </a:xfrm>
                  <a:custGeom>
                    <a:avLst/>
                    <a:gdLst>
                      <a:gd name="T0" fmla="*/ 468 w 468"/>
                      <a:gd name="T1" fmla="*/ 33 h 88"/>
                      <a:gd name="T2" fmla="*/ 0 w 468"/>
                      <a:gd name="T3" fmla="*/ 0 h 88"/>
                      <a:gd name="T4" fmla="*/ 0 w 468"/>
                      <a:gd name="T5" fmla="*/ 65 h 88"/>
                      <a:gd name="T6" fmla="*/ 468 w 468"/>
                      <a:gd name="T7" fmla="*/ 88 h 88"/>
                      <a:gd name="T8" fmla="*/ 468 w 468"/>
                      <a:gd name="T9" fmla="*/ 33 h 88"/>
                      <a:gd name="T10" fmla="*/ 0 60000 65536"/>
                      <a:gd name="T11" fmla="*/ 0 60000 65536"/>
                      <a:gd name="T12" fmla="*/ 0 60000 65536"/>
                      <a:gd name="T13" fmla="*/ 0 60000 65536"/>
                      <a:gd name="T14" fmla="*/ 0 60000 65536"/>
                      <a:gd name="T15" fmla="*/ 0 w 468"/>
                      <a:gd name="T16" fmla="*/ 0 h 88"/>
                      <a:gd name="T17" fmla="*/ 468 w 468"/>
                      <a:gd name="T18" fmla="*/ 88 h 88"/>
                    </a:gdLst>
                    <a:ahLst/>
                    <a:cxnLst>
                      <a:cxn ang="T10">
                        <a:pos x="T0" y="T1"/>
                      </a:cxn>
                      <a:cxn ang="T11">
                        <a:pos x="T2" y="T3"/>
                      </a:cxn>
                      <a:cxn ang="T12">
                        <a:pos x="T4" y="T5"/>
                      </a:cxn>
                      <a:cxn ang="T13">
                        <a:pos x="T6" y="T7"/>
                      </a:cxn>
                      <a:cxn ang="T14">
                        <a:pos x="T8" y="T9"/>
                      </a:cxn>
                    </a:cxnLst>
                    <a:rect l="T15" t="T16" r="T17" b="T18"/>
                    <a:pathLst>
                      <a:path w="468" h="88">
                        <a:moveTo>
                          <a:pt x="468" y="33"/>
                        </a:moveTo>
                        <a:lnTo>
                          <a:pt x="0" y="0"/>
                        </a:lnTo>
                        <a:lnTo>
                          <a:pt x="0" y="65"/>
                        </a:lnTo>
                        <a:lnTo>
                          <a:pt x="468" y="88"/>
                        </a:lnTo>
                        <a:lnTo>
                          <a:pt x="468" y="3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3" name="Freeform 567"/>
                  <p:cNvSpPr>
                    <a:spLocks/>
                  </p:cNvSpPr>
                  <p:nvPr/>
                </p:nvSpPr>
                <p:spPr bwMode="auto">
                  <a:xfrm>
                    <a:off x="2016" y="1839"/>
                    <a:ext cx="47" cy="16"/>
                  </a:xfrm>
                  <a:custGeom>
                    <a:avLst/>
                    <a:gdLst>
                      <a:gd name="T0" fmla="*/ 0 w 236"/>
                      <a:gd name="T1" fmla="*/ 28 h 83"/>
                      <a:gd name="T2" fmla="*/ 236 w 236"/>
                      <a:gd name="T3" fmla="*/ 0 h 83"/>
                      <a:gd name="T4" fmla="*/ 236 w 236"/>
                      <a:gd name="T5" fmla="*/ 65 h 83"/>
                      <a:gd name="T6" fmla="*/ 0 w 236"/>
                      <a:gd name="T7" fmla="*/ 83 h 83"/>
                      <a:gd name="T8" fmla="*/ 0 w 236"/>
                      <a:gd name="T9" fmla="*/ 28 h 83"/>
                      <a:gd name="T10" fmla="*/ 0 60000 65536"/>
                      <a:gd name="T11" fmla="*/ 0 60000 65536"/>
                      <a:gd name="T12" fmla="*/ 0 60000 65536"/>
                      <a:gd name="T13" fmla="*/ 0 60000 65536"/>
                      <a:gd name="T14" fmla="*/ 0 60000 65536"/>
                      <a:gd name="T15" fmla="*/ 0 w 236"/>
                      <a:gd name="T16" fmla="*/ 0 h 83"/>
                      <a:gd name="T17" fmla="*/ 236 w 236"/>
                      <a:gd name="T18" fmla="*/ 83 h 83"/>
                    </a:gdLst>
                    <a:ahLst/>
                    <a:cxnLst>
                      <a:cxn ang="T10">
                        <a:pos x="T0" y="T1"/>
                      </a:cxn>
                      <a:cxn ang="T11">
                        <a:pos x="T2" y="T3"/>
                      </a:cxn>
                      <a:cxn ang="T12">
                        <a:pos x="T4" y="T5"/>
                      </a:cxn>
                      <a:cxn ang="T13">
                        <a:pos x="T6" y="T7"/>
                      </a:cxn>
                      <a:cxn ang="T14">
                        <a:pos x="T8" y="T9"/>
                      </a:cxn>
                    </a:cxnLst>
                    <a:rect l="T15" t="T16" r="T17" b="T18"/>
                    <a:pathLst>
                      <a:path w="236" h="83">
                        <a:moveTo>
                          <a:pt x="0" y="28"/>
                        </a:moveTo>
                        <a:lnTo>
                          <a:pt x="236" y="0"/>
                        </a:lnTo>
                        <a:lnTo>
                          <a:pt x="236" y="65"/>
                        </a:lnTo>
                        <a:lnTo>
                          <a:pt x="0" y="83"/>
                        </a:lnTo>
                        <a:lnTo>
                          <a:pt x="0" y="2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34" name="Freeform 568"/>
                  <p:cNvSpPr>
                    <a:spLocks/>
                  </p:cNvSpPr>
                  <p:nvPr/>
                </p:nvSpPr>
                <p:spPr bwMode="auto">
                  <a:xfrm>
                    <a:off x="2019" y="1884"/>
                    <a:ext cx="135" cy="2"/>
                  </a:xfrm>
                  <a:custGeom>
                    <a:avLst/>
                    <a:gdLst>
                      <a:gd name="T0" fmla="*/ 2 w 675"/>
                      <a:gd name="T1" fmla="*/ 0 h 10"/>
                      <a:gd name="T2" fmla="*/ 675 w 675"/>
                      <a:gd name="T3" fmla="*/ 0 h 10"/>
                      <a:gd name="T4" fmla="*/ 675 w 675"/>
                      <a:gd name="T5" fmla="*/ 10 h 10"/>
                      <a:gd name="T6" fmla="*/ 0 w 675"/>
                      <a:gd name="T7" fmla="*/ 10 h 10"/>
                      <a:gd name="T8" fmla="*/ 2 w 675"/>
                      <a:gd name="T9" fmla="*/ 0 h 10"/>
                      <a:gd name="T10" fmla="*/ 0 60000 65536"/>
                      <a:gd name="T11" fmla="*/ 0 60000 65536"/>
                      <a:gd name="T12" fmla="*/ 0 60000 65536"/>
                      <a:gd name="T13" fmla="*/ 0 60000 65536"/>
                      <a:gd name="T14" fmla="*/ 0 60000 65536"/>
                      <a:gd name="T15" fmla="*/ 0 w 675"/>
                      <a:gd name="T16" fmla="*/ 0 h 10"/>
                      <a:gd name="T17" fmla="*/ 675 w 675"/>
                      <a:gd name="T18" fmla="*/ 10 h 10"/>
                    </a:gdLst>
                    <a:ahLst/>
                    <a:cxnLst>
                      <a:cxn ang="T10">
                        <a:pos x="T0" y="T1"/>
                      </a:cxn>
                      <a:cxn ang="T11">
                        <a:pos x="T2" y="T3"/>
                      </a:cxn>
                      <a:cxn ang="T12">
                        <a:pos x="T4" y="T5"/>
                      </a:cxn>
                      <a:cxn ang="T13">
                        <a:pos x="T6" y="T7"/>
                      </a:cxn>
                      <a:cxn ang="T14">
                        <a:pos x="T8" y="T9"/>
                      </a:cxn>
                    </a:cxnLst>
                    <a:rect l="T15" t="T16" r="T17" b="T18"/>
                    <a:pathLst>
                      <a:path w="675" h="10">
                        <a:moveTo>
                          <a:pt x="2" y="0"/>
                        </a:moveTo>
                        <a:lnTo>
                          <a:pt x="675" y="0"/>
                        </a:lnTo>
                        <a:lnTo>
                          <a:pt x="675" y="10"/>
                        </a:lnTo>
                        <a:lnTo>
                          <a:pt x="0" y="1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nvGrpSpPr>
              <p:cNvPr id="3206" name="Group 569"/>
              <p:cNvGrpSpPr>
                <a:grpSpLocks/>
              </p:cNvGrpSpPr>
              <p:nvPr/>
            </p:nvGrpSpPr>
            <p:grpSpPr bwMode="auto">
              <a:xfrm>
                <a:off x="1716" y="1793"/>
                <a:ext cx="209" cy="153"/>
                <a:chOff x="1716" y="1793"/>
                <a:chExt cx="209" cy="153"/>
              </a:xfrm>
            </p:grpSpPr>
            <p:sp>
              <p:nvSpPr>
                <p:cNvPr id="3207" name="Freeform 570"/>
                <p:cNvSpPr>
                  <a:spLocks/>
                </p:cNvSpPr>
                <p:nvPr/>
              </p:nvSpPr>
              <p:spPr bwMode="auto">
                <a:xfrm>
                  <a:off x="1826" y="1800"/>
                  <a:ext cx="99" cy="112"/>
                </a:xfrm>
                <a:custGeom>
                  <a:avLst/>
                  <a:gdLst>
                    <a:gd name="T0" fmla="*/ 20 w 495"/>
                    <a:gd name="T1" fmla="*/ 35 h 558"/>
                    <a:gd name="T2" fmla="*/ 51 w 495"/>
                    <a:gd name="T3" fmla="*/ 19 h 558"/>
                    <a:gd name="T4" fmla="*/ 73 w 495"/>
                    <a:gd name="T5" fmla="*/ 8 h 558"/>
                    <a:gd name="T6" fmla="*/ 101 w 495"/>
                    <a:gd name="T7" fmla="*/ 11 h 558"/>
                    <a:gd name="T8" fmla="*/ 121 w 495"/>
                    <a:gd name="T9" fmla="*/ 29 h 558"/>
                    <a:gd name="T10" fmla="*/ 137 w 495"/>
                    <a:gd name="T11" fmla="*/ 0 h 558"/>
                    <a:gd name="T12" fmla="*/ 168 w 495"/>
                    <a:gd name="T13" fmla="*/ 10 h 558"/>
                    <a:gd name="T14" fmla="*/ 191 w 495"/>
                    <a:gd name="T15" fmla="*/ 29 h 558"/>
                    <a:gd name="T16" fmla="*/ 217 w 495"/>
                    <a:gd name="T17" fmla="*/ 10 h 558"/>
                    <a:gd name="T18" fmla="*/ 246 w 495"/>
                    <a:gd name="T19" fmla="*/ 27 h 558"/>
                    <a:gd name="T20" fmla="*/ 245 w 495"/>
                    <a:gd name="T21" fmla="*/ 59 h 558"/>
                    <a:gd name="T22" fmla="*/ 284 w 495"/>
                    <a:gd name="T23" fmla="*/ 47 h 558"/>
                    <a:gd name="T24" fmla="*/ 314 w 495"/>
                    <a:gd name="T25" fmla="*/ 68 h 558"/>
                    <a:gd name="T26" fmla="*/ 339 w 495"/>
                    <a:gd name="T27" fmla="*/ 63 h 558"/>
                    <a:gd name="T28" fmla="*/ 377 w 495"/>
                    <a:gd name="T29" fmla="*/ 80 h 558"/>
                    <a:gd name="T30" fmla="*/ 373 w 495"/>
                    <a:gd name="T31" fmla="*/ 113 h 558"/>
                    <a:gd name="T32" fmla="*/ 385 w 495"/>
                    <a:gd name="T33" fmla="*/ 138 h 558"/>
                    <a:gd name="T34" fmla="*/ 416 w 495"/>
                    <a:gd name="T35" fmla="*/ 145 h 558"/>
                    <a:gd name="T36" fmla="*/ 437 w 495"/>
                    <a:gd name="T37" fmla="*/ 130 h 558"/>
                    <a:gd name="T38" fmla="*/ 451 w 495"/>
                    <a:gd name="T39" fmla="*/ 167 h 558"/>
                    <a:gd name="T40" fmla="*/ 453 w 495"/>
                    <a:gd name="T41" fmla="*/ 204 h 558"/>
                    <a:gd name="T42" fmla="*/ 465 w 495"/>
                    <a:gd name="T43" fmla="*/ 216 h 558"/>
                    <a:gd name="T44" fmla="*/ 487 w 495"/>
                    <a:gd name="T45" fmla="*/ 252 h 558"/>
                    <a:gd name="T46" fmla="*/ 492 w 495"/>
                    <a:gd name="T47" fmla="*/ 293 h 558"/>
                    <a:gd name="T48" fmla="*/ 495 w 495"/>
                    <a:gd name="T49" fmla="*/ 343 h 558"/>
                    <a:gd name="T50" fmla="*/ 455 w 495"/>
                    <a:gd name="T51" fmla="*/ 424 h 558"/>
                    <a:gd name="T52" fmla="*/ 417 w 495"/>
                    <a:gd name="T53" fmla="*/ 467 h 558"/>
                    <a:gd name="T54" fmla="*/ 393 w 495"/>
                    <a:gd name="T55" fmla="*/ 499 h 558"/>
                    <a:gd name="T56" fmla="*/ 345 w 495"/>
                    <a:gd name="T57" fmla="*/ 499 h 558"/>
                    <a:gd name="T58" fmla="*/ 325 w 495"/>
                    <a:gd name="T59" fmla="*/ 500 h 558"/>
                    <a:gd name="T60" fmla="*/ 281 w 495"/>
                    <a:gd name="T61" fmla="*/ 491 h 558"/>
                    <a:gd name="T62" fmla="*/ 217 w 495"/>
                    <a:gd name="T63" fmla="*/ 542 h 558"/>
                    <a:gd name="T64" fmla="*/ 178 w 495"/>
                    <a:gd name="T65" fmla="*/ 557 h 558"/>
                    <a:gd name="T66" fmla="*/ 158 w 495"/>
                    <a:gd name="T67" fmla="*/ 540 h 558"/>
                    <a:gd name="T68" fmla="*/ 129 w 495"/>
                    <a:gd name="T69" fmla="*/ 537 h 558"/>
                    <a:gd name="T70" fmla="*/ 83 w 495"/>
                    <a:gd name="T71" fmla="*/ 473 h 558"/>
                    <a:gd name="T72" fmla="*/ 51 w 495"/>
                    <a:gd name="T73" fmla="*/ 461 h 558"/>
                    <a:gd name="T74" fmla="*/ 5 w 495"/>
                    <a:gd name="T75" fmla="*/ 378 h 5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558"/>
                    <a:gd name="T116" fmla="*/ 495 w 495"/>
                    <a:gd name="T117" fmla="*/ 558 h 5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558">
                      <a:moveTo>
                        <a:pt x="0" y="48"/>
                      </a:moveTo>
                      <a:lnTo>
                        <a:pt x="20" y="35"/>
                      </a:lnTo>
                      <a:lnTo>
                        <a:pt x="37" y="31"/>
                      </a:lnTo>
                      <a:lnTo>
                        <a:pt x="51" y="19"/>
                      </a:lnTo>
                      <a:lnTo>
                        <a:pt x="55" y="4"/>
                      </a:lnTo>
                      <a:lnTo>
                        <a:pt x="73" y="8"/>
                      </a:lnTo>
                      <a:lnTo>
                        <a:pt x="87" y="1"/>
                      </a:lnTo>
                      <a:lnTo>
                        <a:pt x="101" y="11"/>
                      </a:lnTo>
                      <a:lnTo>
                        <a:pt x="108" y="27"/>
                      </a:lnTo>
                      <a:lnTo>
                        <a:pt x="121" y="29"/>
                      </a:lnTo>
                      <a:lnTo>
                        <a:pt x="126" y="13"/>
                      </a:lnTo>
                      <a:lnTo>
                        <a:pt x="137" y="0"/>
                      </a:lnTo>
                      <a:lnTo>
                        <a:pt x="155" y="0"/>
                      </a:lnTo>
                      <a:lnTo>
                        <a:pt x="168" y="10"/>
                      </a:lnTo>
                      <a:lnTo>
                        <a:pt x="175" y="27"/>
                      </a:lnTo>
                      <a:lnTo>
                        <a:pt x="191" y="29"/>
                      </a:lnTo>
                      <a:lnTo>
                        <a:pt x="200" y="17"/>
                      </a:lnTo>
                      <a:lnTo>
                        <a:pt x="217" y="10"/>
                      </a:lnTo>
                      <a:lnTo>
                        <a:pt x="227" y="25"/>
                      </a:lnTo>
                      <a:lnTo>
                        <a:pt x="246" y="27"/>
                      </a:lnTo>
                      <a:lnTo>
                        <a:pt x="251" y="40"/>
                      </a:lnTo>
                      <a:lnTo>
                        <a:pt x="245" y="59"/>
                      </a:lnTo>
                      <a:lnTo>
                        <a:pt x="265" y="60"/>
                      </a:lnTo>
                      <a:lnTo>
                        <a:pt x="284" y="47"/>
                      </a:lnTo>
                      <a:lnTo>
                        <a:pt x="304" y="49"/>
                      </a:lnTo>
                      <a:lnTo>
                        <a:pt x="314" y="68"/>
                      </a:lnTo>
                      <a:lnTo>
                        <a:pt x="322" y="74"/>
                      </a:lnTo>
                      <a:lnTo>
                        <a:pt x="339" y="63"/>
                      </a:lnTo>
                      <a:lnTo>
                        <a:pt x="362" y="70"/>
                      </a:lnTo>
                      <a:lnTo>
                        <a:pt x="377" y="80"/>
                      </a:lnTo>
                      <a:lnTo>
                        <a:pt x="370" y="102"/>
                      </a:lnTo>
                      <a:lnTo>
                        <a:pt x="373" y="113"/>
                      </a:lnTo>
                      <a:lnTo>
                        <a:pt x="387" y="117"/>
                      </a:lnTo>
                      <a:lnTo>
                        <a:pt x="385" y="138"/>
                      </a:lnTo>
                      <a:lnTo>
                        <a:pt x="398" y="150"/>
                      </a:lnTo>
                      <a:lnTo>
                        <a:pt x="416" y="145"/>
                      </a:lnTo>
                      <a:lnTo>
                        <a:pt x="425" y="127"/>
                      </a:lnTo>
                      <a:lnTo>
                        <a:pt x="437" y="130"/>
                      </a:lnTo>
                      <a:lnTo>
                        <a:pt x="440" y="149"/>
                      </a:lnTo>
                      <a:lnTo>
                        <a:pt x="451" y="167"/>
                      </a:lnTo>
                      <a:lnTo>
                        <a:pt x="459" y="188"/>
                      </a:lnTo>
                      <a:lnTo>
                        <a:pt x="453" y="204"/>
                      </a:lnTo>
                      <a:lnTo>
                        <a:pt x="443" y="217"/>
                      </a:lnTo>
                      <a:lnTo>
                        <a:pt x="465" y="216"/>
                      </a:lnTo>
                      <a:lnTo>
                        <a:pt x="474" y="231"/>
                      </a:lnTo>
                      <a:lnTo>
                        <a:pt x="487" y="252"/>
                      </a:lnTo>
                      <a:lnTo>
                        <a:pt x="493" y="280"/>
                      </a:lnTo>
                      <a:lnTo>
                        <a:pt x="492" y="293"/>
                      </a:lnTo>
                      <a:lnTo>
                        <a:pt x="489" y="316"/>
                      </a:lnTo>
                      <a:lnTo>
                        <a:pt x="495" y="343"/>
                      </a:lnTo>
                      <a:lnTo>
                        <a:pt x="481" y="423"/>
                      </a:lnTo>
                      <a:lnTo>
                        <a:pt x="455" y="424"/>
                      </a:lnTo>
                      <a:lnTo>
                        <a:pt x="442" y="453"/>
                      </a:lnTo>
                      <a:lnTo>
                        <a:pt x="417" y="467"/>
                      </a:lnTo>
                      <a:lnTo>
                        <a:pt x="396" y="478"/>
                      </a:lnTo>
                      <a:lnTo>
                        <a:pt x="393" y="499"/>
                      </a:lnTo>
                      <a:lnTo>
                        <a:pt x="361" y="508"/>
                      </a:lnTo>
                      <a:lnTo>
                        <a:pt x="345" y="499"/>
                      </a:lnTo>
                      <a:lnTo>
                        <a:pt x="338" y="498"/>
                      </a:lnTo>
                      <a:lnTo>
                        <a:pt x="325" y="500"/>
                      </a:lnTo>
                      <a:lnTo>
                        <a:pt x="308" y="486"/>
                      </a:lnTo>
                      <a:lnTo>
                        <a:pt x="281" y="491"/>
                      </a:lnTo>
                      <a:lnTo>
                        <a:pt x="238" y="524"/>
                      </a:lnTo>
                      <a:lnTo>
                        <a:pt x="217" y="542"/>
                      </a:lnTo>
                      <a:lnTo>
                        <a:pt x="194" y="558"/>
                      </a:lnTo>
                      <a:lnTo>
                        <a:pt x="178" y="557"/>
                      </a:lnTo>
                      <a:lnTo>
                        <a:pt x="169" y="546"/>
                      </a:lnTo>
                      <a:lnTo>
                        <a:pt x="158" y="540"/>
                      </a:lnTo>
                      <a:lnTo>
                        <a:pt x="141" y="552"/>
                      </a:lnTo>
                      <a:lnTo>
                        <a:pt x="129" y="537"/>
                      </a:lnTo>
                      <a:lnTo>
                        <a:pt x="127" y="515"/>
                      </a:lnTo>
                      <a:lnTo>
                        <a:pt x="83" y="473"/>
                      </a:lnTo>
                      <a:lnTo>
                        <a:pt x="60" y="474"/>
                      </a:lnTo>
                      <a:lnTo>
                        <a:pt x="51" y="461"/>
                      </a:lnTo>
                      <a:lnTo>
                        <a:pt x="23" y="381"/>
                      </a:lnTo>
                      <a:lnTo>
                        <a:pt x="5" y="378"/>
                      </a:lnTo>
                      <a:lnTo>
                        <a:pt x="0" y="4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8" name="Freeform 571"/>
                <p:cNvSpPr>
                  <a:spLocks/>
                </p:cNvSpPr>
                <p:nvPr/>
              </p:nvSpPr>
              <p:spPr bwMode="auto">
                <a:xfrm>
                  <a:off x="1716" y="1793"/>
                  <a:ext cx="135" cy="122"/>
                </a:xfrm>
                <a:custGeom>
                  <a:avLst/>
                  <a:gdLst>
                    <a:gd name="T0" fmla="*/ 410 w 679"/>
                    <a:gd name="T1" fmla="*/ 535 h 612"/>
                    <a:gd name="T2" fmla="*/ 368 w 679"/>
                    <a:gd name="T3" fmla="*/ 587 h 612"/>
                    <a:gd name="T4" fmla="*/ 283 w 679"/>
                    <a:gd name="T5" fmla="*/ 595 h 612"/>
                    <a:gd name="T6" fmla="*/ 196 w 679"/>
                    <a:gd name="T7" fmla="*/ 598 h 612"/>
                    <a:gd name="T8" fmla="*/ 178 w 679"/>
                    <a:gd name="T9" fmla="*/ 546 h 612"/>
                    <a:gd name="T10" fmla="*/ 161 w 679"/>
                    <a:gd name="T11" fmla="*/ 553 h 612"/>
                    <a:gd name="T12" fmla="*/ 122 w 679"/>
                    <a:gd name="T13" fmla="*/ 575 h 612"/>
                    <a:gd name="T14" fmla="*/ 53 w 679"/>
                    <a:gd name="T15" fmla="*/ 526 h 612"/>
                    <a:gd name="T16" fmla="*/ 50 w 679"/>
                    <a:gd name="T17" fmla="*/ 472 h 612"/>
                    <a:gd name="T18" fmla="*/ 13 w 679"/>
                    <a:gd name="T19" fmla="*/ 481 h 612"/>
                    <a:gd name="T20" fmla="*/ 0 w 679"/>
                    <a:gd name="T21" fmla="*/ 356 h 612"/>
                    <a:gd name="T22" fmla="*/ 9 w 679"/>
                    <a:gd name="T23" fmla="*/ 309 h 612"/>
                    <a:gd name="T24" fmla="*/ 15 w 679"/>
                    <a:gd name="T25" fmla="*/ 266 h 612"/>
                    <a:gd name="T26" fmla="*/ 53 w 679"/>
                    <a:gd name="T27" fmla="*/ 202 h 612"/>
                    <a:gd name="T28" fmla="*/ 78 w 679"/>
                    <a:gd name="T29" fmla="*/ 187 h 612"/>
                    <a:gd name="T30" fmla="*/ 88 w 679"/>
                    <a:gd name="T31" fmla="*/ 155 h 612"/>
                    <a:gd name="T32" fmla="*/ 68 w 679"/>
                    <a:gd name="T33" fmla="*/ 128 h 612"/>
                    <a:gd name="T34" fmla="*/ 161 w 679"/>
                    <a:gd name="T35" fmla="*/ 110 h 612"/>
                    <a:gd name="T36" fmla="*/ 245 w 679"/>
                    <a:gd name="T37" fmla="*/ 75 h 612"/>
                    <a:gd name="T38" fmla="*/ 295 w 679"/>
                    <a:gd name="T39" fmla="*/ 38 h 612"/>
                    <a:gd name="T40" fmla="*/ 366 w 679"/>
                    <a:gd name="T41" fmla="*/ 49 h 612"/>
                    <a:gd name="T42" fmla="*/ 404 w 679"/>
                    <a:gd name="T43" fmla="*/ 15 h 612"/>
                    <a:gd name="T44" fmla="*/ 435 w 679"/>
                    <a:gd name="T45" fmla="*/ 0 h 612"/>
                    <a:gd name="T46" fmla="*/ 521 w 679"/>
                    <a:gd name="T47" fmla="*/ 21 h 612"/>
                    <a:gd name="T48" fmla="*/ 594 w 679"/>
                    <a:gd name="T49" fmla="*/ 67 h 612"/>
                    <a:gd name="T50" fmla="*/ 665 w 679"/>
                    <a:gd name="T51" fmla="*/ 199 h 612"/>
                    <a:gd name="T52" fmla="*/ 679 w 679"/>
                    <a:gd name="T53" fmla="*/ 266 h 612"/>
                    <a:gd name="T54" fmla="*/ 674 w 679"/>
                    <a:gd name="T55" fmla="*/ 320 h 612"/>
                    <a:gd name="T56" fmla="*/ 635 w 679"/>
                    <a:gd name="T57" fmla="*/ 391 h 612"/>
                    <a:gd name="T58" fmla="*/ 603 w 679"/>
                    <a:gd name="T59" fmla="*/ 429 h 612"/>
                    <a:gd name="T60" fmla="*/ 653 w 679"/>
                    <a:gd name="T61" fmla="*/ 489 h 612"/>
                    <a:gd name="T62" fmla="*/ 600 w 679"/>
                    <a:gd name="T63" fmla="*/ 493 h 612"/>
                    <a:gd name="T64" fmla="*/ 573 w 679"/>
                    <a:gd name="T65" fmla="*/ 534 h 612"/>
                    <a:gd name="T66" fmla="*/ 580 w 679"/>
                    <a:gd name="T67" fmla="*/ 567 h 612"/>
                    <a:gd name="T68" fmla="*/ 550 w 679"/>
                    <a:gd name="T69" fmla="*/ 578 h 612"/>
                    <a:gd name="T70" fmla="*/ 508 w 679"/>
                    <a:gd name="T71" fmla="*/ 558 h 612"/>
                    <a:gd name="T72" fmla="*/ 441 w 679"/>
                    <a:gd name="T73" fmla="*/ 570 h 6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9"/>
                    <a:gd name="T112" fmla="*/ 0 h 612"/>
                    <a:gd name="T113" fmla="*/ 679 w 679"/>
                    <a:gd name="T114" fmla="*/ 612 h 6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9" h="612">
                      <a:moveTo>
                        <a:pt x="441" y="570"/>
                      </a:moveTo>
                      <a:lnTo>
                        <a:pt x="410" y="535"/>
                      </a:lnTo>
                      <a:lnTo>
                        <a:pt x="401" y="517"/>
                      </a:lnTo>
                      <a:lnTo>
                        <a:pt x="368" y="587"/>
                      </a:lnTo>
                      <a:lnTo>
                        <a:pt x="336" y="594"/>
                      </a:lnTo>
                      <a:lnTo>
                        <a:pt x="283" y="595"/>
                      </a:lnTo>
                      <a:lnTo>
                        <a:pt x="262" y="612"/>
                      </a:lnTo>
                      <a:lnTo>
                        <a:pt x="196" y="598"/>
                      </a:lnTo>
                      <a:lnTo>
                        <a:pt x="192" y="548"/>
                      </a:lnTo>
                      <a:lnTo>
                        <a:pt x="178" y="546"/>
                      </a:lnTo>
                      <a:lnTo>
                        <a:pt x="175" y="563"/>
                      </a:lnTo>
                      <a:lnTo>
                        <a:pt x="161" y="553"/>
                      </a:lnTo>
                      <a:lnTo>
                        <a:pt x="138" y="545"/>
                      </a:lnTo>
                      <a:lnTo>
                        <a:pt x="122" y="575"/>
                      </a:lnTo>
                      <a:lnTo>
                        <a:pt x="78" y="532"/>
                      </a:lnTo>
                      <a:lnTo>
                        <a:pt x="53" y="526"/>
                      </a:lnTo>
                      <a:lnTo>
                        <a:pt x="41" y="499"/>
                      </a:lnTo>
                      <a:lnTo>
                        <a:pt x="50" y="472"/>
                      </a:lnTo>
                      <a:lnTo>
                        <a:pt x="32" y="486"/>
                      </a:lnTo>
                      <a:lnTo>
                        <a:pt x="13" y="481"/>
                      </a:lnTo>
                      <a:lnTo>
                        <a:pt x="13" y="459"/>
                      </a:lnTo>
                      <a:lnTo>
                        <a:pt x="0" y="356"/>
                      </a:lnTo>
                      <a:lnTo>
                        <a:pt x="10" y="332"/>
                      </a:lnTo>
                      <a:lnTo>
                        <a:pt x="9" y="309"/>
                      </a:lnTo>
                      <a:lnTo>
                        <a:pt x="24" y="296"/>
                      </a:lnTo>
                      <a:lnTo>
                        <a:pt x="15" y="266"/>
                      </a:lnTo>
                      <a:lnTo>
                        <a:pt x="38" y="212"/>
                      </a:lnTo>
                      <a:lnTo>
                        <a:pt x="53" y="202"/>
                      </a:lnTo>
                      <a:lnTo>
                        <a:pt x="68" y="206"/>
                      </a:lnTo>
                      <a:lnTo>
                        <a:pt x="78" y="187"/>
                      </a:lnTo>
                      <a:lnTo>
                        <a:pt x="79" y="171"/>
                      </a:lnTo>
                      <a:lnTo>
                        <a:pt x="88" y="155"/>
                      </a:lnTo>
                      <a:lnTo>
                        <a:pt x="63" y="147"/>
                      </a:lnTo>
                      <a:lnTo>
                        <a:pt x="68" y="128"/>
                      </a:lnTo>
                      <a:lnTo>
                        <a:pt x="86" y="123"/>
                      </a:lnTo>
                      <a:lnTo>
                        <a:pt x="161" y="110"/>
                      </a:lnTo>
                      <a:lnTo>
                        <a:pt x="202" y="88"/>
                      </a:lnTo>
                      <a:lnTo>
                        <a:pt x="245" y="75"/>
                      </a:lnTo>
                      <a:lnTo>
                        <a:pt x="243" y="55"/>
                      </a:lnTo>
                      <a:lnTo>
                        <a:pt x="295" y="38"/>
                      </a:lnTo>
                      <a:lnTo>
                        <a:pt x="324" y="37"/>
                      </a:lnTo>
                      <a:lnTo>
                        <a:pt x="366" y="49"/>
                      </a:lnTo>
                      <a:lnTo>
                        <a:pt x="368" y="34"/>
                      </a:lnTo>
                      <a:lnTo>
                        <a:pt x="404" y="15"/>
                      </a:lnTo>
                      <a:lnTo>
                        <a:pt x="417" y="14"/>
                      </a:lnTo>
                      <a:lnTo>
                        <a:pt x="435" y="0"/>
                      </a:lnTo>
                      <a:lnTo>
                        <a:pt x="500" y="20"/>
                      </a:lnTo>
                      <a:lnTo>
                        <a:pt x="521" y="21"/>
                      </a:lnTo>
                      <a:lnTo>
                        <a:pt x="561" y="70"/>
                      </a:lnTo>
                      <a:lnTo>
                        <a:pt x="594" y="67"/>
                      </a:lnTo>
                      <a:lnTo>
                        <a:pt x="642" y="153"/>
                      </a:lnTo>
                      <a:lnTo>
                        <a:pt x="665" y="199"/>
                      </a:lnTo>
                      <a:lnTo>
                        <a:pt x="653" y="228"/>
                      </a:lnTo>
                      <a:lnTo>
                        <a:pt x="679" y="266"/>
                      </a:lnTo>
                      <a:lnTo>
                        <a:pt x="671" y="280"/>
                      </a:lnTo>
                      <a:lnTo>
                        <a:pt x="674" y="320"/>
                      </a:lnTo>
                      <a:lnTo>
                        <a:pt x="648" y="353"/>
                      </a:lnTo>
                      <a:lnTo>
                        <a:pt x="635" y="391"/>
                      </a:lnTo>
                      <a:lnTo>
                        <a:pt x="632" y="410"/>
                      </a:lnTo>
                      <a:lnTo>
                        <a:pt x="603" y="429"/>
                      </a:lnTo>
                      <a:lnTo>
                        <a:pt x="637" y="446"/>
                      </a:lnTo>
                      <a:lnTo>
                        <a:pt x="653" y="489"/>
                      </a:lnTo>
                      <a:lnTo>
                        <a:pt x="635" y="493"/>
                      </a:lnTo>
                      <a:lnTo>
                        <a:pt x="600" y="493"/>
                      </a:lnTo>
                      <a:lnTo>
                        <a:pt x="573" y="513"/>
                      </a:lnTo>
                      <a:lnTo>
                        <a:pt x="573" y="534"/>
                      </a:lnTo>
                      <a:lnTo>
                        <a:pt x="584" y="549"/>
                      </a:lnTo>
                      <a:lnTo>
                        <a:pt x="580" y="567"/>
                      </a:lnTo>
                      <a:lnTo>
                        <a:pt x="568" y="579"/>
                      </a:lnTo>
                      <a:lnTo>
                        <a:pt x="550" y="578"/>
                      </a:lnTo>
                      <a:lnTo>
                        <a:pt x="528" y="564"/>
                      </a:lnTo>
                      <a:lnTo>
                        <a:pt x="508" y="558"/>
                      </a:lnTo>
                      <a:lnTo>
                        <a:pt x="477" y="567"/>
                      </a:lnTo>
                      <a:lnTo>
                        <a:pt x="441" y="57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09" name="Freeform 572"/>
                <p:cNvSpPr>
                  <a:spLocks/>
                </p:cNvSpPr>
                <p:nvPr/>
              </p:nvSpPr>
              <p:spPr bwMode="auto">
                <a:xfrm>
                  <a:off x="1760" y="1864"/>
                  <a:ext cx="57" cy="82"/>
                </a:xfrm>
                <a:custGeom>
                  <a:avLst/>
                  <a:gdLst>
                    <a:gd name="T0" fmla="*/ 135 w 286"/>
                    <a:gd name="T1" fmla="*/ 412 h 413"/>
                    <a:gd name="T2" fmla="*/ 157 w 286"/>
                    <a:gd name="T3" fmla="*/ 413 h 413"/>
                    <a:gd name="T4" fmla="*/ 169 w 286"/>
                    <a:gd name="T5" fmla="*/ 413 h 413"/>
                    <a:gd name="T6" fmla="*/ 167 w 286"/>
                    <a:gd name="T7" fmla="*/ 395 h 413"/>
                    <a:gd name="T8" fmla="*/ 163 w 286"/>
                    <a:gd name="T9" fmla="*/ 351 h 413"/>
                    <a:gd name="T10" fmla="*/ 165 w 286"/>
                    <a:gd name="T11" fmla="*/ 306 h 413"/>
                    <a:gd name="T12" fmla="*/ 157 w 286"/>
                    <a:gd name="T13" fmla="*/ 264 h 413"/>
                    <a:gd name="T14" fmla="*/ 171 w 286"/>
                    <a:gd name="T15" fmla="*/ 215 h 413"/>
                    <a:gd name="T16" fmla="*/ 200 w 286"/>
                    <a:gd name="T17" fmla="*/ 178 h 413"/>
                    <a:gd name="T18" fmla="*/ 232 w 286"/>
                    <a:gd name="T19" fmla="*/ 153 h 413"/>
                    <a:gd name="T20" fmla="*/ 267 w 286"/>
                    <a:gd name="T21" fmla="*/ 115 h 413"/>
                    <a:gd name="T22" fmla="*/ 286 w 286"/>
                    <a:gd name="T23" fmla="*/ 97 h 413"/>
                    <a:gd name="T24" fmla="*/ 268 w 286"/>
                    <a:gd name="T25" fmla="*/ 97 h 413"/>
                    <a:gd name="T26" fmla="*/ 241 w 286"/>
                    <a:gd name="T27" fmla="*/ 125 h 413"/>
                    <a:gd name="T28" fmla="*/ 213 w 286"/>
                    <a:gd name="T29" fmla="*/ 154 h 413"/>
                    <a:gd name="T30" fmla="*/ 189 w 286"/>
                    <a:gd name="T31" fmla="*/ 176 h 413"/>
                    <a:gd name="T32" fmla="*/ 169 w 286"/>
                    <a:gd name="T33" fmla="*/ 205 h 413"/>
                    <a:gd name="T34" fmla="*/ 182 w 286"/>
                    <a:gd name="T35" fmla="*/ 166 h 413"/>
                    <a:gd name="T36" fmla="*/ 185 w 286"/>
                    <a:gd name="T37" fmla="*/ 121 h 413"/>
                    <a:gd name="T38" fmla="*/ 209 w 286"/>
                    <a:gd name="T39" fmla="*/ 92 h 413"/>
                    <a:gd name="T40" fmla="*/ 238 w 286"/>
                    <a:gd name="T41" fmla="*/ 62 h 413"/>
                    <a:gd name="T42" fmla="*/ 224 w 286"/>
                    <a:gd name="T43" fmla="*/ 64 h 413"/>
                    <a:gd name="T44" fmla="*/ 176 w 286"/>
                    <a:gd name="T45" fmla="*/ 121 h 413"/>
                    <a:gd name="T46" fmla="*/ 165 w 286"/>
                    <a:gd name="T47" fmla="*/ 182 h 413"/>
                    <a:gd name="T48" fmla="*/ 142 w 286"/>
                    <a:gd name="T49" fmla="*/ 131 h 413"/>
                    <a:gd name="T50" fmla="*/ 111 w 286"/>
                    <a:gd name="T51" fmla="*/ 0 h 413"/>
                    <a:gd name="T52" fmla="*/ 123 w 286"/>
                    <a:gd name="T53" fmla="*/ 87 h 413"/>
                    <a:gd name="T54" fmla="*/ 153 w 286"/>
                    <a:gd name="T55" fmla="*/ 190 h 413"/>
                    <a:gd name="T56" fmla="*/ 145 w 286"/>
                    <a:gd name="T57" fmla="*/ 244 h 413"/>
                    <a:gd name="T58" fmla="*/ 126 w 286"/>
                    <a:gd name="T59" fmla="*/ 200 h 413"/>
                    <a:gd name="T60" fmla="*/ 93 w 286"/>
                    <a:gd name="T61" fmla="*/ 142 h 413"/>
                    <a:gd name="T62" fmla="*/ 13 w 286"/>
                    <a:gd name="T63" fmla="*/ 75 h 413"/>
                    <a:gd name="T64" fmla="*/ 0 w 286"/>
                    <a:gd name="T65" fmla="*/ 73 h 413"/>
                    <a:gd name="T66" fmla="*/ 89 w 286"/>
                    <a:gd name="T67" fmla="*/ 156 h 413"/>
                    <a:gd name="T68" fmla="*/ 123 w 286"/>
                    <a:gd name="T69" fmla="*/ 240 h 413"/>
                    <a:gd name="T70" fmla="*/ 131 w 286"/>
                    <a:gd name="T71" fmla="*/ 301 h 413"/>
                    <a:gd name="T72" fmla="*/ 128 w 286"/>
                    <a:gd name="T73" fmla="*/ 393 h 413"/>
                    <a:gd name="T74" fmla="*/ 135 w 286"/>
                    <a:gd name="T75" fmla="*/ 412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413"/>
                    <a:gd name="T116" fmla="*/ 286 w 286"/>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413">
                      <a:moveTo>
                        <a:pt x="135" y="412"/>
                      </a:moveTo>
                      <a:lnTo>
                        <a:pt x="157" y="413"/>
                      </a:lnTo>
                      <a:lnTo>
                        <a:pt x="169" y="413"/>
                      </a:lnTo>
                      <a:lnTo>
                        <a:pt x="167" y="395"/>
                      </a:lnTo>
                      <a:lnTo>
                        <a:pt x="163" y="351"/>
                      </a:lnTo>
                      <a:lnTo>
                        <a:pt x="165" y="306"/>
                      </a:lnTo>
                      <a:lnTo>
                        <a:pt x="157" y="264"/>
                      </a:lnTo>
                      <a:lnTo>
                        <a:pt x="171" y="215"/>
                      </a:lnTo>
                      <a:lnTo>
                        <a:pt x="200" y="178"/>
                      </a:lnTo>
                      <a:lnTo>
                        <a:pt x="232" y="153"/>
                      </a:lnTo>
                      <a:lnTo>
                        <a:pt x="267" y="115"/>
                      </a:lnTo>
                      <a:lnTo>
                        <a:pt x="286" y="97"/>
                      </a:lnTo>
                      <a:lnTo>
                        <a:pt x="268" y="97"/>
                      </a:lnTo>
                      <a:lnTo>
                        <a:pt x="241" y="125"/>
                      </a:lnTo>
                      <a:lnTo>
                        <a:pt x="213" y="154"/>
                      </a:lnTo>
                      <a:lnTo>
                        <a:pt x="189" y="176"/>
                      </a:lnTo>
                      <a:lnTo>
                        <a:pt x="169" y="205"/>
                      </a:lnTo>
                      <a:lnTo>
                        <a:pt x="182" y="166"/>
                      </a:lnTo>
                      <a:lnTo>
                        <a:pt x="185" y="121"/>
                      </a:lnTo>
                      <a:lnTo>
                        <a:pt x="209" y="92"/>
                      </a:lnTo>
                      <a:lnTo>
                        <a:pt x="238" y="62"/>
                      </a:lnTo>
                      <a:lnTo>
                        <a:pt x="224" y="64"/>
                      </a:lnTo>
                      <a:lnTo>
                        <a:pt x="176" y="121"/>
                      </a:lnTo>
                      <a:lnTo>
                        <a:pt x="165" y="182"/>
                      </a:lnTo>
                      <a:lnTo>
                        <a:pt x="142" y="131"/>
                      </a:lnTo>
                      <a:lnTo>
                        <a:pt x="111" y="0"/>
                      </a:lnTo>
                      <a:lnTo>
                        <a:pt x="123" y="87"/>
                      </a:lnTo>
                      <a:lnTo>
                        <a:pt x="153" y="190"/>
                      </a:lnTo>
                      <a:lnTo>
                        <a:pt x="145" y="244"/>
                      </a:lnTo>
                      <a:lnTo>
                        <a:pt x="126" y="200"/>
                      </a:lnTo>
                      <a:lnTo>
                        <a:pt x="93" y="142"/>
                      </a:lnTo>
                      <a:lnTo>
                        <a:pt x="13" y="75"/>
                      </a:lnTo>
                      <a:lnTo>
                        <a:pt x="0" y="73"/>
                      </a:lnTo>
                      <a:lnTo>
                        <a:pt x="89" y="156"/>
                      </a:lnTo>
                      <a:lnTo>
                        <a:pt x="123" y="240"/>
                      </a:lnTo>
                      <a:lnTo>
                        <a:pt x="131" y="301"/>
                      </a:lnTo>
                      <a:lnTo>
                        <a:pt x="128" y="393"/>
                      </a:lnTo>
                      <a:lnTo>
                        <a:pt x="135" y="4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210" name="Freeform 573"/>
                <p:cNvSpPr>
                  <a:spLocks/>
                </p:cNvSpPr>
                <p:nvPr/>
              </p:nvSpPr>
              <p:spPr bwMode="auto">
                <a:xfrm>
                  <a:off x="1844" y="1867"/>
                  <a:ext cx="43" cy="73"/>
                </a:xfrm>
                <a:custGeom>
                  <a:avLst/>
                  <a:gdLst>
                    <a:gd name="T0" fmla="*/ 53 w 217"/>
                    <a:gd name="T1" fmla="*/ 363 h 364"/>
                    <a:gd name="T2" fmla="*/ 85 w 217"/>
                    <a:gd name="T3" fmla="*/ 364 h 364"/>
                    <a:gd name="T4" fmla="*/ 80 w 217"/>
                    <a:gd name="T5" fmla="*/ 274 h 364"/>
                    <a:gd name="T6" fmla="*/ 86 w 217"/>
                    <a:gd name="T7" fmla="*/ 192 h 364"/>
                    <a:gd name="T8" fmla="*/ 105 w 217"/>
                    <a:gd name="T9" fmla="*/ 156 h 364"/>
                    <a:gd name="T10" fmla="*/ 152 w 217"/>
                    <a:gd name="T11" fmla="*/ 90 h 364"/>
                    <a:gd name="T12" fmla="*/ 217 w 217"/>
                    <a:gd name="T13" fmla="*/ 55 h 364"/>
                    <a:gd name="T14" fmla="*/ 196 w 217"/>
                    <a:gd name="T15" fmla="*/ 53 h 364"/>
                    <a:gd name="T16" fmla="*/ 146 w 217"/>
                    <a:gd name="T17" fmla="*/ 85 h 364"/>
                    <a:gd name="T18" fmla="*/ 194 w 217"/>
                    <a:gd name="T19" fmla="*/ 31 h 364"/>
                    <a:gd name="T20" fmla="*/ 183 w 217"/>
                    <a:gd name="T21" fmla="*/ 29 h 364"/>
                    <a:gd name="T22" fmla="*/ 92 w 217"/>
                    <a:gd name="T23" fmla="*/ 139 h 364"/>
                    <a:gd name="T24" fmla="*/ 105 w 217"/>
                    <a:gd name="T25" fmla="*/ 96 h 364"/>
                    <a:gd name="T26" fmla="*/ 121 w 217"/>
                    <a:gd name="T27" fmla="*/ 25 h 364"/>
                    <a:gd name="T28" fmla="*/ 113 w 217"/>
                    <a:gd name="T29" fmla="*/ 0 h 364"/>
                    <a:gd name="T30" fmla="*/ 92 w 217"/>
                    <a:gd name="T31" fmla="*/ 98 h 364"/>
                    <a:gd name="T32" fmla="*/ 79 w 217"/>
                    <a:gd name="T33" fmla="*/ 124 h 364"/>
                    <a:gd name="T34" fmla="*/ 65 w 217"/>
                    <a:gd name="T35" fmla="*/ 98 h 364"/>
                    <a:gd name="T36" fmla="*/ 19 w 217"/>
                    <a:gd name="T37" fmla="*/ 67 h 364"/>
                    <a:gd name="T38" fmla="*/ 0 w 217"/>
                    <a:gd name="T39" fmla="*/ 63 h 364"/>
                    <a:gd name="T40" fmla="*/ 51 w 217"/>
                    <a:gd name="T41" fmla="*/ 102 h 364"/>
                    <a:gd name="T42" fmla="*/ 62 w 217"/>
                    <a:gd name="T43" fmla="*/ 166 h 364"/>
                    <a:gd name="T44" fmla="*/ 47 w 217"/>
                    <a:gd name="T45" fmla="*/ 242 h 364"/>
                    <a:gd name="T46" fmla="*/ 45 w 217"/>
                    <a:gd name="T47" fmla="*/ 332 h 364"/>
                    <a:gd name="T48" fmla="*/ 53 w 217"/>
                    <a:gd name="T49" fmla="*/ 363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364"/>
                    <a:gd name="T77" fmla="*/ 217 w 217"/>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364">
                      <a:moveTo>
                        <a:pt x="53" y="363"/>
                      </a:moveTo>
                      <a:lnTo>
                        <a:pt x="85" y="364"/>
                      </a:lnTo>
                      <a:lnTo>
                        <a:pt x="80" y="274"/>
                      </a:lnTo>
                      <a:lnTo>
                        <a:pt x="86" y="192"/>
                      </a:lnTo>
                      <a:lnTo>
                        <a:pt x="105" y="156"/>
                      </a:lnTo>
                      <a:lnTo>
                        <a:pt x="152" y="90"/>
                      </a:lnTo>
                      <a:lnTo>
                        <a:pt x="217" y="55"/>
                      </a:lnTo>
                      <a:lnTo>
                        <a:pt x="196" y="53"/>
                      </a:lnTo>
                      <a:lnTo>
                        <a:pt x="146" y="85"/>
                      </a:lnTo>
                      <a:lnTo>
                        <a:pt x="194" y="31"/>
                      </a:lnTo>
                      <a:lnTo>
                        <a:pt x="183" y="29"/>
                      </a:lnTo>
                      <a:lnTo>
                        <a:pt x="92" y="139"/>
                      </a:lnTo>
                      <a:lnTo>
                        <a:pt x="105" y="96"/>
                      </a:lnTo>
                      <a:lnTo>
                        <a:pt x="121" y="25"/>
                      </a:lnTo>
                      <a:lnTo>
                        <a:pt x="113" y="0"/>
                      </a:lnTo>
                      <a:lnTo>
                        <a:pt x="92" y="98"/>
                      </a:lnTo>
                      <a:lnTo>
                        <a:pt x="79" y="124"/>
                      </a:lnTo>
                      <a:lnTo>
                        <a:pt x="65" y="98"/>
                      </a:lnTo>
                      <a:lnTo>
                        <a:pt x="19" y="67"/>
                      </a:lnTo>
                      <a:lnTo>
                        <a:pt x="0" y="63"/>
                      </a:lnTo>
                      <a:lnTo>
                        <a:pt x="51" y="102"/>
                      </a:lnTo>
                      <a:lnTo>
                        <a:pt x="62" y="166"/>
                      </a:lnTo>
                      <a:lnTo>
                        <a:pt x="47" y="242"/>
                      </a:lnTo>
                      <a:lnTo>
                        <a:pt x="45" y="332"/>
                      </a:lnTo>
                      <a:lnTo>
                        <a:pt x="53"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grpSp>
        <p:nvGrpSpPr>
          <p:cNvPr id="3096" name="Group 574"/>
          <p:cNvGrpSpPr>
            <a:grpSpLocks/>
          </p:cNvGrpSpPr>
          <p:nvPr/>
        </p:nvGrpSpPr>
        <p:grpSpPr bwMode="auto">
          <a:xfrm>
            <a:off x="1574800" y="3703638"/>
            <a:ext cx="1338263" cy="415925"/>
            <a:chOff x="1530" y="1766"/>
            <a:chExt cx="779" cy="240"/>
          </a:xfrm>
        </p:grpSpPr>
        <p:grpSp>
          <p:nvGrpSpPr>
            <p:cNvPr id="3122" name="Group 575"/>
            <p:cNvGrpSpPr>
              <a:grpSpLocks/>
            </p:cNvGrpSpPr>
            <p:nvPr/>
          </p:nvGrpSpPr>
          <p:grpSpPr bwMode="auto">
            <a:xfrm>
              <a:off x="1530" y="1906"/>
              <a:ext cx="64" cy="28"/>
              <a:chOff x="1530" y="1906"/>
              <a:chExt cx="64" cy="28"/>
            </a:xfrm>
          </p:grpSpPr>
          <p:sp>
            <p:nvSpPr>
              <p:cNvPr id="3189" name="Line 576"/>
              <p:cNvSpPr>
                <a:spLocks noChangeShapeType="1"/>
              </p:cNvSpPr>
              <p:nvPr/>
            </p:nvSpPr>
            <p:spPr bwMode="auto">
              <a:xfrm>
                <a:off x="1533" y="1908"/>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 name="Freeform 577"/>
              <p:cNvSpPr>
                <a:spLocks/>
              </p:cNvSpPr>
              <p:nvPr/>
            </p:nvSpPr>
            <p:spPr bwMode="auto">
              <a:xfrm>
                <a:off x="1530" y="1918"/>
                <a:ext cx="64" cy="16"/>
              </a:xfrm>
              <a:custGeom>
                <a:avLst/>
                <a:gdLst>
                  <a:gd name="T0" fmla="*/ 0 w 318"/>
                  <a:gd name="T1" fmla="*/ 1 h 79"/>
                  <a:gd name="T2" fmla="*/ 20 w 318"/>
                  <a:gd name="T3" fmla="*/ 0 h 79"/>
                  <a:gd name="T4" fmla="*/ 318 w 318"/>
                  <a:gd name="T5" fmla="*/ 62 h 79"/>
                  <a:gd name="T6" fmla="*/ 318 w 318"/>
                  <a:gd name="T7" fmla="*/ 76 h 79"/>
                  <a:gd name="T8" fmla="*/ 300 w 318"/>
                  <a:gd name="T9" fmla="*/ 79 h 79"/>
                  <a:gd name="T10" fmla="*/ 300 w 318"/>
                  <a:gd name="T11" fmla="*/ 66 h 79"/>
                  <a:gd name="T12" fmla="*/ 0 w 318"/>
                  <a:gd name="T13" fmla="*/ 1 h 79"/>
                  <a:gd name="T14" fmla="*/ 0 60000 65536"/>
                  <a:gd name="T15" fmla="*/ 0 60000 65536"/>
                  <a:gd name="T16" fmla="*/ 0 60000 65536"/>
                  <a:gd name="T17" fmla="*/ 0 60000 65536"/>
                  <a:gd name="T18" fmla="*/ 0 60000 65536"/>
                  <a:gd name="T19" fmla="*/ 0 60000 65536"/>
                  <a:gd name="T20" fmla="*/ 0 60000 65536"/>
                  <a:gd name="T21" fmla="*/ 0 w 318"/>
                  <a:gd name="T22" fmla="*/ 0 h 79"/>
                  <a:gd name="T23" fmla="*/ 318 w 318"/>
                  <a:gd name="T24" fmla="*/ 79 h 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8" h="79">
                    <a:moveTo>
                      <a:pt x="0" y="1"/>
                    </a:moveTo>
                    <a:lnTo>
                      <a:pt x="20" y="0"/>
                    </a:lnTo>
                    <a:lnTo>
                      <a:pt x="318" y="62"/>
                    </a:lnTo>
                    <a:lnTo>
                      <a:pt x="318" y="76"/>
                    </a:lnTo>
                    <a:lnTo>
                      <a:pt x="300" y="79"/>
                    </a:lnTo>
                    <a:lnTo>
                      <a:pt x="300" y="66"/>
                    </a:lnTo>
                    <a:lnTo>
                      <a:pt x="0" y="1"/>
                    </a:lnTo>
                    <a:close/>
                  </a:path>
                </a:pathLst>
              </a:custGeom>
              <a:solidFill>
                <a:srgbClr val="F4F4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91" name="Freeform 578"/>
              <p:cNvSpPr>
                <a:spLocks/>
              </p:cNvSpPr>
              <p:nvPr/>
            </p:nvSpPr>
            <p:spPr bwMode="auto">
              <a:xfrm>
                <a:off x="1532" y="1906"/>
                <a:ext cx="58" cy="24"/>
              </a:xfrm>
              <a:custGeom>
                <a:avLst/>
                <a:gdLst>
                  <a:gd name="T0" fmla="*/ 242 w 290"/>
                  <a:gd name="T1" fmla="*/ 0 h 124"/>
                  <a:gd name="T2" fmla="*/ 0 w 290"/>
                  <a:gd name="T3" fmla="*/ 14 h 124"/>
                  <a:gd name="T4" fmla="*/ 290 w 290"/>
                  <a:gd name="T5" fmla="*/ 55 h 124"/>
                  <a:gd name="T6" fmla="*/ 290 w 290"/>
                  <a:gd name="T7" fmla="*/ 124 h 124"/>
                  <a:gd name="T8" fmla="*/ 0 60000 65536"/>
                  <a:gd name="T9" fmla="*/ 0 60000 65536"/>
                  <a:gd name="T10" fmla="*/ 0 60000 65536"/>
                  <a:gd name="T11" fmla="*/ 0 60000 65536"/>
                  <a:gd name="T12" fmla="*/ 0 w 290"/>
                  <a:gd name="T13" fmla="*/ 0 h 124"/>
                  <a:gd name="T14" fmla="*/ 290 w 290"/>
                  <a:gd name="T15" fmla="*/ 124 h 124"/>
                </a:gdLst>
                <a:ahLst/>
                <a:cxnLst>
                  <a:cxn ang="T8">
                    <a:pos x="T0" y="T1"/>
                  </a:cxn>
                  <a:cxn ang="T9">
                    <a:pos x="T2" y="T3"/>
                  </a:cxn>
                  <a:cxn ang="T10">
                    <a:pos x="T4" y="T5"/>
                  </a:cxn>
                  <a:cxn ang="T11">
                    <a:pos x="T6" y="T7"/>
                  </a:cxn>
                </a:cxnLst>
                <a:rect l="T12" t="T13" r="T14" b="T15"/>
                <a:pathLst>
                  <a:path w="290" h="124">
                    <a:moveTo>
                      <a:pt x="242" y="0"/>
                    </a:moveTo>
                    <a:lnTo>
                      <a:pt x="0" y="14"/>
                    </a:lnTo>
                    <a:lnTo>
                      <a:pt x="290" y="55"/>
                    </a:lnTo>
                    <a:lnTo>
                      <a:pt x="290" y="124"/>
                    </a:lnTo>
                  </a:path>
                </a:pathLst>
              </a:custGeom>
              <a:noFill/>
              <a:ln w="1588">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NZ"/>
              </a:p>
            </p:txBody>
          </p:sp>
          <p:sp>
            <p:nvSpPr>
              <p:cNvPr id="3192" name="Line 579"/>
              <p:cNvSpPr>
                <a:spLocks noChangeShapeType="1"/>
              </p:cNvSpPr>
              <p:nvPr/>
            </p:nvSpPr>
            <p:spPr bwMode="auto">
              <a:xfrm>
                <a:off x="1560" y="1912"/>
                <a:ext cx="1" cy="12"/>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3" name="Line 580"/>
              <p:cNvSpPr>
                <a:spLocks noChangeShapeType="1"/>
              </p:cNvSpPr>
              <p:nvPr/>
            </p:nvSpPr>
            <p:spPr bwMode="auto">
              <a:xfrm>
                <a:off x="1553" y="1907"/>
                <a:ext cx="1" cy="10"/>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4" name="Line 581"/>
              <p:cNvSpPr>
                <a:spLocks noChangeShapeType="1"/>
              </p:cNvSpPr>
              <p:nvPr/>
            </p:nvSpPr>
            <p:spPr bwMode="auto">
              <a:xfrm>
                <a:off x="1544" y="1910"/>
                <a:ext cx="1" cy="11"/>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5" name="Line 582"/>
              <p:cNvSpPr>
                <a:spLocks noChangeShapeType="1"/>
              </p:cNvSpPr>
              <p:nvPr/>
            </p:nvSpPr>
            <p:spPr bwMode="auto">
              <a:xfrm>
                <a:off x="1568" y="1907"/>
                <a:ext cx="1" cy="9"/>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123" name="Group 583"/>
            <p:cNvGrpSpPr>
              <a:grpSpLocks/>
            </p:cNvGrpSpPr>
            <p:nvPr/>
          </p:nvGrpSpPr>
          <p:grpSpPr bwMode="auto">
            <a:xfrm>
              <a:off x="1530" y="1915"/>
              <a:ext cx="779" cy="91"/>
              <a:chOff x="1530" y="1915"/>
              <a:chExt cx="779" cy="91"/>
            </a:xfrm>
          </p:grpSpPr>
          <p:sp>
            <p:nvSpPr>
              <p:cNvPr id="3186" name="Freeform 584"/>
              <p:cNvSpPr>
                <a:spLocks/>
              </p:cNvSpPr>
              <p:nvPr/>
            </p:nvSpPr>
            <p:spPr bwMode="auto">
              <a:xfrm>
                <a:off x="1530" y="1915"/>
                <a:ext cx="212" cy="31"/>
              </a:xfrm>
              <a:custGeom>
                <a:avLst/>
                <a:gdLst>
                  <a:gd name="T0" fmla="*/ 1055 w 1060"/>
                  <a:gd name="T1" fmla="*/ 128 h 152"/>
                  <a:gd name="T2" fmla="*/ 248 w 1060"/>
                  <a:gd name="T3" fmla="*/ 0 h 152"/>
                  <a:gd name="T4" fmla="*/ 0 w 1060"/>
                  <a:gd name="T5" fmla="*/ 17 h 152"/>
                  <a:gd name="T6" fmla="*/ 0 w 1060"/>
                  <a:gd name="T7" fmla="*/ 33 h 152"/>
                  <a:gd name="T8" fmla="*/ 300 w 1060"/>
                  <a:gd name="T9" fmla="*/ 95 h 152"/>
                  <a:gd name="T10" fmla="*/ 712 w 1060"/>
                  <a:gd name="T11" fmla="*/ 95 h 152"/>
                  <a:gd name="T12" fmla="*/ 1060 w 1060"/>
                  <a:gd name="T13" fmla="*/ 152 h 152"/>
                  <a:gd name="T14" fmla="*/ 1055 w 1060"/>
                  <a:gd name="T15" fmla="*/ 128 h 152"/>
                  <a:gd name="T16" fmla="*/ 0 60000 65536"/>
                  <a:gd name="T17" fmla="*/ 0 60000 65536"/>
                  <a:gd name="T18" fmla="*/ 0 60000 65536"/>
                  <a:gd name="T19" fmla="*/ 0 60000 65536"/>
                  <a:gd name="T20" fmla="*/ 0 60000 65536"/>
                  <a:gd name="T21" fmla="*/ 0 60000 65536"/>
                  <a:gd name="T22" fmla="*/ 0 60000 65536"/>
                  <a:gd name="T23" fmla="*/ 0 60000 65536"/>
                  <a:gd name="T24" fmla="*/ 0 w 1060"/>
                  <a:gd name="T25" fmla="*/ 0 h 152"/>
                  <a:gd name="T26" fmla="*/ 1060 w 1060"/>
                  <a:gd name="T27" fmla="*/ 152 h 1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0" h="152">
                    <a:moveTo>
                      <a:pt x="1055" y="128"/>
                    </a:moveTo>
                    <a:lnTo>
                      <a:pt x="248" y="0"/>
                    </a:lnTo>
                    <a:lnTo>
                      <a:pt x="0" y="17"/>
                    </a:lnTo>
                    <a:lnTo>
                      <a:pt x="0" y="33"/>
                    </a:lnTo>
                    <a:lnTo>
                      <a:pt x="300" y="95"/>
                    </a:lnTo>
                    <a:lnTo>
                      <a:pt x="712" y="95"/>
                    </a:lnTo>
                    <a:lnTo>
                      <a:pt x="1060" y="152"/>
                    </a:lnTo>
                    <a:lnTo>
                      <a:pt x="1055" y="128"/>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7" name="Freeform 585"/>
              <p:cNvSpPr>
                <a:spLocks/>
              </p:cNvSpPr>
              <p:nvPr/>
            </p:nvSpPr>
            <p:spPr bwMode="auto">
              <a:xfrm>
                <a:off x="1741" y="1941"/>
                <a:ext cx="254" cy="16"/>
              </a:xfrm>
              <a:custGeom>
                <a:avLst/>
                <a:gdLst>
                  <a:gd name="T0" fmla="*/ 0 w 1269"/>
                  <a:gd name="T1" fmla="*/ 0 h 81"/>
                  <a:gd name="T2" fmla="*/ 268 w 1269"/>
                  <a:gd name="T3" fmla="*/ 48 h 81"/>
                  <a:gd name="T4" fmla="*/ 897 w 1269"/>
                  <a:gd name="T5" fmla="*/ 6 h 81"/>
                  <a:gd name="T6" fmla="*/ 1269 w 1269"/>
                  <a:gd name="T7" fmla="*/ 59 h 81"/>
                  <a:gd name="T8" fmla="*/ 1269 w 1269"/>
                  <a:gd name="T9" fmla="*/ 81 h 81"/>
                  <a:gd name="T10" fmla="*/ 897 w 1269"/>
                  <a:gd name="T11" fmla="*/ 29 h 81"/>
                  <a:gd name="T12" fmla="*/ 262 w 1269"/>
                  <a:gd name="T13" fmla="*/ 74 h 81"/>
                  <a:gd name="T14" fmla="*/ 5 w 1269"/>
                  <a:gd name="T15" fmla="*/ 24 h 81"/>
                  <a:gd name="T16" fmla="*/ 0 w 1269"/>
                  <a:gd name="T17" fmla="*/ 0 h 8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69"/>
                  <a:gd name="T28" fmla="*/ 0 h 81"/>
                  <a:gd name="T29" fmla="*/ 1269 w 1269"/>
                  <a:gd name="T30" fmla="*/ 81 h 8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69" h="81">
                    <a:moveTo>
                      <a:pt x="0" y="0"/>
                    </a:moveTo>
                    <a:lnTo>
                      <a:pt x="268" y="48"/>
                    </a:lnTo>
                    <a:lnTo>
                      <a:pt x="897" y="6"/>
                    </a:lnTo>
                    <a:lnTo>
                      <a:pt x="1269" y="59"/>
                    </a:lnTo>
                    <a:lnTo>
                      <a:pt x="1269" y="81"/>
                    </a:lnTo>
                    <a:lnTo>
                      <a:pt x="897" y="29"/>
                    </a:lnTo>
                    <a:lnTo>
                      <a:pt x="262" y="74"/>
                    </a:lnTo>
                    <a:lnTo>
                      <a:pt x="5" y="24"/>
                    </a:lnTo>
                    <a:lnTo>
                      <a:pt x="0" y="0"/>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8" name="Freeform 586"/>
              <p:cNvSpPr>
                <a:spLocks/>
              </p:cNvSpPr>
              <p:nvPr/>
            </p:nvSpPr>
            <p:spPr bwMode="auto">
              <a:xfrm>
                <a:off x="1848" y="1920"/>
                <a:ext cx="461" cy="86"/>
              </a:xfrm>
              <a:custGeom>
                <a:avLst/>
                <a:gdLst>
                  <a:gd name="T0" fmla="*/ 1782 w 2307"/>
                  <a:gd name="T1" fmla="*/ 36 h 428"/>
                  <a:gd name="T2" fmla="*/ 1482 w 2307"/>
                  <a:gd name="T3" fmla="*/ 70 h 428"/>
                  <a:gd name="T4" fmla="*/ 1376 w 2307"/>
                  <a:gd name="T5" fmla="*/ 45 h 428"/>
                  <a:gd name="T6" fmla="*/ 1276 w 2307"/>
                  <a:gd name="T7" fmla="*/ 56 h 428"/>
                  <a:gd name="T8" fmla="*/ 1376 w 2307"/>
                  <a:gd name="T9" fmla="*/ 78 h 428"/>
                  <a:gd name="T10" fmla="*/ 96 w 2307"/>
                  <a:gd name="T11" fmla="*/ 232 h 428"/>
                  <a:gd name="T12" fmla="*/ 0 w 2307"/>
                  <a:gd name="T13" fmla="*/ 216 h 428"/>
                  <a:gd name="T14" fmla="*/ 1 w 2307"/>
                  <a:gd name="T15" fmla="*/ 251 h 428"/>
                  <a:gd name="T16" fmla="*/ 486 w 2307"/>
                  <a:gd name="T17" fmla="*/ 357 h 428"/>
                  <a:gd name="T18" fmla="*/ 707 w 2307"/>
                  <a:gd name="T19" fmla="*/ 396 h 428"/>
                  <a:gd name="T20" fmla="*/ 853 w 2307"/>
                  <a:gd name="T21" fmla="*/ 419 h 428"/>
                  <a:gd name="T22" fmla="*/ 912 w 2307"/>
                  <a:gd name="T23" fmla="*/ 428 h 428"/>
                  <a:gd name="T24" fmla="*/ 981 w 2307"/>
                  <a:gd name="T25" fmla="*/ 425 h 428"/>
                  <a:gd name="T26" fmla="*/ 1063 w 2307"/>
                  <a:gd name="T27" fmla="*/ 428 h 428"/>
                  <a:gd name="T28" fmla="*/ 1154 w 2307"/>
                  <a:gd name="T29" fmla="*/ 419 h 428"/>
                  <a:gd name="T30" fmla="*/ 1248 w 2307"/>
                  <a:gd name="T31" fmla="*/ 401 h 428"/>
                  <a:gd name="T32" fmla="*/ 1255 w 2307"/>
                  <a:gd name="T33" fmla="*/ 364 h 428"/>
                  <a:gd name="T34" fmla="*/ 1145 w 2307"/>
                  <a:gd name="T35" fmla="*/ 385 h 428"/>
                  <a:gd name="T36" fmla="*/ 1046 w 2307"/>
                  <a:gd name="T37" fmla="*/ 396 h 428"/>
                  <a:gd name="T38" fmla="*/ 859 w 2307"/>
                  <a:gd name="T39" fmla="*/ 382 h 428"/>
                  <a:gd name="T40" fmla="*/ 758 w 2307"/>
                  <a:gd name="T41" fmla="*/ 368 h 428"/>
                  <a:gd name="T42" fmla="*/ 678 w 2307"/>
                  <a:gd name="T43" fmla="*/ 350 h 428"/>
                  <a:gd name="T44" fmla="*/ 289 w 2307"/>
                  <a:gd name="T45" fmla="*/ 271 h 428"/>
                  <a:gd name="T46" fmla="*/ 2087 w 2307"/>
                  <a:gd name="T47" fmla="*/ 17 h 428"/>
                  <a:gd name="T48" fmla="*/ 2211 w 2307"/>
                  <a:gd name="T49" fmla="*/ 27 h 428"/>
                  <a:gd name="T50" fmla="*/ 2259 w 2307"/>
                  <a:gd name="T51" fmla="*/ 21 h 428"/>
                  <a:gd name="T52" fmla="*/ 2307 w 2307"/>
                  <a:gd name="T53" fmla="*/ 13 h 428"/>
                  <a:gd name="T54" fmla="*/ 2307 w 2307"/>
                  <a:gd name="T55" fmla="*/ 0 h 428"/>
                  <a:gd name="T56" fmla="*/ 2278 w 2307"/>
                  <a:gd name="T57" fmla="*/ 9 h 428"/>
                  <a:gd name="T58" fmla="*/ 2211 w 2307"/>
                  <a:gd name="T59" fmla="*/ 15 h 428"/>
                  <a:gd name="T60" fmla="*/ 2083 w 2307"/>
                  <a:gd name="T61" fmla="*/ 4 h 428"/>
                  <a:gd name="T62" fmla="*/ 1782 w 2307"/>
                  <a:gd name="T63" fmla="*/ 36 h 4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7"/>
                  <a:gd name="T97" fmla="*/ 0 h 428"/>
                  <a:gd name="T98" fmla="*/ 2307 w 2307"/>
                  <a:gd name="T99" fmla="*/ 428 h 4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7" h="428">
                    <a:moveTo>
                      <a:pt x="1782" y="36"/>
                    </a:moveTo>
                    <a:lnTo>
                      <a:pt x="1482" y="70"/>
                    </a:lnTo>
                    <a:lnTo>
                      <a:pt x="1376" y="45"/>
                    </a:lnTo>
                    <a:lnTo>
                      <a:pt x="1276" y="56"/>
                    </a:lnTo>
                    <a:lnTo>
                      <a:pt x="1376" y="78"/>
                    </a:lnTo>
                    <a:lnTo>
                      <a:pt x="96" y="232"/>
                    </a:lnTo>
                    <a:lnTo>
                      <a:pt x="0" y="216"/>
                    </a:lnTo>
                    <a:lnTo>
                      <a:pt x="1" y="251"/>
                    </a:lnTo>
                    <a:lnTo>
                      <a:pt x="486" y="357"/>
                    </a:lnTo>
                    <a:lnTo>
                      <a:pt x="707" y="396"/>
                    </a:lnTo>
                    <a:lnTo>
                      <a:pt x="853" y="419"/>
                    </a:lnTo>
                    <a:lnTo>
                      <a:pt x="912" y="428"/>
                    </a:lnTo>
                    <a:lnTo>
                      <a:pt x="981" y="425"/>
                    </a:lnTo>
                    <a:lnTo>
                      <a:pt x="1063" y="428"/>
                    </a:lnTo>
                    <a:lnTo>
                      <a:pt x="1154" y="419"/>
                    </a:lnTo>
                    <a:lnTo>
                      <a:pt x="1248" y="401"/>
                    </a:lnTo>
                    <a:lnTo>
                      <a:pt x="1255" y="364"/>
                    </a:lnTo>
                    <a:lnTo>
                      <a:pt x="1145" y="385"/>
                    </a:lnTo>
                    <a:lnTo>
                      <a:pt x="1046" y="396"/>
                    </a:lnTo>
                    <a:lnTo>
                      <a:pt x="859" y="382"/>
                    </a:lnTo>
                    <a:lnTo>
                      <a:pt x="758" y="368"/>
                    </a:lnTo>
                    <a:lnTo>
                      <a:pt x="678" y="350"/>
                    </a:lnTo>
                    <a:lnTo>
                      <a:pt x="289" y="271"/>
                    </a:lnTo>
                    <a:lnTo>
                      <a:pt x="2087" y="17"/>
                    </a:lnTo>
                    <a:lnTo>
                      <a:pt x="2211" y="27"/>
                    </a:lnTo>
                    <a:lnTo>
                      <a:pt x="2259" y="21"/>
                    </a:lnTo>
                    <a:lnTo>
                      <a:pt x="2307" y="13"/>
                    </a:lnTo>
                    <a:lnTo>
                      <a:pt x="2307" y="0"/>
                    </a:lnTo>
                    <a:lnTo>
                      <a:pt x="2278" y="9"/>
                    </a:lnTo>
                    <a:lnTo>
                      <a:pt x="2211" y="15"/>
                    </a:lnTo>
                    <a:lnTo>
                      <a:pt x="2083" y="4"/>
                    </a:lnTo>
                    <a:lnTo>
                      <a:pt x="1782" y="36"/>
                    </a:lnTo>
                    <a:close/>
                  </a:path>
                </a:pathLst>
              </a:custGeom>
              <a:solidFill>
                <a:srgbClr val="E0E0E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124" name="Group 587"/>
            <p:cNvGrpSpPr>
              <a:grpSpLocks/>
            </p:cNvGrpSpPr>
            <p:nvPr/>
          </p:nvGrpSpPr>
          <p:grpSpPr bwMode="auto">
            <a:xfrm>
              <a:off x="1742" y="1912"/>
              <a:ext cx="566" cy="55"/>
              <a:chOff x="1742" y="1912"/>
              <a:chExt cx="566" cy="55"/>
            </a:xfrm>
          </p:grpSpPr>
          <p:sp>
            <p:nvSpPr>
              <p:cNvPr id="3180" name="Freeform 588"/>
              <p:cNvSpPr>
                <a:spLocks/>
              </p:cNvSpPr>
              <p:nvPr/>
            </p:nvSpPr>
            <p:spPr bwMode="auto">
              <a:xfrm>
                <a:off x="1742" y="1924"/>
                <a:ext cx="382" cy="29"/>
              </a:xfrm>
              <a:custGeom>
                <a:avLst/>
                <a:gdLst>
                  <a:gd name="T0" fmla="*/ 0 w 1911"/>
                  <a:gd name="T1" fmla="*/ 84 h 143"/>
                  <a:gd name="T2" fmla="*/ 1373 w 1911"/>
                  <a:gd name="T3" fmla="*/ 0 h 143"/>
                  <a:gd name="T4" fmla="*/ 1584 w 1911"/>
                  <a:gd name="T5" fmla="*/ 47 h 143"/>
                  <a:gd name="T6" fmla="*/ 1763 w 1911"/>
                  <a:gd name="T7" fmla="*/ 32 h 143"/>
                  <a:gd name="T8" fmla="*/ 1911 w 1911"/>
                  <a:gd name="T9" fmla="*/ 60 h 143"/>
                  <a:gd name="T10" fmla="*/ 1264 w 1911"/>
                  <a:gd name="T11" fmla="*/ 143 h 143"/>
                  <a:gd name="T12" fmla="*/ 892 w 1911"/>
                  <a:gd name="T13" fmla="*/ 90 h 143"/>
                  <a:gd name="T14" fmla="*/ 263 w 1911"/>
                  <a:gd name="T15" fmla="*/ 132 h 143"/>
                  <a:gd name="T16" fmla="*/ 0 w 1911"/>
                  <a:gd name="T17" fmla="*/ 84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11"/>
                  <a:gd name="T28" fmla="*/ 0 h 143"/>
                  <a:gd name="T29" fmla="*/ 1911 w 1911"/>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11" h="143">
                    <a:moveTo>
                      <a:pt x="0" y="84"/>
                    </a:moveTo>
                    <a:lnTo>
                      <a:pt x="1373" y="0"/>
                    </a:lnTo>
                    <a:lnTo>
                      <a:pt x="1584" y="47"/>
                    </a:lnTo>
                    <a:lnTo>
                      <a:pt x="1763" y="32"/>
                    </a:lnTo>
                    <a:lnTo>
                      <a:pt x="1911" y="60"/>
                    </a:lnTo>
                    <a:lnTo>
                      <a:pt x="1264" y="143"/>
                    </a:lnTo>
                    <a:lnTo>
                      <a:pt x="892" y="90"/>
                    </a:lnTo>
                    <a:lnTo>
                      <a:pt x="263" y="132"/>
                    </a:lnTo>
                    <a:lnTo>
                      <a:pt x="0" y="84"/>
                    </a:lnTo>
                    <a:close/>
                  </a:path>
                </a:pathLst>
              </a:custGeom>
              <a:solidFill>
                <a:srgbClr val="008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1" name="Freeform 589"/>
              <p:cNvSpPr>
                <a:spLocks/>
              </p:cNvSpPr>
              <p:nvPr/>
            </p:nvSpPr>
            <p:spPr bwMode="auto">
              <a:xfrm>
                <a:off x="2114" y="1912"/>
                <a:ext cx="194" cy="26"/>
              </a:xfrm>
              <a:custGeom>
                <a:avLst/>
                <a:gdLst>
                  <a:gd name="T0" fmla="*/ 0 w 970"/>
                  <a:gd name="T1" fmla="*/ 85 h 131"/>
                  <a:gd name="T2" fmla="*/ 142 w 970"/>
                  <a:gd name="T3" fmla="*/ 131 h 131"/>
                  <a:gd name="T4" fmla="*/ 748 w 970"/>
                  <a:gd name="T5" fmla="*/ 52 h 131"/>
                  <a:gd name="T6" fmla="*/ 914 w 970"/>
                  <a:gd name="T7" fmla="*/ 60 h 131"/>
                  <a:gd name="T8" fmla="*/ 970 w 970"/>
                  <a:gd name="T9" fmla="*/ 44 h 131"/>
                  <a:gd name="T10" fmla="*/ 681 w 970"/>
                  <a:gd name="T11" fmla="*/ 0 h 131"/>
                  <a:gd name="T12" fmla="*/ 174 w 970"/>
                  <a:gd name="T13" fmla="*/ 27 h 131"/>
                  <a:gd name="T14" fmla="*/ 0 w 970"/>
                  <a:gd name="T15" fmla="*/ 85 h 131"/>
                  <a:gd name="T16" fmla="*/ 0 60000 65536"/>
                  <a:gd name="T17" fmla="*/ 0 60000 65536"/>
                  <a:gd name="T18" fmla="*/ 0 60000 65536"/>
                  <a:gd name="T19" fmla="*/ 0 60000 65536"/>
                  <a:gd name="T20" fmla="*/ 0 60000 65536"/>
                  <a:gd name="T21" fmla="*/ 0 60000 65536"/>
                  <a:gd name="T22" fmla="*/ 0 60000 65536"/>
                  <a:gd name="T23" fmla="*/ 0 60000 65536"/>
                  <a:gd name="T24" fmla="*/ 0 w 970"/>
                  <a:gd name="T25" fmla="*/ 0 h 131"/>
                  <a:gd name="T26" fmla="*/ 970 w 970"/>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0" h="131">
                    <a:moveTo>
                      <a:pt x="0" y="85"/>
                    </a:moveTo>
                    <a:lnTo>
                      <a:pt x="142" y="131"/>
                    </a:lnTo>
                    <a:lnTo>
                      <a:pt x="748" y="52"/>
                    </a:lnTo>
                    <a:lnTo>
                      <a:pt x="914" y="60"/>
                    </a:lnTo>
                    <a:lnTo>
                      <a:pt x="970" y="44"/>
                    </a:lnTo>
                    <a:lnTo>
                      <a:pt x="681" y="0"/>
                    </a:lnTo>
                    <a:lnTo>
                      <a:pt x="174" y="27"/>
                    </a:lnTo>
                    <a:lnTo>
                      <a:pt x="0" y="85"/>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2" name="Freeform 590"/>
              <p:cNvSpPr>
                <a:spLocks/>
              </p:cNvSpPr>
              <p:nvPr/>
            </p:nvSpPr>
            <p:spPr bwMode="auto">
              <a:xfrm>
                <a:off x="2075" y="1923"/>
                <a:ext cx="27" cy="16"/>
              </a:xfrm>
              <a:custGeom>
                <a:avLst/>
                <a:gdLst>
                  <a:gd name="T0" fmla="*/ 78 w 135"/>
                  <a:gd name="T1" fmla="*/ 73 h 83"/>
                  <a:gd name="T2" fmla="*/ 65 w 135"/>
                  <a:gd name="T3" fmla="*/ 77 h 83"/>
                  <a:gd name="T4" fmla="*/ 51 w 135"/>
                  <a:gd name="T5" fmla="*/ 79 h 83"/>
                  <a:gd name="T6" fmla="*/ 38 w 135"/>
                  <a:gd name="T7" fmla="*/ 77 h 83"/>
                  <a:gd name="T8" fmla="*/ 21 w 135"/>
                  <a:gd name="T9" fmla="*/ 81 h 83"/>
                  <a:gd name="T10" fmla="*/ 11 w 135"/>
                  <a:gd name="T11" fmla="*/ 83 h 83"/>
                  <a:gd name="T12" fmla="*/ 0 w 135"/>
                  <a:gd name="T13" fmla="*/ 66 h 83"/>
                  <a:gd name="T14" fmla="*/ 7 w 135"/>
                  <a:gd name="T15" fmla="*/ 53 h 83"/>
                  <a:gd name="T16" fmla="*/ 2 w 135"/>
                  <a:gd name="T17" fmla="*/ 49 h 83"/>
                  <a:gd name="T18" fmla="*/ 19 w 135"/>
                  <a:gd name="T19" fmla="*/ 24 h 83"/>
                  <a:gd name="T20" fmla="*/ 34 w 135"/>
                  <a:gd name="T21" fmla="*/ 18 h 83"/>
                  <a:gd name="T22" fmla="*/ 40 w 135"/>
                  <a:gd name="T23" fmla="*/ 22 h 83"/>
                  <a:gd name="T24" fmla="*/ 51 w 135"/>
                  <a:gd name="T25" fmla="*/ 20 h 83"/>
                  <a:gd name="T26" fmla="*/ 59 w 135"/>
                  <a:gd name="T27" fmla="*/ 18 h 83"/>
                  <a:gd name="T28" fmla="*/ 63 w 135"/>
                  <a:gd name="T29" fmla="*/ 6 h 83"/>
                  <a:gd name="T30" fmla="*/ 79 w 135"/>
                  <a:gd name="T31" fmla="*/ 0 h 83"/>
                  <a:gd name="T32" fmla="*/ 95 w 135"/>
                  <a:gd name="T33" fmla="*/ 0 h 83"/>
                  <a:gd name="T34" fmla="*/ 111 w 135"/>
                  <a:gd name="T35" fmla="*/ 12 h 83"/>
                  <a:gd name="T36" fmla="*/ 124 w 135"/>
                  <a:gd name="T37" fmla="*/ 18 h 83"/>
                  <a:gd name="T38" fmla="*/ 129 w 135"/>
                  <a:gd name="T39" fmla="*/ 28 h 83"/>
                  <a:gd name="T40" fmla="*/ 135 w 135"/>
                  <a:gd name="T41" fmla="*/ 37 h 83"/>
                  <a:gd name="T42" fmla="*/ 134 w 135"/>
                  <a:gd name="T43" fmla="*/ 47 h 83"/>
                  <a:gd name="T44" fmla="*/ 134 w 135"/>
                  <a:gd name="T45" fmla="*/ 58 h 83"/>
                  <a:gd name="T46" fmla="*/ 126 w 135"/>
                  <a:gd name="T47" fmla="*/ 64 h 83"/>
                  <a:gd name="T48" fmla="*/ 118 w 135"/>
                  <a:gd name="T49" fmla="*/ 73 h 83"/>
                  <a:gd name="T50" fmla="*/ 105 w 135"/>
                  <a:gd name="T51" fmla="*/ 77 h 83"/>
                  <a:gd name="T52" fmla="*/ 92 w 135"/>
                  <a:gd name="T53" fmla="*/ 75 h 83"/>
                  <a:gd name="T54" fmla="*/ 78 w 135"/>
                  <a:gd name="T55" fmla="*/ 73 h 8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5"/>
                  <a:gd name="T85" fmla="*/ 0 h 83"/>
                  <a:gd name="T86" fmla="*/ 135 w 135"/>
                  <a:gd name="T87" fmla="*/ 83 h 8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5" h="83">
                    <a:moveTo>
                      <a:pt x="78" y="73"/>
                    </a:moveTo>
                    <a:lnTo>
                      <a:pt x="65" y="77"/>
                    </a:lnTo>
                    <a:lnTo>
                      <a:pt x="51" y="79"/>
                    </a:lnTo>
                    <a:lnTo>
                      <a:pt x="38" y="77"/>
                    </a:lnTo>
                    <a:lnTo>
                      <a:pt x="21" y="81"/>
                    </a:lnTo>
                    <a:lnTo>
                      <a:pt x="11" y="83"/>
                    </a:lnTo>
                    <a:lnTo>
                      <a:pt x="0" y="66"/>
                    </a:lnTo>
                    <a:lnTo>
                      <a:pt x="7" y="53"/>
                    </a:lnTo>
                    <a:lnTo>
                      <a:pt x="2" y="49"/>
                    </a:lnTo>
                    <a:lnTo>
                      <a:pt x="19" y="24"/>
                    </a:lnTo>
                    <a:lnTo>
                      <a:pt x="34" y="18"/>
                    </a:lnTo>
                    <a:lnTo>
                      <a:pt x="40" y="22"/>
                    </a:lnTo>
                    <a:lnTo>
                      <a:pt x="51" y="20"/>
                    </a:lnTo>
                    <a:lnTo>
                      <a:pt x="59" y="18"/>
                    </a:lnTo>
                    <a:lnTo>
                      <a:pt x="63" y="6"/>
                    </a:lnTo>
                    <a:lnTo>
                      <a:pt x="79" y="0"/>
                    </a:lnTo>
                    <a:lnTo>
                      <a:pt x="95" y="0"/>
                    </a:lnTo>
                    <a:lnTo>
                      <a:pt x="111" y="12"/>
                    </a:lnTo>
                    <a:lnTo>
                      <a:pt x="124" y="18"/>
                    </a:lnTo>
                    <a:lnTo>
                      <a:pt x="129" y="28"/>
                    </a:lnTo>
                    <a:lnTo>
                      <a:pt x="135" y="37"/>
                    </a:lnTo>
                    <a:lnTo>
                      <a:pt x="134" y="47"/>
                    </a:lnTo>
                    <a:lnTo>
                      <a:pt x="134" y="58"/>
                    </a:lnTo>
                    <a:lnTo>
                      <a:pt x="126" y="64"/>
                    </a:lnTo>
                    <a:lnTo>
                      <a:pt x="118" y="73"/>
                    </a:lnTo>
                    <a:lnTo>
                      <a:pt x="105" y="77"/>
                    </a:lnTo>
                    <a:lnTo>
                      <a:pt x="92" y="75"/>
                    </a:lnTo>
                    <a:lnTo>
                      <a:pt x="78" y="73"/>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3" name="Freeform 591"/>
              <p:cNvSpPr>
                <a:spLocks/>
              </p:cNvSpPr>
              <p:nvPr/>
            </p:nvSpPr>
            <p:spPr bwMode="auto">
              <a:xfrm>
                <a:off x="2014" y="1923"/>
                <a:ext cx="26" cy="14"/>
              </a:xfrm>
              <a:custGeom>
                <a:avLst/>
                <a:gdLst>
                  <a:gd name="T0" fmla="*/ 76 w 132"/>
                  <a:gd name="T1" fmla="*/ 60 h 69"/>
                  <a:gd name="T2" fmla="*/ 64 w 132"/>
                  <a:gd name="T3" fmla="*/ 63 h 69"/>
                  <a:gd name="T4" fmla="*/ 49 w 132"/>
                  <a:gd name="T5" fmla="*/ 65 h 69"/>
                  <a:gd name="T6" fmla="*/ 36 w 132"/>
                  <a:gd name="T7" fmla="*/ 63 h 69"/>
                  <a:gd name="T8" fmla="*/ 20 w 132"/>
                  <a:gd name="T9" fmla="*/ 67 h 69"/>
                  <a:gd name="T10" fmla="*/ 9 w 132"/>
                  <a:gd name="T11" fmla="*/ 69 h 69"/>
                  <a:gd name="T12" fmla="*/ 0 w 132"/>
                  <a:gd name="T13" fmla="*/ 53 h 69"/>
                  <a:gd name="T14" fmla="*/ 5 w 132"/>
                  <a:gd name="T15" fmla="*/ 39 h 69"/>
                  <a:gd name="T16" fmla="*/ 1 w 132"/>
                  <a:gd name="T17" fmla="*/ 36 h 69"/>
                  <a:gd name="T18" fmla="*/ 18 w 132"/>
                  <a:gd name="T19" fmla="*/ 10 h 69"/>
                  <a:gd name="T20" fmla="*/ 32 w 132"/>
                  <a:gd name="T21" fmla="*/ 5 h 69"/>
                  <a:gd name="T22" fmla="*/ 39 w 132"/>
                  <a:gd name="T23" fmla="*/ 8 h 69"/>
                  <a:gd name="T24" fmla="*/ 49 w 132"/>
                  <a:gd name="T25" fmla="*/ 7 h 69"/>
                  <a:gd name="T26" fmla="*/ 57 w 132"/>
                  <a:gd name="T27" fmla="*/ 5 h 69"/>
                  <a:gd name="T28" fmla="*/ 66 w 132"/>
                  <a:gd name="T29" fmla="*/ 0 h 69"/>
                  <a:gd name="T30" fmla="*/ 74 w 132"/>
                  <a:gd name="T31" fmla="*/ 1 h 69"/>
                  <a:gd name="T32" fmla="*/ 91 w 132"/>
                  <a:gd name="T33" fmla="*/ 0 h 69"/>
                  <a:gd name="T34" fmla="*/ 105 w 132"/>
                  <a:gd name="T35" fmla="*/ 7 h 69"/>
                  <a:gd name="T36" fmla="*/ 114 w 132"/>
                  <a:gd name="T37" fmla="*/ 10 h 69"/>
                  <a:gd name="T38" fmla="*/ 119 w 132"/>
                  <a:gd name="T39" fmla="*/ 18 h 69"/>
                  <a:gd name="T40" fmla="*/ 126 w 132"/>
                  <a:gd name="T41" fmla="*/ 26 h 69"/>
                  <a:gd name="T42" fmla="*/ 132 w 132"/>
                  <a:gd name="T43" fmla="*/ 34 h 69"/>
                  <a:gd name="T44" fmla="*/ 132 w 132"/>
                  <a:gd name="T45" fmla="*/ 45 h 69"/>
                  <a:gd name="T46" fmla="*/ 124 w 132"/>
                  <a:gd name="T47" fmla="*/ 51 h 69"/>
                  <a:gd name="T48" fmla="*/ 115 w 132"/>
                  <a:gd name="T49" fmla="*/ 60 h 69"/>
                  <a:gd name="T50" fmla="*/ 103 w 132"/>
                  <a:gd name="T51" fmla="*/ 63 h 69"/>
                  <a:gd name="T52" fmla="*/ 91 w 132"/>
                  <a:gd name="T53" fmla="*/ 62 h 69"/>
                  <a:gd name="T54" fmla="*/ 76 w 132"/>
                  <a:gd name="T55" fmla="*/ 60 h 6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32"/>
                  <a:gd name="T85" fmla="*/ 0 h 69"/>
                  <a:gd name="T86" fmla="*/ 132 w 132"/>
                  <a:gd name="T87" fmla="*/ 69 h 6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32" h="69">
                    <a:moveTo>
                      <a:pt x="76" y="60"/>
                    </a:moveTo>
                    <a:lnTo>
                      <a:pt x="64" y="63"/>
                    </a:lnTo>
                    <a:lnTo>
                      <a:pt x="49" y="65"/>
                    </a:lnTo>
                    <a:lnTo>
                      <a:pt x="36" y="63"/>
                    </a:lnTo>
                    <a:lnTo>
                      <a:pt x="20" y="67"/>
                    </a:lnTo>
                    <a:lnTo>
                      <a:pt x="9" y="69"/>
                    </a:lnTo>
                    <a:lnTo>
                      <a:pt x="0" y="53"/>
                    </a:lnTo>
                    <a:lnTo>
                      <a:pt x="5" y="39"/>
                    </a:lnTo>
                    <a:lnTo>
                      <a:pt x="1" y="36"/>
                    </a:lnTo>
                    <a:lnTo>
                      <a:pt x="18" y="10"/>
                    </a:lnTo>
                    <a:lnTo>
                      <a:pt x="32" y="5"/>
                    </a:lnTo>
                    <a:lnTo>
                      <a:pt x="39" y="8"/>
                    </a:lnTo>
                    <a:lnTo>
                      <a:pt x="49" y="7"/>
                    </a:lnTo>
                    <a:lnTo>
                      <a:pt x="57" y="5"/>
                    </a:lnTo>
                    <a:lnTo>
                      <a:pt x="66" y="0"/>
                    </a:lnTo>
                    <a:lnTo>
                      <a:pt x="74" y="1"/>
                    </a:lnTo>
                    <a:lnTo>
                      <a:pt x="91" y="0"/>
                    </a:lnTo>
                    <a:lnTo>
                      <a:pt x="105" y="7"/>
                    </a:lnTo>
                    <a:lnTo>
                      <a:pt x="114" y="10"/>
                    </a:lnTo>
                    <a:lnTo>
                      <a:pt x="119" y="18"/>
                    </a:lnTo>
                    <a:lnTo>
                      <a:pt x="126" y="26"/>
                    </a:lnTo>
                    <a:lnTo>
                      <a:pt x="132" y="34"/>
                    </a:lnTo>
                    <a:lnTo>
                      <a:pt x="132" y="45"/>
                    </a:lnTo>
                    <a:lnTo>
                      <a:pt x="124" y="51"/>
                    </a:lnTo>
                    <a:lnTo>
                      <a:pt x="115" y="60"/>
                    </a:lnTo>
                    <a:lnTo>
                      <a:pt x="103" y="63"/>
                    </a:lnTo>
                    <a:lnTo>
                      <a:pt x="91" y="62"/>
                    </a:lnTo>
                    <a:lnTo>
                      <a:pt x="76" y="60"/>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4" name="Freeform 592"/>
              <p:cNvSpPr>
                <a:spLocks/>
              </p:cNvSpPr>
              <p:nvPr/>
            </p:nvSpPr>
            <p:spPr bwMode="auto">
              <a:xfrm>
                <a:off x="2034" y="1923"/>
                <a:ext cx="29" cy="15"/>
              </a:xfrm>
              <a:custGeom>
                <a:avLst/>
                <a:gdLst>
                  <a:gd name="T0" fmla="*/ 83 w 144"/>
                  <a:gd name="T1" fmla="*/ 65 h 75"/>
                  <a:gd name="T2" fmla="*/ 69 w 144"/>
                  <a:gd name="T3" fmla="*/ 69 h 75"/>
                  <a:gd name="T4" fmla="*/ 54 w 144"/>
                  <a:gd name="T5" fmla="*/ 71 h 75"/>
                  <a:gd name="T6" fmla="*/ 40 w 144"/>
                  <a:gd name="T7" fmla="*/ 69 h 75"/>
                  <a:gd name="T8" fmla="*/ 22 w 144"/>
                  <a:gd name="T9" fmla="*/ 73 h 75"/>
                  <a:gd name="T10" fmla="*/ 11 w 144"/>
                  <a:gd name="T11" fmla="*/ 75 h 75"/>
                  <a:gd name="T12" fmla="*/ 0 w 144"/>
                  <a:gd name="T13" fmla="*/ 57 h 75"/>
                  <a:gd name="T14" fmla="*/ 7 w 144"/>
                  <a:gd name="T15" fmla="*/ 43 h 75"/>
                  <a:gd name="T16" fmla="*/ 2 w 144"/>
                  <a:gd name="T17" fmla="*/ 39 h 75"/>
                  <a:gd name="T18" fmla="*/ 20 w 144"/>
                  <a:gd name="T19" fmla="*/ 12 h 75"/>
                  <a:gd name="T20" fmla="*/ 36 w 144"/>
                  <a:gd name="T21" fmla="*/ 6 h 75"/>
                  <a:gd name="T22" fmla="*/ 42 w 144"/>
                  <a:gd name="T23" fmla="*/ 10 h 75"/>
                  <a:gd name="T24" fmla="*/ 54 w 144"/>
                  <a:gd name="T25" fmla="*/ 8 h 75"/>
                  <a:gd name="T26" fmla="*/ 63 w 144"/>
                  <a:gd name="T27" fmla="*/ 6 h 75"/>
                  <a:gd name="T28" fmla="*/ 72 w 144"/>
                  <a:gd name="T29" fmla="*/ 0 h 75"/>
                  <a:gd name="T30" fmla="*/ 81 w 144"/>
                  <a:gd name="T31" fmla="*/ 2 h 75"/>
                  <a:gd name="T32" fmla="*/ 99 w 144"/>
                  <a:gd name="T33" fmla="*/ 0 h 75"/>
                  <a:gd name="T34" fmla="*/ 114 w 144"/>
                  <a:gd name="T35" fmla="*/ 8 h 75"/>
                  <a:gd name="T36" fmla="*/ 124 w 144"/>
                  <a:gd name="T37" fmla="*/ 12 h 75"/>
                  <a:gd name="T38" fmla="*/ 130 w 144"/>
                  <a:gd name="T39" fmla="*/ 20 h 75"/>
                  <a:gd name="T40" fmla="*/ 137 w 144"/>
                  <a:gd name="T41" fmla="*/ 29 h 75"/>
                  <a:gd name="T42" fmla="*/ 144 w 144"/>
                  <a:gd name="T43" fmla="*/ 37 h 75"/>
                  <a:gd name="T44" fmla="*/ 144 w 144"/>
                  <a:gd name="T45" fmla="*/ 49 h 75"/>
                  <a:gd name="T46" fmla="*/ 134 w 144"/>
                  <a:gd name="T47" fmla="*/ 55 h 75"/>
                  <a:gd name="T48" fmla="*/ 126 w 144"/>
                  <a:gd name="T49" fmla="*/ 65 h 75"/>
                  <a:gd name="T50" fmla="*/ 112 w 144"/>
                  <a:gd name="T51" fmla="*/ 69 h 75"/>
                  <a:gd name="T52" fmla="*/ 99 w 144"/>
                  <a:gd name="T53" fmla="*/ 67 h 75"/>
                  <a:gd name="T54" fmla="*/ 83 w 144"/>
                  <a:gd name="T55" fmla="*/ 65 h 7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44"/>
                  <a:gd name="T85" fmla="*/ 0 h 75"/>
                  <a:gd name="T86" fmla="*/ 144 w 144"/>
                  <a:gd name="T87" fmla="*/ 75 h 7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44" h="75">
                    <a:moveTo>
                      <a:pt x="83" y="65"/>
                    </a:moveTo>
                    <a:lnTo>
                      <a:pt x="69" y="69"/>
                    </a:lnTo>
                    <a:lnTo>
                      <a:pt x="54" y="71"/>
                    </a:lnTo>
                    <a:lnTo>
                      <a:pt x="40" y="69"/>
                    </a:lnTo>
                    <a:lnTo>
                      <a:pt x="22" y="73"/>
                    </a:lnTo>
                    <a:lnTo>
                      <a:pt x="11" y="75"/>
                    </a:lnTo>
                    <a:lnTo>
                      <a:pt x="0" y="57"/>
                    </a:lnTo>
                    <a:lnTo>
                      <a:pt x="7" y="43"/>
                    </a:lnTo>
                    <a:lnTo>
                      <a:pt x="2" y="39"/>
                    </a:lnTo>
                    <a:lnTo>
                      <a:pt x="20" y="12"/>
                    </a:lnTo>
                    <a:lnTo>
                      <a:pt x="36" y="6"/>
                    </a:lnTo>
                    <a:lnTo>
                      <a:pt x="42" y="10"/>
                    </a:lnTo>
                    <a:lnTo>
                      <a:pt x="54" y="8"/>
                    </a:lnTo>
                    <a:lnTo>
                      <a:pt x="63" y="6"/>
                    </a:lnTo>
                    <a:lnTo>
                      <a:pt x="72" y="0"/>
                    </a:lnTo>
                    <a:lnTo>
                      <a:pt x="81" y="2"/>
                    </a:lnTo>
                    <a:lnTo>
                      <a:pt x="99" y="0"/>
                    </a:lnTo>
                    <a:lnTo>
                      <a:pt x="114" y="8"/>
                    </a:lnTo>
                    <a:lnTo>
                      <a:pt x="124" y="12"/>
                    </a:lnTo>
                    <a:lnTo>
                      <a:pt x="130" y="20"/>
                    </a:lnTo>
                    <a:lnTo>
                      <a:pt x="137" y="29"/>
                    </a:lnTo>
                    <a:lnTo>
                      <a:pt x="144" y="37"/>
                    </a:lnTo>
                    <a:lnTo>
                      <a:pt x="144" y="49"/>
                    </a:lnTo>
                    <a:lnTo>
                      <a:pt x="134" y="55"/>
                    </a:lnTo>
                    <a:lnTo>
                      <a:pt x="126" y="65"/>
                    </a:lnTo>
                    <a:lnTo>
                      <a:pt x="112" y="69"/>
                    </a:lnTo>
                    <a:lnTo>
                      <a:pt x="99" y="67"/>
                    </a:lnTo>
                    <a:lnTo>
                      <a:pt x="83" y="65"/>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85" name="Freeform 593"/>
              <p:cNvSpPr>
                <a:spLocks/>
              </p:cNvSpPr>
              <p:nvPr/>
            </p:nvSpPr>
            <p:spPr bwMode="auto">
              <a:xfrm>
                <a:off x="1848" y="1947"/>
                <a:ext cx="126" cy="20"/>
              </a:xfrm>
              <a:custGeom>
                <a:avLst/>
                <a:gdLst>
                  <a:gd name="T0" fmla="*/ 95 w 631"/>
                  <a:gd name="T1" fmla="*/ 101 h 101"/>
                  <a:gd name="T2" fmla="*/ 631 w 631"/>
                  <a:gd name="T3" fmla="*/ 37 h 101"/>
                  <a:gd name="T4" fmla="*/ 534 w 631"/>
                  <a:gd name="T5" fmla="*/ 21 h 101"/>
                  <a:gd name="T6" fmla="*/ 236 w 631"/>
                  <a:gd name="T7" fmla="*/ 54 h 101"/>
                  <a:gd name="T8" fmla="*/ 232 w 631"/>
                  <a:gd name="T9" fmla="*/ 37 h 101"/>
                  <a:gd name="T10" fmla="*/ 210 w 631"/>
                  <a:gd name="T11" fmla="*/ 15 h 101"/>
                  <a:gd name="T12" fmla="*/ 198 w 631"/>
                  <a:gd name="T13" fmla="*/ 7 h 101"/>
                  <a:gd name="T14" fmla="*/ 175 w 631"/>
                  <a:gd name="T15" fmla="*/ 0 h 101"/>
                  <a:gd name="T16" fmla="*/ 147 w 631"/>
                  <a:gd name="T17" fmla="*/ 3 h 101"/>
                  <a:gd name="T18" fmla="*/ 134 w 631"/>
                  <a:gd name="T19" fmla="*/ 9 h 101"/>
                  <a:gd name="T20" fmla="*/ 123 w 631"/>
                  <a:gd name="T21" fmla="*/ 13 h 101"/>
                  <a:gd name="T22" fmla="*/ 118 w 631"/>
                  <a:gd name="T23" fmla="*/ 12 h 101"/>
                  <a:gd name="T24" fmla="*/ 115 w 631"/>
                  <a:gd name="T25" fmla="*/ 12 h 101"/>
                  <a:gd name="T26" fmla="*/ 113 w 631"/>
                  <a:gd name="T27" fmla="*/ 9 h 101"/>
                  <a:gd name="T28" fmla="*/ 106 w 631"/>
                  <a:gd name="T29" fmla="*/ 10 h 101"/>
                  <a:gd name="T30" fmla="*/ 97 w 631"/>
                  <a:gd name="T31" fmla="*/ 9 h 101"/>
                  <a:gd name="T32" fmla="*/ 91 w 631"/>
                  <a:gd name="T33" fmla="*/ 15 h 101"/>
                  <a:gd name="T34" fmla="*/ 87 w 631"/>
                  <a:gd name="T35" fmla="*/ 19 h 101"/>
                  <a:gd name="T36" fmla="*/ 84 w 631"/>
                  <a:gd name="T37" fmla="*/ 24 h 101"/>
                  <a:gd name="T38" fmla="*/ 81 w 631"/>
                  <a:gd name="T39" fmla="*/ 28 h 101"/>
                  <a:gd name="T40" fmla="*/ 78 w 631"/>
                  <a:gd name="T41" fmla="*/ 31 h 101"/>
                  <a:gd name="T42" fmla="*/ 74 w 631"/>
                  <a:gd name="T43" fmla="*/ 32 h 101"/>
                  <a:gd name="T44" fmla="*/ 66 w 631"/>
                  <a:gd name="T45" fmla="*/ 41 h 101"/>
                  <a:gd name="T46" fmla="*/ 63 w 631"/>
                  <a:gd name="T47" fmla="*/ 47 h 101"/>
                  <a:gd name="T48" fmla="*/ 69 w 631"/>
                  <a:gd name="T49" fmla="*/ 56 h 101"/>
                  <a:gd name="T50" fmla="*/ 65 w 631"/>
                  <a:gd name="T51" fmla="*/ 64 h 101"/>
                  <a:gd name="T52" fmla="*/ 63 w 631"/>
                  <a:gd name="T53" fmla="*/ 70 h 101"/>
                  <a:gd name="T54" fmla="*/ 69 w 631"/>
                  <a:gd name="T55" fmla="*/ 82 h 101"/>
                  <a:gd name="T56" fmla="*/ 0 w 631"/>
                  <a:gd name="T57" fmla="*/ 85 h 101"/>
                  <a:gd name="T58" fmla="*/ 95 w 631"/>
                  <a:gd name="T59" fmla="*/ 101 h 1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31"/>
                  <a:gd name="T91" fmla="*/ 0 h 101"/>
                  <a:gd name="T92" fmla="*/ 631 w 631"/>
                  <a:gd name="T93" fmla="*/ 101 h 1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31" h="101">
                    <a:moveTo>
                      <a:pt x="95" y="101"/>
                    </a:moveTo>
                    <a:lnTo>
                      <a:pt x="631" y="37"/>
                    </a:lnTo>
                    <a:lnTo>
                      <a:pt x="534" y="21"/>
                    </a:lnTo>
                    <a:lnTo>
                      <a:pt x="236" y="54"/>
                    </a:lnTo>
                    <a:lnTo>
                      <a:pt x="232" y="37"/>
                    </a:lnTo>
                    <a:lnTo>
                      <a:pt x="210" y="15"/>
                    </a:lnTo>
                    <a:lnTo>
                      <a:pt x="198" y="7"/>
                    </a:lnTo>
                    <a:lnTo>
                      <a:pt x="175" y="0"/>
                    </a:lnTo>
                    <a:lnTo>
                      <a:pt x="147" y="3"/>
                    </a:lnTo>
                    <a:lnTo>
                      <a:pt x="134" y="9"/>
                    </a:lnTo>
                    <a:lnTo>
                      <a:pt x="123" y="13"/>
                    </a:lnTo>
                    <a:lnTo>
                      <a:pt x="118" y="12"/>
                    </a:lnTo>
                    <a:lnTo>
                      <a:pt x="115" y="12"/>
                    </a:lnTo>
                    <a:lnTo>
                      <a:pt x="113" y="9"/>
                    </a:lnTo>
                    <a:lnTo>
                      <a:pt x="106" y="10"/>
                    </a:lnTo>
                    <a:lnTo>
                      <a:pt x="97" y="9"/>
                    </a:lnTo>
                    <a:lnTo>
                      <a:pt x="91" y="15"/>
                    </a:lnTo>
                    <a:lnTo>
                      <a:pt x="87" y="19"/>
                    </a:lnTo>
                    <a:lnTo>
                      <a:pt x="84" y="24"/>
                    </a:lnTo>
                    <a:lnTo>
                      <a:pt x="81" y="28"/>
                    </a:lnTo>
                    <a:lnTo>
                      <a:pt x="78" y="31"/>
                    </a:lnTo>
                    <a:lnTo>
                      <a:pt x="74" y="32"/>
                    </a:lnTo>
                    <a:lnTo>
                      <a:pt x="66" y="41"/>
                    </a:lnTo>
                    <a:lnTo>
                      <a:pt x="63" y="47"/>
                    </a:lnTo>
                    <a:lnTo>
                      <a:pt x="69" y="56"/>
                    </a:lnTo>
                    <a:lnTo>
                      <a:pt x="65" y="64"/>
                    </a:lnTo>
                    <a:lnTo>
                      <a:pt x="63" y="70"/>
                    </a:lnTo>
                    <a:lnTo>
                      <a:pt x="69" y="82"/>
                    </a:lnTo>
                    <a:lnTo>
                      <a:pt x="0" y="85"/>
                    </a:lnTo>
                    <a:lnTo>
                      <a:pt x="95" y="101"/>
                    </a:lnTo>
                    <a:close/>
                  </a:path>
                </a:pathLst>
              </a:custGeom>
              <a:solidFill>
                <a:srgbClr val="006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nvGrpSpPr>
            <p:cNvPr id="3125" name="Group 594"/>
            <p:cNvGrpSpPr>
              <a:grpSpLocks/>
            </p:cNvGrpSpPr>
            <p:nvPr/>
          </p:nvGrpSpPr>
          <p:grpSpPr bwMode="auto">
            <a:xfrm>
              <a:off x="1576" y="1766"/>
              <a:ext cx="681" cy="180"/>
              <a:chOff x="1576" y="1766"/>
              <a:chExt cx="681" cy="180"/>
            </a:xfrm>
          </p:grpSpPr>
          <p:grpSp>
            <p:nvGrpSpPr>
              <p:cNvPr id="3126" name="Group 595"/>
              <p:cNvGrpSpPr>
                <a:grpSpLocks/>
              </p:cNvGrpSpPr>
              <p:nvPr/>
            </p:nvGrpSpPr>
            <p:grpSpPr bwMode="auto">
              <a:xfrm>
                <a:off x="1576" y="1766"/>
                <a:ext cx="681" cy="175"/>
                <a:chOff x="1576" y="1766"/>
                <a:chExt cx="681" cy="175"/>
              </a:xfrm>
            </p:grpSpPr>
            <p:sp>
              <p:nvSpPr>
                <p:cNvPr id="3178" name="Freeform 596"/>
                <p:cNvSpPr>
                  <a:spLocks/>
                </p:cNvSpPr>
                <p:nvPr/>
              </p:nvSpPr>
              <p:spPr bwMode="auto">
                <a:xfrm>
                  <a:off x="1576" y="1815"/>
                  <a:ext cx="681" cy="126"/>
                </a:xfrm>
                <a:custGeom>
                  <a:avLst/>
                  <a:gdLst>
                    <a:gd name="T0" fmla="*/ 0 w 3407"/>
                    <a:gd name="T1" fmla="*/ 244 h 631"/>
                    <a:gd name="T2" fmla="*/ 9 w 3407"/>
                    <a:gd name="T3" fmla="*/ 212 h 631"/>
                    <a:gd name="T4" fmla="*/ 25 w 3407"/>
                    <a:gd name="T5" fmla="*/ 187 h 631"/>
                    <a:gd name="T6" fmla="*/ 804 w 3407"/>
                    <a:gd name="T7" fmla="*/ 0 h 631"/>
                    <a:gd name="T8" fmla="*/ 3365 w 3407"/>
                    <a:gd name="T9" fmla="*/ 163 h 631"/>
                    <a:gd name="T10" fmla="*/ 3407 w 3407"/>
                    <a:gd name="T11" fmla="*/ 236 h 631"/>
                    <a:gd name="T12" fmla="*/ 3398 w 3407"/>
                    <a:gd name="T13" fmla="*/ 252 h 631"/>
                    <a:gd name="T14" fmla="*/ 3381 w 3407"/>
                    <a:gd name="T15" fmla="*/ 277 h 631"/>
                    <a:gd name="T16" fmla="*/ 3381 w 3407"/>
                    <a:gd name="T17" fmla="*/ 504 h 631"/>
                    <a:gd name="T18" fmla="*/ 832 w 3407"/>
                    <a:gd name="T19" fmla="*/ 631 h 631"/>
                    <a:gd name="T20" fmla="*/ 17 w 3407"/>
                    <a:gd name="T21" fmla="*/ 513 h 631"/>
                    <a:gd name="T22" fmla="*/ 0 w 3407"/>
                    <a:gd name="T23" fmla="*/ 244 h 6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407"/>
                    <a:gd name="T37" fmla="*/ 0 h 631"/>
                    <a:gd name="T38" fmla="*/ 3407 w 3407"/>
                    <a:gd name="T39" fmla="*/ 631 h 6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407" h="631">
                      <a:moveTo>
                        <a:pt x="0" y="244"/>
                      </a:moveTo>
                      <a:lnTo>
                        <a:pt x="9" y="212"/>
                      </a:lnTo>
                      <a:lnTo>
                        <a:pt x="25" y="187"/>
                      </a:lnTo>
                      <a:lnTo>
                        <a:pt x="804" y="0"/>
                      </a:lnTo>
                      <a:lnTo>
                        <a:pt x="3365" y="163"/>
                      </a:lnTo>
                      <a:lnTo>
                        <a:pt x="3407" y="236"/>
                      </a:lnTo>
                      <a:lnTo>
                        <a:pt x="3398" y="252"/>
                      </a:lnTo>
                      <a:lnTo>
                        <a:pt x="3381" y="277"/>
                      </a:lnTo>
                      <a:lnTo>
                        <a:pt x="3381" y="504"/>
                      </a:lnTo>
                      <a:lnTo>
                        <a:pt x="832" y="631"/>
                      </a:lnTo>
                      <a:lnTo>
                        <a:pt x="17" y="513"/>
                      </a:lnTo>
                      <a:lnTo>
                        <a:pt x="0" y="24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9" name="Freeform 597"/>
                <p:cNvSpPr>
                  <a:spLocks/>
                </p:cNvSpPr>
                <p:nvPr/>
              </p:nvSpPr>
              <p:spPr bwMode="auto">
                <a:xfrm>
                  <a:off x="2104" y="1766"/>
                  <a:ext cx="1" cy="106"/>
                </a:xfrm>
                <a:custGeom>
                  <a:avLst/>
                  <a:gdLst>
                    <a:gd name="T0" fmla="*/ 0 w 8"/>
                    <a:gd name="T1" fmla="*/ 6 h 530"/>
                    <a:gd name="T2" fmla="*/ 0 w 8"/>
                    <a:gd name="T3" fmla="*/ 527 h 530"/>
                    <a:gd name="T4" fmla="*/ 8 w 8"/>
                    <a:gd name="T5" fmla="*/ 530 h 530"/>
                    <a:gd name="T6" fmla="*/ 8 w 8"/>
                    <a:gd name="T7" fmla="*/ 0 h 530"/>
                    <a:gd name="T8" fmla="*/ 0 w 8"/>
                    <a:gd name="T9" fmla="*/ 6 h 530"/>
                    <a:gd name="T10" fmla="*/ 0 60000 65536"/>
                    <a:gd name="T11" fmla="*/ 0 60000 65536"/>
                    <a:gd name="T12" fmla="*/ 0 60000 65536"/>
                    <a:gd name="T13" fmla="*/ 0 60000 65536"/>
                    <a:gd name="T14" fmla="*/ 0 60000 65536"/>
                    <a:gd name="T15" fmla="*/ 0 w 8"/>
                    <a:gd name="T16" fmla="*/ 0 h 530"/>
                    <a:gd name="T17" fmla="*/ 8 w 8"/>
                    <a:gd name="T18" fmla="*/ 530 h 530"/>
                  </a:gdLst>
                  <a:ahLst/>
                  <a:cxnLst>
                    <a:cxn ang="T10">
                      <a:pos x="T0" y="T1"/>
                    </a:cxn>
                    <a:cxn ang="T11">
                      <a:pos x="T2" y="T3"/>
                    </a:cxn>
                    <a:cxn ang="T12">
                      <a:pos x="T4" y="T5"/>
                    </a:cxn>
                    <a:cxn ang="T13">
                      <a:pos x="T6" y="T7"/>
                    </a:cxn>
                    <a:cxn ang="T14">
                      <a:pos x="T8" y="T9"/>
                    </a:cxn>
                  </a:cxnLst>
                  <a:rect l="T15" t="T16" r="T17" b="T18"/>
                  <a:pathLst>
                    <a:path w="8" h="530">
                      <a:moveTo>
                        <a:pt x="0" y="6"/>
                      </a:moveTo>
                      <a:lnTo>
                        <a:pt x="0" y="527"/>
                      </a:lnTo>
                      <a:lnTo>
                        <a:pt x="8" y="530"/>
                      </a:lnTo>
                      <a:lnTo>
                        <a:pt x="8" y="0"/>
                      </a:lnTo>
                      <a:lnTo>
                        <a:pt x="0" y="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sp>
            <p:nvSpPr>
              <p:cNvPr id="3127" name="Freeform 598"/>
              <p:cNvSpPr>
                <a:spLocks/>
              </p:cNvSpPr>
              <p:nvPr/>
            </p:nvSpPr>
            <p:spPr bwMode="auto">
              <a:xfrm>
                <a:off x="1742" y="1843"/>
                <a:ext cx="511" cy="98"/>
              </a:xfrm>
              <a:custGeom>
                <a:avLst/>
                <a:gdLst>
                  <a:gd name="T0" fmla="*/ 0 w 2554"/>
                  <a:gd name="T1" fmla="*/ 490 h 490"/>
                  <a:gd name="T2" fmla="*/ 2554 w 2554"/>
                  <a:gd name="T3" fmla="*/ 364 h 490"/>
                  <a:gd name="T4" fmla="*/ 2554 w 2554"/>
                  <a:gd name="T5" fmla="*/ 120 h 490"/>
                  <a:gd name="T6" fmla="*/ 0 w 2554"/>
                  <a:gd name="T7" fmla="*/ 0 h 490"/>
                  <a:gd name="T8" fmla="*/ 0 w 2554"/>
                  <a:gd name="T9" fmla="*/ 490 h 490"/>
                  <a:gd name="T10" fmla="*/ 0 60000 65536"/>
                  <a:gd name="T11" fmla="*/ 0 60000 65536"/>
                  <a:gd name="T12" fmla="*/ 0 60000 65536"/>
                  <a:gd name="T13" fmla="*/ 0 60000 65536"/>
                  <a:gd name="T14" fmla="*/ 0 60000 65536"/>
                  <a:gd name="T15" fmla="*/ 0 w 2554"/>
                  <a:gd name="T16" fmla="*/ 0 h 490"/>
                  <a:gd name="T17" fmla="*/ 2554 w 2554"/>
                  <a:gd name="T18" fmla="*/ 490 h 490"/>
                </a:gdLst>
                <a:ahLst/>
                <a:cxnLst>
                  <a:cxn ang="T10">
                    <a:pos x="T0" y="T1"/>
                  </a:cxn>
                  <a:cxn ang="T11">
                    <a:pos x="T2" y="T3"/>
                  </a:cxn>
                  <a:cxn ang="T12">
                    <a:pos x="T4" y="T5"/>
                  </a:cxn>
                  <a:cxn ang="T13">
                    <a:pos x="T6" y="T7"/>
                  </a:cxn>
                  <a:cxn ang="T14">
                    <a:pos x="T8" y="T9"/>
                  </a:cxn>
                </a:cxnLst>
                <a:rect l="T15" t="T16" r="T17" b="T18"/>
                <a:pathLst>
                  <a:path w="2554" h="490">
                    <a:moveTo>
                      <a:pt x="0" y="490"/>
                    </a:moveTo>
                    <a:lnTo>
                      <a:pt x="2554" y="364"/>
                    </a:lnTo>
                    <a:lnTo>
                      <a:pt x="2554" y="120"/>
                    </a:lnTo>
                    <a:lnTo>
                      <a:pt x="0" y="0"/>
                    </a:lnTo>
                    <a:lnTo>
                      <a:pt x="0" y="4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28" name="Freeform 599"/>
              <p:cNvSpPr>
                <a:spLocks/>
              </p:cNvSpPr>
              <p:nvPr/>
            </p:nvSpPr>
            <p:spPr bwMode="auto">
              <a:xfrm>
                <a:off x="1744" y="1893"/>
                <a:ext cx="485" cy="21"/>
              </a:xfrm>
              <a:custGeom>
                <a:avLst/>
                <a:gdLst>
                  <a:gd name="T0" fmla="*/ 2427 w 2427"/>
                  <a:gd name="T1" fmla="*/ 58 h 102"/>
                  <a:gd name="T2" fmla="*/ 2427 w 2427"/>
                  <a:gd name="T3" fmla="*/ 9 h 102"/>
                  <a:gd name="T4" fmla="*/ 0 w 2427"/>
                  <a:gd name="T5" fmla="*/ 0 h 102"/>
                  <a:gd name="T6" fmla="*/ 0 w 2427"/>
                  <a:gd name="T7" fmla="*/ 102 h 102"/>
                  <a:gd name="T8" fmla="*/ 2427 w 2427"/>
                  <a:gd name="T9" fmla="*/ 58 h 102"/>
                  <a:gd name="T10" fmla="*/ 0 60000 65536"/>
                  <a:gd name="T11" fmla="*/ 0 60000 65536"/>
                  <a:gd name="T12" fmla="*/ 0 60000 65536"/>
                  <a:gd name="T13" fmla="*/ 0 60000 65536"/>
                  <a:gd name="T14" fmla="*/ 0 60000 65536"/>
                  <a:gd name="T15" fmla="*/ 0 w 2427"/>
                  <a:gd name="T16" fmla="*/ 0 h 102"/>
                  <a:gd name="T17" fmla="*/ 2427 w 2427"/>
                  <a:gd name="T18" fmla="*/ 102 h 102"/>
                </a:gdLst>
                <a:ahLst/>
                <a:cxnLst>
                  <a:cxn ang="T10">
                    <a:pos x="T0" y="T1"/>
                  </a:cxn>
                  <a:cxn ang="T11">
                    <a:pos x="T2" y="T3"/>
                  </a:cxn>
                  <a:cxn ang="T12">
                    <a:pos x="T4" y="T5"/>
                  </a:cxn>
                  <a:cxn ang="T13">
                    <a:pos x="T6" y="T7"/>
                  </a:cxn>
                  <a:cxn ang="T14">
                    <a:pos x="T8" y="T9"/>
                  </a:cxn>
                </a:cxnLst>
                <a:rect l="T15" t="T16" r="T17" b="T18"/>
                <a:pathLst>
                  <a:path w="2427" h="102">
                    <a:moveTo>
                      <a:pt x="2427" y="58"/>
                    </a:moveTo>
                    <a:lnTo>
                      <a:pt x="2427" y="9"/>
                    </a:lnTo>
                    <a:lnTo>
                      <a:pt x="0" y="0"/>
                    </a:lnTo>
                    <a:lnTo>
                      <a:pt x="0" y="102"/>
                    </a:lnTo>
                    <a:lnTo>
                      <a:pt x="2427" y="5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129" name="Group 600"/>
              <p:cNvGrpSpPr>
                <a:grpSpLocks/>
              </p:cNvGrpSpPr>
              <p:nvPr/>
            </p:nvGrpSpPr>
            <p:grpSpPr bwMode="auto">
              <a:xfrm>
                <a:off x="1578" y="1846"/>
                <a:ext cx="133" cy="93"/>
                <a:chOff x="1578" y="1846"/>
                <a:chExt cx="133" cy="93"/>
              </a:xfrm>
            </p:grpSpPr>
            <p:sp>
              <p:nvSpPr>
                <p:cNvPr id="3161" name="Freeform 601"/>
                <p:cNvSpPr>
                  <a:spLocks/>
                </p:cNvSpPr>
                <p:nvPr/>
              </p:nvSpPr>
              <p:spPr bwMode="auto">
                <a:xfrm>
                  <a:off x="1580" y="1846"/>
                  <a:ext cx="131" cy="93"/>
                </a:xfrm>
                <a:custGeom>
                  <a:avLst/>
                  <a:gdLst>
                    <a:gd name="T0" fmla="*/ 659 w 659"/>
                    <a:gd name="T1" fmla="*/ 463 h 463"/>
                    <a:gd name="T2" fmla="*/ 644 w 659"/>
                    <a:gd name="T3" fmla="*/ 0 h 463"/>
                    <a:gd name="T4" fmla="*/ 0 w 659"/>
                    <a:gd name="T5" fmla="*/ 129 h 463"/>
                    <a:gd name="T6" fmla="*/ 0 w 659"/>
                    <a:gd name="T7" fmla="*/ 346 h 463"/>
                    <a:gd name="T8" fmla="*/ 659 w 659"/>
                    <a:gd name="T9" fmla="*/ 463 h 463"/>
                    <a:gd name="T10" fmla="*/ 0 60000 65536"/>
                    <a:gd name="T11" fmla="*/ 0 60000 65536"/>
                    <a:gd name="T12" fmla="*/ 0 60000 65536"/>
                    <a:gd name="T13" fmla="*/ 0 60000 65536"/>
                    <a:gd name="T14" fmla="*/ 0 60000 65536"/>
                    <a:gd name="T15" fmla="*/ 0 w 659"/>
                    <a:gd name="T16" fmla="*/ 0 h 463"/>
                    <a:gd name="T17" fmla="*/ 659 w 659"/>
                    <a:gd name="T18" fmla="*/ 463 h 463"/>
                  </a:gdLst>
                  <a:ahLst/>
                  <a:cxnLst>
                    <a:cxn ang="T10">
                      <a:pos x="T0" y="T1"/>
                    </a:cxn>
                    <a:cxn ang="T11">
                      <a:pos x="T2" y="T3"/>
                    </a:cxn>
                    <a:cxn ang="T12">
                      <a:pos x="T4" y="T5"/>
                    </a:cxn>
                    <a:cxn ang="T13">
                      <a:pos x="T6" y="T7"/>
                    </a:cxn>
                    <a:cxn ang="T14">
                      <a:pos x="T8" y="T9"/>
                    </a:cxn>
                  </a:cxnLst>
                  <a:rect l="T15" t="T16" r="T17" b="T18"/>
                  <a:pathLst>
                    <a:path w="659" h="463">
                      <a:moveTo>
                        <a:pt x="659" y="463"/>
                      </a:moveTo>
                      <a:lnTo>
                        <a:pt x="644" y="0"/>
                      </a:lnTo>
                      <a:lnTo>
                        <a:pt x="0" y="129"/>
                      </a:lnTo>
                      <a:lnTo>
                        <a:pt x="0" y="346"/>
                      </a:lnTo>
                      <a:lnTo>
                        <a:pt x="659"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2" name="Freeform 602"/>
                <p:cNvSpPr>
                  <a:spLocks/>
                </p:cNvSpPr>
                <p:nvPr/>
              </p:nvSpPr>
              <p:spPr bwMode="auto">
                <a:xfrm>
                  <a:off x="1587" y="1896"/>
                  <a:ext cx="123" cy="20"/>
                </a:xfrm>
                <a:custGeom>
                  <a:avLst/>
                  <a:gdLst>
                    <a:gd name="T0" fmla="*/ 606 w 615"/>
                    <a:gd name="T1" fmla="*/ 4 h 101"/>
                    <a:gd name="T2" fmla="*/ 0 w 615"/>
                    <a:gd name="T3" fmla="*/ 0 h 101"/>
                    <a:gd name="T4" fmla="*/ 0 w 615"/>
                    <a:gd name="T5" fmla="*/ 49 h 101"/>
                    <a:gd name="T6" fmla="*/ 615 w 615"/>
                    <a:gd name="T7" fmla="*/ 101 h 101"/>
                    <a:gd name="T8" fmla="*/ 606 w 615"/>
                    <a:gd name="T9" fmla="*/ 4 h 101"/>
                    <a:gd name="T10" fmla="*/ 0 60000 65536"/>
                    <a:gd name="T11" fmla="*/ 0 60000 65536"/>
                    <a:gd name="T12" fmla="*/ 0 60000 65536"/>
                    <a:gd name="T13" fmla="*/ 0 60000 65536"/>
                    <a:gd name="T14" fmla="*/ 0 60000 65536"/>
                    <a:gd name="T15" fmla="*/ 0 w 615"/>
                    <a:gd name="T16" fmla="*/ 0 h 101"/>
                    <a:gd name="T17" fmla="*/ 615 w 615"/>
                    <a:gd name="T18" fmla="*/ 101 h 101"/>
                  </a:gdLst>
                  <a:ahLst/>
                  <a:cxnLst>
                    <a:cxn ang="T10">
                      <a:pos x="T0" y="T1"/>
                    </a:cxn>
                    <a:cxn ang="T11">
                      <a:pos x="T2" y="T3"/>
                    </a:cxn>
                    <a:cxn ang="T12">
                      <a:pos x="T4" y="T5"/>
                    </a:cxn>
                    <a:cxn ang="T13">
                      <a:pos x="T6" y="T7"/>
                    </a:cxn>
                    <a:cxn ang="T14">
                      <a:pos x="T8" y="T9"/>
                    </a:cxn>
                  </a:cxnLst>
                  <a:rect l="T15" t="T16" r="T17" b="T18"/>
                  <a:pathLst>
                    <a:path w="615" h="101">
                      <a:moveTo>
                        <a:pt x="606" y="4"/>
                      </a:moveTo>
                      <a:lnTo>
                        <a:pt x="0" y="0"/>
                      </a:lnTo>
                      <a:lnTo>
                        <a:pt x="0" y="49"/>
                      </a:lnTo>
                      <a:lnTo>
                        <a:pt x="615" y="101"/>
                      </a:lnTo>
                      <a:lnTo>
                        <a:pt x="606"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3" name="Freeform 603"/>
                <p:cNvSpPr>
                  <a:spLocks/>
                </p:cNvSpPr>
                <p:nvPr/>
              </p:nvSpPr>
              <p:spPr bwMode="auto">
                <a:xfrm>
                  <a:off x="1592" y="1869"/>
                  <a:ext cx="3" cy="49"/>
                </a:xfrm>
                <a:custGeom>
                  <a:avLst/>
                  <a:gdLst>
                    <a:gd name="T0" fmla="*/ 14 w 14"/>
                    <a:gd name="T1" fmla="*/ 249 h 249"/>
                    <a:gd name="T2" fmla="*/ 14 w 14"/>
                    <a:gd name="T3" fmla="*/ 130 h 249"/>
                    <a:gd name="T4" fmla="*/ 5 w 14"/>
                    <a:gd name="T5" fmla="*/ 131 h 249"/>
                    <a:gd name="T6" fmla="*/ 5 w 14"/>
                    <a:gd name="T7" fmla="*/ 0 h 249"/>
                    <a:gd name="T8" fmla="*/ 0 w 14"/>
                    <a:gd name="T9" fmla="*/ 3 h 249"/>
                    <a:gd name="T10" fmla="*/ 0 w 14"/>
                    <a:gd name="T11" fmla="*/ 133 h 249"/>
                    <a:gd name="T12" fmla="*/ 9 w 14"/>
                    <a:gd name="T13" fmla="*/ 133 h 249"/>
                    <a:gd name="T14" fmla="*/ 9 w 14"/>
                    <a:gd name="T15" fmla="*/ 248 h 249"/>
                    <a:gd name="T16" fmla="*/ 14 w 14"/>
                    <a:gd name="T17" fmla="*/ 249 h 2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249"/>
                    <a:gd name="T29" fmla="*/ 14 w 14"/>
                    <a:gd name="T30" fmla="*/ 249 h 2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249">
                      <a:moveTo>
                        <a:pt x="14" y="249"/>
                      </a:moveTo>
                      <a:lnTo>
                        <a:pt x="14" y="130"/>
                      </a:lnTo>
                      <a:lnTo>
                        <a:pt x="5" y="131"/>
                      </a:lnTo>
                      <a:lnTo>
                        <a:pt x="5" y="0"/>
                      </a:lnTo>
                      <a:lnTo>
                        <a:pt x="0" y="3"/>
                      </a:lnTo>
                      <a:lnTo>
                        <a:pt x="0" y="133"/>
                      </a:lnTo>
                      <a:lnTo>
                        <a:pt x="9" y="133"/>
                      </a:lnTo>
                      <a:lnTo>
                        <a:pt x="9" y="248"/>
                      </a:lnTo>
                      <a:lnTo>
                        <a:pt x="14" y="249"/>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4" name="Freeform 604"/>
                <p:cNvSpPr>
                  <a:spLocks/>
                </p:cNvSpPr>
                <p:nvPr/>
              </p:nvSpPr>
              <p:spPr bwMode="auto">
                <a:xfrm>
                  <a:off x="1602" y="1867"/>
                  <a:ext cx="1" cy="52"/>
                </a:xfrm>
                <a:custGeom>
                  <a:avLst/>
                  <a:gdLst>
                    <a:gd name="T0" fmla="*/ 6 w 6"/>
                    <a:gd name="T1" fmla="*/ 263 h 263"/>
                    <a:gd name="T2" fmla="*/ 6 w 6"/>
                    <a:gd name="T3" fmla="*/ 0 h 263"/>
                    <a:gd name="T4" fmla="*/ 0 w 6"/>
                    <a:gd name="T5" fmla="*/ 8 h 263"/>
                    <a:gd name="T6" fmla="*/ 0 w 6"/>
                    <a:gd name="T7" fmla="*/ 262 h 263"/>
                    <a:gd name="T8" fmla="*/ 6 w 6"/>
                    <a:gd name="T9" fmla="*/ 263 h 263"/>
                    <a:gd name="T10" fmla="*/ 0 60000 65536"/>
                    <a:gd name="T11" fmla="*/ 0 60000 65536"/>
                    <a:gd name="T12" fmla="*/ 0 60000 65536"/>
                    <a:gd name="T13" fmla="*/ 0 60000 65536"/>
                    <a:gd name="T14" fmla="*/ 0 60000 65536"/>
                    <a:gd name="T15" fmla="*/ 0 w 6"/>
                    <a:gd name="T16" fmla="*/ 0 h 263"/>
                    <a:gd name="T17" fmla="*/ 6 w 6"/>
                    <a:gd name="T18" fmla="*/ 263 h 263"/>
                  </a:gdLst>
                  <a:ahLst/>
                  <a:cxnLst>
                    <a:cxn ang="T10">
                      <a:pos x="T0" y="T1"/>
                    </a:cxn>
                    <a:cxn ang="T11">
                      <a:pos x="T2" y="T3"/>
                    </a:cxn>
                    <a:cxn ang="T12">
                      <a:pos x="T4" y="T5"/>
                    </a:cxn>
                    <a:cxn ang="T13">
                      <a:pos x="T6" y="T7"/>
                    </a:cxn>
                    <a:cxn ang="T14">
                      <a:pos x="T8" y="T9"/>
                    </a:cxn>
                  </a:cxnLst>
                  <a:rect l="T15" t="T16" r="T17" b="T18"/>
                  <a:pathLst>
                    <a:path w="6" h="263">
                      <a:moveTo>
                        <a:pt x="6" y="263"/>
                      </a:moveTo>
                      <a:lnTo>
                        <a:pt x="6" y="0"/>
                      </a:lnTo>
                      <a:lnTo>
                        <a:pt x="0" y="8"/>
                      </a:lnTo>
                      <a:lnTo>
                        <a:pt x="0" y="262"/>
                      </a:lnTo>
                      <a:lnTo>
                        <a:pt x="6" y="26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5" name="Freeform 605"/>
                <p:cNvSpPr>
                  <a:spLocks/>
                </p:cNvSpPr>
                <p:nvPr/>
              </p:nvSpPr>
              <p:spPr bwMode="auto">
                <a:xfrm>
                  <a:off x="1612" y="1865"/>
                  <a:ext cx="1" cy="56"/>
                </a:xfrm>
                <a:custGeom>
                  <a:avLst/>
                  <a:gdLst>
                    <a:gd name="T0" fmla="*/ 5 w 5"/>
                    <a:gd name="T1" fmla="*/ 279 h 279"/>
                    <a:gd name="T2" fmla="*/ 5 w 5"/>
                    <a:gd name="T3" fmla="*/ 4 h 279"/>
                    <a:gd name="T4" fmla="*/ 0 w 5"/>
                    <a:gd name="T5" fmla="*/ 0 h 279"/>
                    <a:gd name="T6" fmla="*/ 0 w 5"/>
                    <a:gd name="T7" fmla="*/ 277 h 279"/>
                    <a:gd name="T8" fmla="*/ 5 w 5"/>
                    <a:gd name="T9" fmla="*/ 279 h 279"/>
                    <a:gd name="T10" fmla="*/ 0 60000 65536"/>
                    <a:gd name="T11" fmla="*/ 0 60000 65536"/>
                    <a:gd name="T12" fmla="*/ 0 60000 65536"/>
                    <a:gd name="T13" fmla="*/ 0 60000 65536"/>
                    <a:gd name="T14" fmla="*/ 0 60000 65536"/>
                    <a:gd name="T15" fmla="*/ 0 w 5"/>
                    <a:gd name="T16" fmla="*/ 0 h 279"/>
                    <a:gd name="T17" fmla="*/ 5 w 5"/>
                    <a:gd name="T18" fmla="*/ 279 h 279"/>
                  </a:gdLst>
                  <a:ahLst/>
                  <a:cxnLst>
                    <a:cxn ang="T10">
                      <a:pos x="T0" y="T1"/>
                    </a:cxn>
                    <a:cxn ang="T11">
                      <a:pos x="T2" y="T3"/>
                    </a:cxn>
                    <a:cxn ang="T12">
                      <a:pos x="T4" y="T5"/>
                    </a:cxn>
                    <a:cxn ang="T13">
                      <a:pos x="T6" y="T7"/>
                    </a:cxn>
                    <a:cxn ang="T14">
                      <a:pos x="T8" y="T9"/>
                    </a:cxn>
                  </a:cxnLst>
                  <a:rect l="T15" t="T16" r="T17" b="T18"/>
                  <a:pathLst>
                    <a:path w="5" h="279">
                      <a:moveTo>
                        <a:pt x="5" y="279"/>
                      </a:moveTo>
                      <a:lnTo>
                        <a:pt x="5" y="4"/>
                      </a:lnTo>
                      <a:lnTo>
                        <a:pt x="0" y="0"/>
                      </a:lnTo>
                      <a:lnTo>
                        <a:pt x="0" y="277"/>
                      </a:lnTo>
                      <a:lnTo>
                        <a:pt x="5" y="279"/>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6" name="Freeform 606"/>
                <p:cNvSpPr>
                  <a:spLocks/>
                </p:cNvSpPr>
                <p:nvPr/>
              </p:nvSpPr>
              <p:spPr bwMode="auto">
                <a:xfrm>
                  <a:off x="1624" y="1863"/>
                  <a:ext cx="2" cy="60"/>
                </a:xfrm>
                <a:custGeom>
                  <a:avLst/>
                  <a:gdLst>
                    <a:gd name="T0" fmla="*/ 6 w 6"/>
                    <a:gd name="T1" fmla="*/ 303 h 303"/>
                    <a:gd name="T2" fmla="*/ 6 w 6"/>
                    <a:gd name="T3" fmla="*/ 0 h 303"/>
                    <a:gd name="T4" fmla="*/ 0 w 6"/>
                    <a:gd name="T5" fmla="*/ 2 h 303"/>
                    <a:gd name="T6" fmla="*/ 0 w 6"/>
                    <a:gd name="T7" fmla="*/ 299 h 303"/>
                    <a:gd name="T8" fmla="*/ 6 w 6"/>
                    <a:gd name="T9" fmla="*/ 303 h 303"/>
                    <a:gd name="T10" fmla="*/ 0 60000 65536"/>
                    <a:gd name="T11" fmla="*/ 0 60000 65536"/>
                    <a:gd name="T12" fmla="*/ 0 60000 65536"/>
                    <a:gd name="T13" fmla="*/ 0 60000 65536"/>
                    <a:gd name="T14" fmla="*/ 0 60000 65536"/>
                    <a:gd name="T15" fmla="*/ 0 w 6"/>
                    <a:gd name="T16" fmla="*/ 0 h 303"/>
                    <a:gd name="T17" fmla="*/ 6 w 6"/>
                    <a:gd name="T18" fmla="*/ 303 h 303"/>
                  </a:gdLst>
                  <a:ahLst/>
                  <a:cxnLst>
                    <a:cxn ang="T10">
                      <a:pos x="T0" y="T1"/>
                    </a:cxn>
                    <a:cxn ang="T11">
                      <a:pos x="T2" y="T3"/>
                    </a:cxn>
                    <a:cxn ang="T12">
                      <a:pos x="T4" y="T5"/>
                    </a:cxn>
                    <a:cxn ang="T13">
                      <a:pos x="T6" y="T7"/>
                    </a:cxn>
                    <a:cxn ang="T14">
                      <a:pos x="T8" y="T9"/>
                    </a:cxn>
                  </a:cxnLst>
                  <a:rect l="T15" t="T16" r="T17" b="T18"/>
                  <a:pathLst>
                    <a:path w="6" h="303">
                      <a:moveTo>
                        <a:pt x="6" y="303"/>
                      </a:moveTo>
                      <a:lnTo>
                        <a:pt x="6" y="0"/>
                      </a:lnTo>
                      <a:lnTo>
                        <a:pt x="0" y="2"/>
                      </a:lnTo>
                      <a:lnTo>
                        <a:pt x="0" y="299"/>
                      </a:lnTo>
                      <a:lnTo>
                        <a:pt x="6" y="303"/>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7" name="Freeform 607"/>
                <p:cNvSpPr>
                  <a:spLocks/>
                </p:cNvSpPr>
                <p:nvPr/>
              </p:nvSpPr>
              <p:spPr bwMode="auto">
                <a:xfrm>
                  <a:off x="1642" y="1859"/>
                  <a:ext cx="2" cy="67"/>
                </a:xfrm>
                <a:custGeom>
                  <a:avLst/>
                  <a:gdLst>
                    <a:gd name="T0" fmla="*/ 8 w 8"/>
                    <a:gd name="T1" fmla="*/ 334 h 334"/>
                    <a:gd name="T2" fmla="*/ 8 w 8"/>
                    <a:gd name="T3" fmla="*/ 0 h 334"/>
                    <a:gd name="T4" fmla="*/ 0 w 8"/>
                    <a:gd name="T5" fmla="*/ 5 h 334"/>
                    <a:gd name="T6" fmla="*/ 0 w 8"/>
                    <a:gd name="T7" fmla="*/ 332 h 334"/>
                    <a:gd name="T8" fmla="*/ 8 w 8"/>
                    <a:gd name="T9" fmla="*/ 334 h 334"/>
                    <a:gd name="T10" fmla="*/ 0 60000 65536"/>
                    <a:gd name="T11" fmla="*/ 0 60000 65536"/>
                    <a:gd name="T12" fmla="*/ 0 60000 65536"/>
                    <a:gd name="T13" fmla="*/ 0 60000 65536"/>
                    <a:gd name="T14" fmla="*/ 0 60000 65536"/>
                    <a:gd name="T15" fmla="*/ 0 w 8"/>
                    <a:gd name="T16" fmla="*/ 0 h 334"/>
                    <a:gd name="T17" fmla="*/ 8 w 8"/>
                    <a:gd name="T18" fmla="*/ 334 h 334"/>
                  </a:gdLst>
                  <a:ahLst/>
                  <a:cxnLst>
                    <a:cxn ang="T10">
                      <a:pos x="T0" y="T1"/>
                    </a:cxn>
                    <a:cxn ang="T11">
                      <a:pos x="T2" y="T3"/>
                    </a:cxn>
                    <a:cxn ang="T12">
                      <a:pos x="T4" y="T5"/>
                    </a:cxn>
                    <a:cxn ang="T13">
                      <a:pos x="T6" y="T7"/>
                    </a:cxn>
                    <a:cxn ang="T14">
                      <a:pos x="T8" y="T9"/>
                    </a:cxn>
                  </a:cxnLst>
                  <a:rect l="T15" t="T16" r="T17" b="T18"/>
                  <a:pathLst>
                    <a:path w="8" h="334">
                      <a:moveTo>
                        <a:pt x="8" y="334"/>
                      </a:moveTo>
                      <a:lnTo>
                        <a:pt x="8" y="0"/>
                      </a:lnTo>
                      <a:lnTo>
                        <a:pt x="0" y="5"/>
                      </a:lnTo>
                      <a:lnTo>
                        <a:pt x="0" y="332"/>
                      </a:lnTo>
                      <a:lnTo>
                        <a:pt x="8" y="33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8" name="Freeform 608"/>
                <p:cNvSpPr>
                  <a:spLocks/>
                </p:cNvSpPr>
                <p:nvPr/>
              </p:nvSpPr>
              <p:spPr bwMode="auto">
                <a:xfrm>
                  <a:off x="1661" y="1855"/>
                  <a:ext cx="1" cy="74"/>
                </a:xfrm>
                <a:custGeom>
                  <a:avLst/>
                  <a:gdLst>
                    <a:gd name="T0" fmla="*/ 8 w 8"/>
                    <a:gd name="T1" fmla="*/ 368 h 368"/>
                    <a:gd name="T2" fmla="*/ 8 w 8"/>
                    <a:gd name="T3" fmla="*/ 0 h 368"/>
                    <a:gd name="T4" fmla="*/ 0 w 8"/>
                    <a:gd name="T5" fmla="*/ 6 h 368"/>
                    <a:gd name="T6" fmla="*/ 0 w 8"/>
                    <a:gd name="T7" fmla="*/ 367 h 368"/>
                    <a:gd name="T8" fmla="*/ 8 w 8"/>
                    <a:gd name="T9" fmla="*/ 368 h 368"/>
                    <a:gd name="T10" fmla="*/ 0 60000 65536"/>
                    <a:gd name="T11" fmla="*/ 0 60000 65536"/>
                    <a:gd name="T12" fmla="*/ 0 60000 65536"/>
                    <a:gd name="T13" fmla="*/ 0 60000 65536"/>
                    <a:gd name="T14" fmla="*/ 0 60000 65536"/>
                    <a:gd name="T15" fmla="*/ 0 w 8"/>
                    <a:gd name="T16" fmla="*/ 0 h 368"/>
                    <a:gd name="T17" fmla="*/ 8 w 8"/>
                    <a:gd name="T18" fmla="*/ 368 h 368"/>
                  </a:gdLst>
                  <a:ahLst/>
                  <a:cxnLst>
                    <a:cxn ang="T10">
                      <a:pos x="T0" y="T1"/>
                    </a:cxn>
                    <a:cxn ang="T11">
                      <a:pos x="T2" y="T3"/>
                    </a:cxn>
                    <a:cxn ang="T12">
                      <a:pos x="T4" y="T5"/>
                    </a:cxn>
                    <a:cxn ang="T13">
                      <a:pos x="T6" y="T7"/>
                    </a:cxn>
                    <a:cxn ang="T14">
                      <a:pos x="T8" y="T9"/>
                    </a:cxn>
                  </a:cxnLst>
                  <a:rect l="T15" t="T16" r="T17" b="T18"/>
                  <a:pathLst>
                    <a:path w="8" h="368">
                      <a:moveTo>
                        <a:pt x="8" y="368"/>
                      </a:moveTo>
                      <a:lnTo>
                        <a:pt x="8" y="0"/>
                      </a:lnTo>
                      <a:lnTo>
                        <a:pt x="0" y="6"/>
                      </a:lnTo>
                      <a:lnTo>
                        <a:pt x="0" y="367"/>
                      </a:lnTo>
                      <a:lnTo>
                        <a:pt x="8" y="368"/>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9" name="Freeform 609"/>
                <p:cNvSpPr>
                  <a:spLocks/>
                </p:cNvSpPr>
                <p:nvPr/>
              </p:nvSpPr>
              <p:spPr bwMode="auto">
                <a:xfrm>
                  <a:off x="1683" y="1851"/>
                  <a:ext cx="1" cy="81"/>
                </a:xfrm>
                <a:custGeom>
                  <a:avLst/>
                  <a:gdLst>
                    <a:gd name="T0" fmla="*/ 8 w 8"/>
                    <a:gd name="T1" fmla="*/ 404 h 404"/>
                    <a:gd name="T2" fmla="*/ 8 w 8"/>
                    <a:gd name="T3" fmla="*/ 0 h 404"/>
                    <a:gd name="T4" fmla="*/ 0 w 8"/>
                    <a:gd name="T5" fmla="*/ 5 h 404"/>
                    <a:gd name="T6" fmla="*/ 0 w 8"/>
                    <a:gd name="T7" fmla="*/ 403 h 404"/>
                    <a:gd name="T8" fmla="*/ 8 w 8"/>
                    <a:gd name="T9" fmla="*/ 404 h 404"/>
                    <a:gd name="T10" fmla="*/ 0 60000 65536"/>
                    <a:gd name="T11" fmla="*/ 0 60000 65536"/>
                    <a:gd name="T12" fmla="*/ 0 60000 65536"/>
                    <a:gd name="T13" fmla="*/ 0 60000 65536"/>
                    <a:gd name="T14" fmla="*/ 0 60000 65536"/>
                    <a:gd name="T15" fmla="*/ 0 w 8"/>
                    <a:gd name="T16" fmla="*/ 0 h 404"/>
                    <a:gd name="T17" fmla="*/ 8 w 8"/>
                    <a:gd name="T18" fmla="*/ 404 h 404"/>
                  </a:gdLst>
                  <a:ahLst/>
                  <a:cxnLst>
                    <a:cxn ang="T10">
                      <a:pos x="T0" y="T1"/>
                    </a:cxn>
                    <a:cxn ang="T11">
                      <a:pos x="T2" y="T3"/>
                    </a:cxn>
                    <a:cxn ang="T12">
                      <a:pos x="T4" y="T5"/>
                    </a:cxn>
                    <a:cxn ang="T13">
                      <a:pos x="T6" y="T7"/>
                    </a:cxn>
                    <a:cxn ang="T14">
                      <a:pos x="T8" y="T9"/>
                    </a:cxn>
                  </a:cxnLst>
                  <a:rect l="T15" t="T16" r="T17" b="T18"/>
                  <a:pathLst>
                    <a:path w="8" h="404">
                      <a:moveTo>
                        <a:pt x="8" y="404"/>
                      </a:moveTo>
                      <a:lnTo>
                        <a:pt x="8" y="0"/>
                      </a:lnTo>
                      <a:lnTo>
                        <a:pt x="0" y="5"/>
                      </a:lnTo>
                      <a:lnTo>
                        <a:pt x="0" y="403"/>
                      </a:lnTo>
                      <a:lnTo>
                        <a:pt x="8" y="404"/>
                      </a:lnTo>
                      <a:close/>
                    </a:path>
                  </a:pathLst>
                </a:custGeom>
                <a:solidFill>
                  <a:srgbClr val="201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0" name="Freeform 610"/>
                <p:cNvSpPr>
                  <a:spLocks/>
                </p:cNvSpPr>
                <p:nvPr/>
              </p:nvSpPr>
              <p:spPr bwMode="auto">
                <a:xfrm>
                  <a:off x="1580" y="1869"/>
                  <a:ext cx="14" cy="49"/>
                </a:xfrm>
                <a:custGeom>
                  <a:avLst/>
                  <a:gdLst>
                    <a:gd name="T0" fmla="*/ 72 w 72"/>
                    <a:gd name="T1" fmla="*/ 245 h 245"/>
                    <a:gd name="T2" fmla="*/ 0 w 72"/>
                    <a:gd name="T3" fmla="*/ 230 h 245"/>
                    <a:gd name="T4" fmla="*/ 0 w 72"/>
                    <a:gd name="T5" fmla="*/ 13 h 245"/>
                    <a:gd name="T6" fmla="*/ 63 w 72"/>
                    <a:gd name="T7" fmla="*/ 0 h 245"/>
                    <a:gd name="T8" fmla="*/ 63 w 72"/>
                    <a:gd name="T9" fmla="*/ 130 h 245"/>
                    <a:gd name="T10" fmla="*/ 72 w 72"/>
                    <a:gd name="T11" fmla="*/ 130 h 245"/>
                    <a:gd name="T12" fmla="*/ 72 w 72"/>
                    <a:gd name="T13" fmla="*/ 245 h 245"/>
                    <a:gd name="T14" fmla="*/ 0 60000 65536"/>
                    <a:gd name="T15" fmla="*/ 0 60000 65536"/>
                    <a:gd name="T16" fmla="*/ 0 60000 65536"/>
                    <a:gd name="T17" fmla="*/ 0 60000 65536"/>
                    <a:gd name="T18" fmla="*/ 0 60000 65536"/>
                    <a:gd name="T19" fmla="*/ 0 60000 65536"/>
                    <a:gd name="T20" fmla="*/ 0 60000 65536"/>
                    <a:gd name="T21" fmla="*/ 0 w 72"/>
                    <a:gd name="T22" fmla="*/ 0 h 245"/>
                    <a:gd name="T23" fmla="*/ 72 w 72"/>
                    <a:gd name="T24" fmla="*/ 245 h 24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245">
                      <a:moveTo>
                        <a:pt x="72" y="245"/>
                      </a:moveTo>
                      <a:lnTo>
                        <a:pt x="0" y="230"/>
                      </a:lnTo>
                      <a:lnTo>
                        <a:pt x="0" y="13"/>
                      </a:lnTo>
                      <a:lnTo>
                        <a:pt x="63" y="0"/>
                      </a:lnTo>
                      <a:lnTo>
                        <a:pt x="63" y="130"/>
                      </a:lnTo>
                      <a:lnTo>
                        <a:pt x="72" y="130"/>
                      </a:lnTo>
                      <a:lnTo>
                        <a:pt x="72" y="24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1" name="Freeform 611"/>
                <p:cNvSpPr>
                  <a:spLocks/>
                </p:cNvSpPr>
                <p:nvPr/>
              </p:nvSpPr>
              <p:spPr bwMode="auto">
                <a:xfrm>
                  <a:off x="1598" y="1868"/>
                  <a:ext cx="4" cy="51"/>
                </a:xfrm>
                <a:custGeom>
                  <a:avLst/>
                  <a:gdLst>
                    <a:gd name="T0" fmla="*/ 21 w 21"/>
                    <a:gd name="T1" fmla="*/ 254 h 254"/>
                    <a:gd name="T2" fmla="*/ 0 w 21"/>
                    <a:gd name="T3" fmla="*/ 253 h 254"/>
                    <a:gd name="T4" fmla="*/ 0 w 21"/>
                    <a:gd name="T5" fmla="*/ 1 h 254"/>
                    <a:gd name="T6" fmla="*/ 21 w 21"/>
                    <a:gd name="T7" fmla="*/ 0 h 254"/>
                    <a:gd name="T8" fmla="*/ 21 w 21"/>
                    <a:gd name="T9" fmla="*/ 254 h 254"/>
                    <a:gd name="T10" fmla="*/ 0 60000 65536"/>
                    <a:gd name="T11" fmla="*/ 0 60000 65536"/>
                    <a:gd name="T12" fmla="*/ 0 60000 65536"/>
                    <a:gd name="T13" fmla="*/ 0 60000 65536"/>
                    <a:gd name="T14" fmla="*/ 0 60000 65536"/>
                    <a:gd name="T15" fmla="*/ 0 w 21"/>
                    <a:gd name="T16" fmla="*/ 0 h 254"/>
                    <a:gd name="T17" fmla="*/ 21 w 21"/>
                    <a:gd name="T18" fmla="*/ 254 h 254"/>
                  </a:gdLst>
                  <a:ahLst/>
                  <a:cxnLst>
                    <a:cxn ang="T10">
                      <a:pos x="T0" y="T1"/>
                    </a:cxn>
                    <a:cxn ang="T11">
                      <a:pos x="T2" y="T3"/>
                    </a:cxn>
                    <a:cxn ang="T12">
                      <a:pos x="T4" y="T5"/>
                    </a:cxn>
                    <a:cxn ang="T13">
                      <a:pos x="T6" y="T7"/>
                    </a:cxn>
                    <a:cxn ang="T14">
                      <a:pos x="T8" y="T9"/>
                    </a:cxn>
                  </a:cxnLst>
                  <a:rect l="T15" t="T16" r="T17" b="T18"/>
                  <a:pathLst>
                    <a:path w="21" h="254">
                      <a:moveTo>
                        <a:pt x="21" y="254"/>
                      </a:moveTo>
                      <a:lnTo>
                        <a:pt x="0" y="253"/>
                      </a:lnTo>
                      <a:lnTo>
                        <a:pt x="0" y="1"/>
                      </a:lnTo>
                      <a:lnTo>
                        <a:pt x="21" y="0"/>
                      </a:lnTo>
                      <a:lnTo>
                        <a:pt x="21" y="254"/>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2" name="Freeform 612"/>
                <p:cNvSpPr>
                  <a:spLocks/>
                </p:cNvSpPr>
                <p:nvPr/>
              </p:nvSpPr>
              <p:spPr bwMode="auto">
                <a:xfrm>
                  <a:off x="1608" y="1865"/>
                  <a:ext cx="4" cy="56"/>
                </a:xfrm>
                <a:custGeom>
                  <a:avLst/>
                  <a:gdLst>
                    <a:gd name="T0" fmla="*/ 22 w 22"/>
                    <a:gd name="T1" fmla="*/ 278 h 278"/>
                    <a:gd name="T2" fmla="*/ 0 w 22"/>
                    <a:gd name="T3" fmla="*/ 276 h 278"/>
                    <a:gd name="T4" fmla="*/ 0 w 22"/>
                    <a:gd name="T5" fmla="*/ 0 h 278"/>
                    <a:gd name="T6" fmla="*/ 22 w 22"/>
                    <a:gd name="T7" fmla="*/ 1 h 278"/>
                    <a:gd name="T8" fmla="*/ 22 w 22"/>
                    <a:gd name="T9" fmla="*/ 278 h 278"/>
                    <a:gd name="T10" fmla="*/ 0 60000 65536"/>
                    <a:gd name="T11" fmla="*/ 0 60000 65536"/>
                    <a:gd name="T12" fmla="*/ 0 60000 65536"/>
                    <a:gd name="T13" fmla="*/ 0 60000 65536"/>
                    <a:gd name="T14" fmla="*/ 0 60000 65536"/>
                    <a:gd name="T15" fmla="*/ 0 w 22"/>
                    <a:gd name="T16" fmla="*/ 0 h 278"/>
                    <a:gd name="T17" fmla="*/ 22 w 22"/>
                    <a:gd name="T18" fmla="*/ 278 h 278"/>
                  </a:gdLst>
                  <a:ahLst/>
                  <a:cxnLst>
                    <a:cxn ang="T10">
                      <a:pos x="T0" y="T1"/>
                    </a:cxn>
                    <a:cxn ang="T11">
                      <a:pos x="T2" y="T3"/>
                    </a:cxn>
                    <a:cxn ang="T12">
                      <a:pos x="T4" y="T5"/>
                    </a:cxn>
                    <a:cxn ang="T13">
                      <a:pos x="T6" y="T7"/>
                    </a:cxn>
                    <a:cxn ang="T14">
                      <a:pos x="T8" y="T9"/>
                    </a:cxn>
                  </a:cxnLst>
                  <a:rect l="T15" t="T16" r="T17" b="T18"/>
                  <a:pathLst>
                    <a:path w="22" h="278">
                      <a:moveTo>
                        <a:pt x="22" y="278"/>
                      </a:moveTo>
                      <a:lnTo>
                        <a:pt x="0" y="276"/>
                      </a:lnTo>
                      <a:lnTo>
                        <a:pt x="0" y="0"/>
                      </a:lnTo>
                      <a:lnTo>
                        <a:pt x="22" y="1"/>
                      </a:lnTo>
                      <a:lnTo>
                        <a:pt x="22" y="27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3" name="Freeform 613"/>
                <p:cNvSpPr>
                  <a:spLocks/>
                </p:cNvSpPr>
                <p:nvPr/>
              </p:nvSpPr>
              <p:spPr bwMode="auto">
                <a:xfrm>
                  <a:off x="1619" y="1863"/>
                  <a:ext cx="5" cy="60"/>
                </a:xfrm>
                <a:custGeom>
                  <a:avLst/>
                  <a:gdLst>
                    <a:gd name="T0" fmla="*/ 29 w 29"/>
                    <a:gd name="T1" fmla="*/ 298 h 298"/>
                    <a:gd name="T2" fmla="*/ 0 w 29"/>
                    <a:gd name="T3" fmla="*/ 295 h 298"/>
                    <a:gd name="T4" fmla="*/ 0 w 29"/>
                    <a:gd name="T5" fmla="*/ 0 h 298"/>
                    <a:gd name="T6" fmla="*/ 29 w 29"/>
                    <a:gd name="T7" fmla="*/ 1 h 298"/>
                    <a:gd name="T8" fmla="*/ 29 w 29"/>
                    <a:gd name="T9" fmla="*/ 298 h 298"/>
                    <a:gd name="T10" fmla="*/ 0 60000 65536"/>
                    <a:gd name="T11" fmla="*/ 0 60000 65536"/>
                    <a:gd name="T12" fmla="*/ 0 60000 65536"/>
                    <a:gd name="T13" fmla="*/ 0 60000 65536"/>
                    <a:gd name="T14" fmla="*/ 0 60000 65536"/>
                    <a:gd name="T15" fmla="*/ 0 w 29"/>
                    <a:gd name="T16" fmla="*/ 0 h 298"/>
                    <a:gd name="T17" fmla="*/ 29 w 29"/>
                    <a:gd name="T18" fmla="*/ 298 h 298"/>
                  </a:gdLst>
                  <a:ahLst/>
                  <a:cxnLst>
                    <a:cxn ang="T10">
                      <a:pos x="T0" y="T1"/>
                    </a:cxn>
                    <a:cxn ang="T11">
                      <a:pos x="T2" y="T3"/>
                    </a:cxn>
                    <a:cxn ang="T12">
                      <a:pos x="T4" y="T5"/>
                    </a:cxn>
                    <a:cxn ang="T13">
                      <a:pos x="T6" y="T7"/>
                    </a:cxn>
                    <a:cxn ang="T14">
                      <a:pos x="T8" y="T9"/>
                    </a:cxn>
                  </a:cxnLst>
                  <a:rect l="T15" t="T16" r="T17" b="T18"/>
                  <a:pathLst>
                    <a:path w="29" h="298">
                      <a:moveTo>
                        <a:pt x="29" y="298"/>
                      </a:moveTo>
                      <a:lnTo>
                        <a:pt x="0" y="295"/>
                      </a:lnTo>
                      <a:lnTo>
                        <a:pt x="0" y="0"/>
                      </a:lnTo>
                      <a:lnTo>
                        <a:pt x="29" y="1"/>
                      </a:lnTo>
                      <a:lnTo>
                        <a:pt x="29" y="29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4" name="Freeform 614"/>
                <p:cNvSpPr>
                  <a:spLocks/>
                </p:cNvSpPr>
                <p:nvPr/>
              </p:nvSpPr>
              <p:spPr bwMode="auto">
                <a:xfrm>
                  <a:off x="1635" y="1860"/>
                  <a:ext cx="7" cy="66"/>
                </a:xfrm>
                <a:custGeom>
                  <a:avLst/>
                  <a:gdLst>
                    <a:gd name="T0" fmla="*/ 37 w 37"/>
                    <a:gd name="T1" fmla="*/ 328 h 328"/>
                    <a:gd name="T2" fmla="*/ 0 w 37"/>
                    <a:gd name="T3" fmla="*/ 322 h 328"/>
                    <a:gd name="T4" fmla="*/ 0 w 37"/>
                    <a:gd name="T5" fmla="*/ 0 h 328"/>
                    <a:gd name="T6" fmla="*/ 37 w 37"/>
                    <a:gd name="T7" fmla="*/ 1 h 328"/>
                    <a:gd name="T8" fmla="*/ 37 w 37"/>
                    <a:gd name="T9" fmla="*/ 328 h 328"/>
                    <a:gd name="T10" fmla="*/ 0 60000 65536"/>
                    <a:gd name="T11" fmla="*/ 0 60000 65536"/>
                    <a:gd name="T12" fmla="*/ 0 60000 65536"/>
                    <a:gd name="T13" fmla="*/ 0 60000 65536"/>
                    <a:gd name="T14" fmla="*/ 0 60000 65536"/>
                    <a:gd name="T15" fmla="*/ 0 w 37"/>
                    <a:gd name="T16" fmla="*/ 0 h 328"/>
                    <a:gd name="T17" fmla="*/ 37 w 37"/>
                    <a:gd name="T18" fmla="*/ 328 h 328"/>
                  </a:gdLst>
                  <a:ahLst/>
                  <a:cxnLst>
                    <a:cxn ang="T10">
                      <a:pos x="T0" y="T1"/>
                    </a:cxn>
                    <a:cxn ang="T11">
                      <a:pos x="T2" y="T3"/>
                    </a:cxn>
                    <a:cxn ang="T12">
                      <a:pos x="T4" y="T5"/>
                    </a:cxn>
                    <a:cxn ang="T13">
                      <a:pos x="T6" y="T7"/>
                    </a:cxn>
                    <a:cxn ang="T14">
                      <a:pos x="T8" y="T9"/>
                    </a:cxn>
                  </a:cxnLst>
                  <a:rect l="T15" t="T16" r="T17" b="T18"/>
                  <a:pathLst>
                    <a:path w="37" h="328">
                      <a:moveTo>
                        <a:pt x="37" y="328"/>
                      </a:moveTo>
                      <a:lnTo>
                        <a:pt x="0" y="322"/>
                      </a:lnTo>
                      <a:lnTo>
                        <a:pt x="0" y="0"/>
                      </a:lnTo>
                      <a:lnTo>
                        <a:pt x="37" y="1"/>
                      </a:lnTo>
                      <a:lnTo>
                        <a:pt x="37" y="328"/>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5" name="Freeform 615"/>
                <p:cNvSpPr>
                  <a:spLocks/>
                </p:cNvSpPr>
                <p:nvPr/>
              </p:nvSpPr>
              <p:spPr bwMode="auto">
                <a:xfrm>
                  <a:off x="1653" y="1856"/>
                  <a:ext cx="8" cy="73"/>
                </a:xfrm>
                <a:custGeom>
                  <a:avLst/>
                  <a:gdLst>
                    <a:gd name="T0" fmla="*/ 41 w 41"/>
                    <a:gd name="T1" fmla="*/ 363 h 363"/>
                    <a:gd name="T2" fmla="*/ 0 w 41"/>
                    <a:gd name="T3" fmla="*/ 358 h 363"/>
                    <a:gd name="T4" fmla="*/ 0 w 41"/>
                    <a:gd name="T5" fmla="*/ 0 h 363"/>
                    <a:gd name="T6" fmla="*/ 41 w 41"/>
                    <a:gd name="T7" fmla="*/ 2 h 363"/>
                    <a:gd name="T8" fmla="*/ 41 w 41"/>
                    <a:gd name="T9" fmla="*/ 363 h 363"/>
                    <a:gd name="T10" fmla="*/ 0 60000 65536"/>
                    <a:gd name="T11" fmla="*/ 0 60000 65536"/>
                    <a:gd name="T12" fmla="*/ 0 60000 65536"/>
                    <a:gd name="T13" fmla="*/ 0 60000 65536"/>
                    <a:gd name="T14" fmla="*/ 0 60000 65536"/>
                    <a:gd name="T15" fmla="*/ 0 w 41"/>
                    <a:gd name="T16" fmla="*/ 0 h 363"/>
                    <a:gd name="T17" fmla="*/ 41 w 41"/>
                    <a:gd name="T18" fmla="*/ 363 h 363"/>
                  </a:gdLst>
                  <a:ahLst/>
                  <a:cxnLst>
                    <a:cxn ang="T10">
                      <a:pos x="T0" y="T1"/>
                    </a:cxn>
                    <a:cxn ang="T11">
                      <a:pos x="T2" y="T3"/>
                    </a:cxn>
                    <a:cxn ang="T12">
                      <a:pos x="T4" y="T5"/>
                    </a:cxn>
                    <a:cxn ang="T13">
                      <a:pos x="T6" y="T7"/>
                    </a:cxn>
                    <a:cxn ang="T14">
                      <a:pos x="T8" y="T9"/>
                    </a:cxn>
                  </a:cxnLst>
                  <a:rect l="T15" t="T16" r="T17" b="T18"/>
                  <a:pathLst>
                    <a:path w="41" h="363">
                      <a:moveTo>
                        <a:pt x="41" y="363"/>
                      </a:moveTo>
                      <a:lnTo>
                        <a:pt x="0" y="358"/>
                      </a:lnTo>
                      <a:lnTo>
                        <a:pt x="0" y="0"/>
                      </a:lnTo>
                      <a:lnTo>
                        <a:pt x="41" y="2"/>
                      </a:lnTo>
                      <a:lnTo>
                        <a:pt x="41" y="3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6" name="Freeform 616"/>
                <p:cNvSpPr>
                  <a:spLocks/>
                </p:cNvSpPr>
                <p:nvPr/>
              </p:nvSpPr>
              <p:spPr bwMode="auto">
                <a:xfrm>
                  <a:off x="1673" y="1852"/>
                  <a:ext cx="10" cy="80"/>
                </a:xfrm>
                <a:custGeom>
                  <a:avLst/>
                  <a:gdLst>
                    <a:gd name="T0" fmla="*/ 46 w 46"/>
                    <a:gd name="T1" fmla="*/ 399 h 399"/>
                    <a:gd name="T2" fmla="*/ 0 w 46"/>
                    <a:gd name="T3" fmla="*/ 394 h 399"/>
                    <a:gd name="T4" fmla="*/ 0 w 46"/>
                    <a:gd name="T5" fmla="*/ 0 h 399"/>
                    <a:gd name="T6" fmla="*/ 46 w 46"/>
                    <a:gd name="T7" fmla="*/ 1 h 399"/>
                    <a:gd name="T8" fmla="*/ 46 w 46"/>
                    <a:gd name="T9" fmla="*/ 399 h 399"/>
                    <a:gd name="T10" fmla="*/ 0 60000 65536"/>
                    <a:gd name="T11" fmla="*/ 0 60000 65536"/>
                    <a:gd name="T12" fmla="*/ 0 60000 65536"/>
                    <a:gd name="T13" fmla="*/ 0 60000 65536"/>
                    <a:gd name="T14" fmla="*/ 0 60000 65536"/>
                    <a:gd name="T15" fmla="*/ 0 w 46"/>
                    <a:gd name="T16" fmla="*/ 0 h 399"/>
                    <a:gd name="T17" fmla="*/ 46 w 46"/>
                    <a:gd name="T18" fmla="*/ 399 h 399"/>
                  </a:gdLst>
                  <a:ahLst/>
                  <a:cxnLst>
                    <a:cxn ang="T10">
                      <a:pos x="T0" y="T1"/>
                    </a:cxn>
                    <a:cxn ang="T11">
                      <a:pos x="T2" y="T3"/>
                    </a:cxn>
                    <a:cxn ang="T12">
                      <a:pos x="T4" y="T5"/>
                    </a:cxn>
                    <a:cxn ang="T13">
                      <a:pos x="T6" y="T7"/>
                    </a:cxn>
                    <a:cxn ang="T14">
                      <a:pos x="T8" y="T9"/>
                    </a:cxn>
                  </a:cxnLst>
                  <a:rect l="T15" t="T16" r="T17" b="T18"/>
                  <a:pathLst>
                    <a:path w="46" h="399">
                      <a:moveTo>
                        <a:pt x="46" y="399"/>
                      </a:moveTo>
                      <a:lnTo>
                        <a:pt x="0" y="394"/>
                      </a:lnTo>
                      <a:lnTo>
                        <a:pt x="0" y="0"/>
                      </a:lnTo>
                      <a:lnTo>
                        <a:pt x="46" y="1"/>
                      </a:lnTo>
                      <a:lnTo>
                        <a:pt x="46" y="39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77" name="Line 617"/>
                <p:cNvSpPr>
                  <a:spLocks noChangeShapeType="1"/>
                </p:cNvSpPr>
                <p:nvPr/>
              </p:nvSpPr>
              <p:spPr bwMode="auto">
                <a:xfrm>
                  <a:off x="1578" y="1914"/>
                  <a:ext cx="1" cy="13"/>
                </a:xfrm>
                <a:prstGeom prst="line">
                  <a:avLst/>
                </a:prstGeom>
                <a:noFill/>
                <a:ln w="158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130" name="Freeform 618"/>
              <p:cNvSpPr>
                <a:spLocks/>
              </p:cNvSpPr>
              <p:nvPr/>
            </p:nvSpPr>
            <p:spPr bwMode="auto">
              <a:xfrm>
                <a:off x="1742" y="1839"/>
                <a:ext cx="30" cy="102"/>
              </a:xfrm>
              <a:custGeom>
                <a:avLst/>
                <a:gdLst>
                  <a:gd name="T0" fmla="*/ 0 w 151"/>
                  <a:gd name="T1" fmla="*/ 509 h 509"/>
                  <a:gd name="T2" fmla="*/ 151 w 151"/>
                  <a:gd name="T3" fmla="*/ 499 h 509"/>
                  <a:gd name="T4" fmla="*/ 151 w 151"/>
                  <a:gd name="T5" fmla="*/ 0 h 509"/>
                  <a:gd name="T6" fmla="*/ 0 w 151"/>
                  <a:gd name="T7" fmla="*/ 17 h 509"/>
                  <a:gd name="T8" fmla="*/ 0 w 151"/>
                  <a:gd name="T9" fmla="*/ 509 h 509"/>
                  <a:gd name="T10" fmla="*/ 0 60000 65536"/>
                  <a:gd name="T11" fmla="*/ 0 60000 65536"/>
                  <a:gd name="T12" fmla="*/ 0 60000 65536"/>
                  <a:gd name="T13" fmla="*/ 0 60000 65536"/>
                  <a:gd name="T14" fmla="*/ 0 60000 65536"/>
                  <a:gd name="T15" fmla="*/ 0 w 151"/>
                  <a:gd name="T16" fmla="*/ 0 h 509"/>
                  <a:gd name="T17" fmla="*/ 151 w 151"/>
                  <a:gd name="T18" fmla="*/ 509 h 509"/>
                </a:gdLst>
                <a:ahLst/>
                <a:cxnLst>
                  <a:cxn ang="T10">
                    <a:pos x="T0" y="T1"/>
                  </a:cxn>
                  <a:cxn ang="T11">
                    <a:pos x="T2" y="T3"/>
                  </a:cxn>
                  <a:cxn ang="T12">
                    <a:pos x="T4" y="T5"/>
                  </a:cxn>
                  <a:cxn ang="T13">
                    <a:pos x="T6" y="T7"/>
                  </a:cxn>
                  <a:cxn ang="T14">
                    <a:pos x="T8" y="T9"/>
                  </a:cxn>
                </a:cxnLst>
                <a:rect l="T15" t="T16" r="T17" b="T18"/>
                <a:pathLst>
                  <a:path w="151" h="509">
                    <a:moveTo>
                      <a:pt x="0" y="509"/>
                    </a:moveTo>
                    <a:lnTo>
                      <a:pt x="151" y="499"/>
                    </a:lnTo>
                    <a:lnTo>
                      <a:pt x="151" y="0"/>
                    </a:lnTo>
                    <a:lnTo>
                      <a:pt x="0" y="17"/>
                    </a:lnTo>
                    <a:lnTo>
                      <a:pt x="0" y="509"/>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131" name="Group 619"/>
              <p:cNvGrpSpPr>
                <a:grpSpLocks/>
              </p:cNvGrpSpPr>
              <p:nvPr/>
            </p:nvGrpSpPr>
            <p:grpSpPr bwMode="auto">
              <a:xfrm>
                <a:off x="1794" y="1839"/>
                <a:ext cx="459" cy="99"/>
                <a:chOff x="1794" y="1839"/>
                <a:chExt cx="459" cy="99"/>
              </a:xfrm>
            </p:grpSpPr>
            <p:sp>
              <p:nvSpPr>
                <p:cNvPr id="3137" name="Freeform 620"/>
                <p:cNvSpPr>
                  <a:spLocks/>
                </p:cNvSpPr>
                <p:nvPr/>
              </p:nvSpPr>
              <p:spPr bwMode="auto">
                <a:xfrm>
                  <a:off x="2012" y="1844"/>
                  <a:ext cx="4" cy="83"/>
                </a:xfrm>
                <a:custGeom>
                  <a:avLst/>
                  <a:gdLst>
                    <a:gd name="T0" fmla="*/ 0 w 22"/>
                    <a:gd name="T1" fmla="*/ 415 h 415"/>
                    <a:gd name="T2" fmla="*/ 22 w 22"/>
                    <a:gd name="T3" fmla="*/ 415 h 415"/>
                    <a:gd name="T4" fmla="*/ 22 w 22"/>
                    <a:gd name="T5" fmla="*/ 0 h 415"/>
                    <a:gd name="T6" fmla="*/ 0 w 22"/>
                    <a:gd name="T7" fmla="*/ 27 h 415"/>
                    <a:gd name="T8" fmla="*/ 0 w 22"/>
                    <a:gd name="T9" fmla="*/ 415 h 415"/>
                    <a:gd name="T10" fmla="*/ 0 60000 65536"/>
                    <a:gd name="T11" fmla="*/ 0 60000 65536"/>
                    <a:gd name="T12" fmla="*/ 0 60000 65536"/>
                    <a:gd name="T13" fmla="*/ 0 60000 65536"/>
                    <a:gd name="T14" fmla="*/ 0 60000 65536"/>
                    <a:gd name="T15" fmla="*/ 0 w 22"/>
                    <a:gd name="T16" fmla="*/ 0 h 415"/>
                    <a:gd name="T17" fmla="*/ 22 w 22"/>
                    <a:gd name="T18" fmla="*/ 415 h 415"/>
                  </a:gdLst>
                  <a:ahLst/>
                  <a:cxnLst>
                    <a:cxn ang="T10">
                      <a:pos x="T0" y="T1"/>
                    </a:cxn>
                    <a:cxn ang="T11">
                      <a:pos x="T2" y="T3"/>
                    </a:cxn>
                    <a:cxn ang="T12">
                      <a:pos x="T4" y="T5"/>
                    </a:cxn>
                    <a:cxn ang="T13">
                      <a:pos x="T6" y="T7"/>
                    </a:cxn>
                    <a:cxn ang="T14">
                      <a:pos x="T8" y="T9"/>
                    </a:cxn>
                  </a:cxnLst>
                  <a:rect l="T15" t="T16" r="T17" b="T18"/>
                  <a:pathLst>
                    <a:path w="22" h="415">
                      <a:moveTo>
                        <a:pt x="0" y="415"/>
                      </a:moveTo>
                      <a:lnTo>
                        <a:pt x="22" y="415"/>
                      </a:lnTo>
                      <a:lnTo>
                        <a:pt x="22" y="0"/>
                      </a:lnTo>
                      <a:lnTo>
                        <a:pt x="0" y="27"/>
                      </a:lnTo>
                      <a:lnTo>
                        <a:pt x="0" y="41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38" name="Freeform 621"/>
                <p:cNvSpPr>
                  <a:spLocks/>
                </p:cNvSpPr>
                <p:nvPr/>
              </p:nvSpPr>
              <p:spPr bwMode="auto">
                <a:xfrm>
                  <a:off x="1968" y="1848"/>
                  <a:ext cx="21" cy="83"/>
                </a:xfrm>
                <a:custGeom>
                  <a:avLst/>
                  <a:gdLst>
                    <a:gd name="T0" fmla="*/ 0 w 104"/>
                    <a:gd name="T1" fmla="*/ 413 h 413"/>
                    <a:gd name="T2" fmla="*/ 104 w 104"/>
                    <a:gd name="T3" fmla="*/ 401 h 413"/>
                    <a:gd name="T4" fmla="*/ 104 w 104"/>
                    <a:gd name="T5" fmla="*/ 0 h 413"/>
                    <a:gd name="T6" fmla="*/ 0 w 104"/>
                    <a:gd name="T7" fmla="*/ 8 h 413"/>
                    <a:gd name="T8" fmla="*/ 0 w 104"/>
                    <a:gd name="T9" fmla="*/ 413 h 413"/>
                    <a:gd name="T10" fmla="*/ 0 60000 65536"/>
                    <a:gd name="T11" fmla="*/ 0 60000 65536"/>
                    <a:gd name="T12" fmla="*/ 0 60000 65536"/>
                    <a:gd name="T13" fmla="*/ 0 60000 65536"/>
                    <a:gd name="T14" fmla="*/ 0 60000 65536"/>
                    <a:gd name="T15" fmla="*/ 0 w 104"/>
                    <a:gd name="T16" fmla="*/ 0 h 413"/>
                    <a:gd name="T17" fmla="*/ 104 w 104"/>
                    <a:gd name="T18" fmla="*/ 413 h 413"/>
                  </a:gdLst>
                  <a:ahLst/>
                  <a:cxnLst>
                    <a:cxn ang="T10">
                      <a:pos x="T0" y="T1"/>
                    </a:cxn>
                    <a:cxn ang="T11">
                      <a:pos x="T2" y="T3"/>
                    </a:cxn>
                    <a:cxn ang="T12">
                      <a:pos x="T4" y="T5"/>
                    </a:cxn>
                    <a:cxn ang="T13">
                      <a:pos x="T6" y="T7"/>
                    </a:cxn>
                    <a:cxn ang="T14">
                      <a:pos x="T8" y="T9"/>
                    </a:cxn>
                  </a:cxnLst>
                  <a:rect l="T15" t="T16" r="T17" b="T18"/>
                  <a:pathLst>
                    <a:path w="104" h="413">
                      <a:moveTo>
                        <a:pt x="0" y="413"/>
                      </a:moveTo>
                      <a:lnTo>
                        <a:pt x="104" y="401"/>
                      </a:lnTo>
                      <a:lnTo>
                        <a:pt x="104" y="0"/>
                      </a:lnTo>
                      <a:lnTo>
                        <a:pt x="0" y="8"/>
                      </a:lnTo>
                      <a:lnTo>
                        <a:pt x="0" y="41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39" name="Freeform 622"/>
                <p:cNvSpPr>
                  <a:spLocks/>
                </p:cNvSpPr>
                <p:nvPr/>
              </p:nvSpPr>
              <p:spPr bwMode="auto">
                <a:xfrm>
                  <a:off x="1925" y="1847"/>
                  <a:ext cx="21" cy="85"/>
                </a:xfrm>
                <a:custGeom>
                  <a:avLst/>
                  <a:gdLst>
                    <a:gd name="T0" fmla="*/ 0 w 105"/>
                    <a:gd name="T1" fmla="*/ 425 h 425"/>
                    <a:gd name="T2" fmla="*/ 105 w 105"/>
                    <a:gd name="T3" fmla="*/ 421 h 425"/>
                    <a:gd name="T4" fmla="*/ 105 w 105"/>
                    <a:gd name="T5" fmla="*/ 4 h 425"/>
                    <a:gd name="T6" fmla="*/ 0 w 105"/>
                    <a:gd name="T7" fmla="*/ 0 h 425"/>
                    <a:gd name="T8" fmla="*/ 0 w 105"/>
                    <a:gd name="T9" fmla="*/ 425 h 425"/>
                    <a:gd name="T10" fmla="*/ 0 60000 65536"/>
                    <a:gd name="T11" fmla="*/ 0 60000 65536"/>
                    <a:gd name="T12" fmla="*/ 0 60000 65536"/>
                    <a:gd name="T13" fmla="*/ 0 60000 65536"/>
                    <a:gd name="T14" fmla="*/ 0 60000 65536"/>
                    <a:gd name="T15" fmla="*/ 0 w 105"/>
                    <a:gd name="T16" fmla="*/ 0 h 425"/>
                    <a:gd name="T17" fmla="*/ 105 w 105"/>
                    <a:gd name="T18" fmla="*/ 425 h 425"/>
                  </a:gdLst>
                  <a:ahLst/>
                  <a:cxnLst>
                    <a:cxn ang="T10">
                      <a:pos x="T0" y="T1"/>
                    </a:cxn>
                    <a:cxn ang="T11">
                      <a:pos x="T2" y="T3"/>
                    </a:cxn>
                    <a:cxn ang="T12">
                      <a:pos x="T4" y="T5"/>
                    </a:cxn>
                    <a:cxn ang="T13">
                      <a:pos x="T6" y="T7"/>
                    </a:cxn>
                    <a:cxn ang="T14">
                      <a:pos x="T8" y="T9"/>
                    </a:cxn>
                  </a:cxnLst>
                  <a:rect l="T15" t="T16" r="T17" b="T18"/>
                  <a:pathLst>
                    <a:path w="105" h="425">
                      <a:moveTo>
                        <a:pt x="0" y="425"/>
                      </a:moveTo>
                      <a:lnTo>
                        <a:pt x="105" y="421"/>
                      </a:lnTo>
                      <a:lnTo>
                        <a:pt x="105" y="4"/>
                      </a:lnTo>
                      <a:lnTo>
                        <a:pt x="0" y="0"/>
                      </a:lnTo>
                      <a:lnTo>
                        <a:pt x="0" y="42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0" name="Freeform 623"/>
                <p:cNvSpPr>
                  <a:spLocks/>
                </p:cNvSpPr>
                <p:nvPr/>
              </p:nvSpPr>
              <p:spPr bwMode="auto">
                <a:xfrm>
                  <a:off x="1882" y="1845"/>
                  <a:ext cx="20" cy="89"/>
                </a:xfrm>
                <a:custGeom>
                  <a:avLst/>
                  <a:gdLst>
                    <a:gd name="T0" fmla="*/ 0 w 104"/>
                    <a:gd name="T1" fmla="*/ 443 h 443"/>
                    <a:gd name="T2" fmla="*/ 104 w 104"/>
                    <a:gd name="T3" fmla="*/ 439 h 443"/>
                    <a:gd name="T4" fmla="*/ 104 w 104"/>
                    <a:gd name="T5" fmla="*/ 2 h 443"/>
                    <a:gd name="T6" fmla="*/ 0 w 104"/>
                    <a:gd name="T7" fmla="*/ 0 h 443"/>
                    <a:gd name="T8" fmla="*/ 0 w 104"/>
                    <a:gd name="T9" fmla="*/ 443 h 443"/>
                    <a:gd name="T10" fmla="*/ 0 60000 65536"/>
                    <a:gd name="T11" fmla="*/ 0 60000 65536"/>
                    <a:gd name="T12" fmla="*/ 0 60000 65536"/>
                    <a:gd name="T13" fmla="*/ 0 60000 65536"/>
                    <a:gd name="T14" fmla="*/ 0 60000 65536"/>
                    <a:gd name="T15" fmla="*/ 0 w 104"/>
                    <a:gd name="T16" fmla="*/ 0 h 443"/>
                    <a:gd name="T17" fmla="*/ 104 w 104"/>
                    <a:gd name="T18" fmla="*/ 443 h 443"/>
                  </a:gdLst>
                  <a:ahLst/>
                  <a:cxnLst>
                    <a:cxn ang="T10">
                      <a:pos x="T0" y="T1"/>
                    </a:cxn>
                    <a:cxn ang="T11">
                      <a:pos x="T2" y="T3"/>
                    </a:cxn>
                    <a:cxn ang="T12">
                      <a:pos x="T4" y="T5"/>
                    </a:cxn>
                    <a:cxn ang="T13">
                      <a:pos x="T6" y="T7"/>
                    </a:cxn>
                    <a:cxn ang="T14">
                      <a:pos x="T8" y="T9"/>
                    </a:cxn>
                  </a:cxnLst>
                  <a:rect l="T15" t="T16" r="T17" b="T18"/>
                  <a:pathLst>
                    <a:path w="104" h="443">
                      <a:moveTo>
                        <a:pt x="0" y="443"/>
                      </a:moveTo>
                      <a:lnTo>
                        <a:pt x="104" y="439"/>
                      </a:lnTo>
                      <a:lnTo>
                        <a:pt x="104" y="2"/>
                      </a:lnTo>
                      <a:lnTo>
                        <a:pt x="0" y="0"/>
                      </a:lnTo>
                      <a:lnTo>
                        <a:pt x="0" y="44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1" name="Freeform 624"/>
                <p:cNvSpPr>
                  <a:spLocks/>
                </p:cNvSpPr>
                <p:nvPr/>
              </p:nvSpPr>
              <p:spPr bwMode="auto">
                <a:xfrm>
                  <a:off x="1838" y="1844"/>
                  <a:ext cx="21" cy="92"/>
                </a:xfrm>
                <a:custGeom>
                  <a:avLst/>
                  <a:gdLst>
                    <a:gd name="T0" fmla="*/ 0 w 106"/>
                    <a:gd name="T1" fmla="*/ 463 h 463"/>
                    <a:gd name="T2" fmla="*/ 106 w 106"/>
                    <a:gd name="T3" fmla="*/ 457 h 463"/>
                    <a:gd name="T4" fmla="*/ 105 w 106"/>
                    <a:gd name="T5" fmla="*/ 0 h 463"/>
                    <a:gd name="T6" fmla="*/ 0 w 106"/>
                    <a:gd name="T7" fmla="*/ 5 h 463"/>
                    <a:gd name="T8" fmla="*/ 0 w 106"/>
                    <a:gd name="T9" fmla="*/ 463 h 463"/>
                    <a:gd name="T10" fmla="*/ 0 60000 65536"/>
                    <a:gd name="T11" fmla="*/ 0 60000 65536"/>
                    <a:gd name="T12" fmla="*/ 0 60000 65536"/>
                    <a:gd name="T13" fmla="*/ 0 60000 65536"/>
                    <a:gd name="T14" fmla="*/ 0 60000 65536"/>
                    <a:gd name="T15" fmla="*/ 0 w 106"/>
                    <a:gd name="T16" fmla="*/ 0 h 463"/>
                    <a:gd name="T17" fmla="*/ 106 w 106"/>
                    <a:gd name="T18" fmla="*/ 463 h 463"/>
                  </a:gdLst>
                  <a:ahLst/>
                  <a:cxnLst>
                    <a:cxn ang="T10">
                      <a:pos x="T0" y="T1"/>
                    </a:cxn>
                    <a:cxn ang="T11">
                      <a:pos x="T2" y="T3"/>
                    </a:cxn>
                    <a:cxn ang="T12">
                      <a:pos x="T4" y="T5"/>
                    </a:cxn>
                    <a:cxn ang="T13">
                      <a:pos x="T6" y="T7"/>
                    </a:cxn>
                    <a:cxn ang="T14">
                      <a:pos x="T8" y="T9"/>
                    </a:cxn>
                  </a:cxnLst>
                  <a:rect l="T15" t="T16" r="T17" b="T18"/>
                  <a:pathLst>
                    <a:path w="106" h="463">
                      <a:moveTo>
                        <a:pt x="0" y="463"/>
                      </a:moveTo>
                      <a:lnTo>
                        <a:pt x="106" y="457"/>
                      </a:lnTo>
                      <a:lnTo>
                        <a:pt x="105" y="0"/>
                      </a:lnTo>
                      <a:lnTo>
                        <a:pt x="0" y="5"/>
                      </a:lnTo>
                      <a:lnTo>
                        <a:pt x="0" y="463"/>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2" name="Freeform 625"/>
                <p:cNvSpPr>
                  <a:spLocks/>
                </p:cNvSpPr>
                <p:nvPr/>
              </p:nvSpPr>
              <p:spPr bwMode="auto">
                <a:xfrm>
                  <a:off x="1794" y="1841"/>
                  <a:ext cx="22" cy="97"/>
                </a:xfrm>
                <a:custGeom>
                  <a:avLst/>
                  <a:gdLst>
                    <a:gd name="T0" fmla="*/ 0 w 110"/>
                    <a:gd name="T1" fmla="*/ 485 h 485"/>
                    <a:gd name="T2" fmla="*/ 110 w 110"/>
                    <a:gd name="T3" fmla="*/ 479 h 485"/>
                    <a:gd name="T4" fmla="*/ 106 w 110"/>
                    <a:gd name="T5" fmla="*/ 7 h 485"/>
                    <a:gd name="T6" fmla="*/ 1 w 110"/>
                    <a:gd name="T7" fmla="*/ 0 h 485"/>
                    <a:gd name="T8" fmla="*/ 0 w 110"/>
                    <a:gd name="T9" fmla="*/ 485 h 485"/>
                    <a:gd name="T10" fmla="*/ 0 60000 65536"/>
                    <a:gd name="T11" fmla="*/ 0 60000 65536"/>
                    <a:gd name="T12" fmla="*/ 0 60000 65536"/>
                    <a:gd name="T13" fmla="*/ 0 60000 65536"/>
                    <a:gd name="T14" fmla="*/ 0 60000 65536"/>
                    <a:gd name="T15" fmla="*/ 0 w 110"/>
                    <a:gd name="T16" fmla="*/ 0 h 485"/>
                    <a:gd name="T17" fmla="*/ 110 w 110"/>
                    <a:gd name="T18" fmla="*/ 485 h 485"/>
                  </a:gdLst>
                  <a:ahLst/>
                  <a:cxnLst>
                    <a:cxn ang="T10">
                      <a:pos x="T0" y="T1"/>
                    </a:cxn>
                    <a:cxn ang="T11">
                      <a:pos x="T2" y="T3"/>
                    </a:cxn>
                    <a:cxn ang="T12">
                      <a:pos x="T4" y="T5"/>
                    </a:cxn>
                    <a:cxn ang="T13">
                      <a:pos x="T6" y="T7"/>
                    </a:cxn>
                    <a:cxn ang="T14">
                      <a:pos x="T8" y="T9"/>
                    </a:cxn>
                  </a:cxnLst>
                  <a:rect l="T15" t="T16" r="T17" b="T18"/>
                  <a:pathLst>
                    <a:path w="110" h="485">
                      <a:moveTo>
                        <a:pt x="0" y="485"/>
                      </a:moveTo>
                      <a:lnTo>
                        <a:pt x="110" y="479"/>
                      </a:lnTo>
                      <a:lnTo>
                        <a:pt x="106" y="7"/>
                      </a:lnTo>
                      <a:lnTo>
                        <a:pt x="1" y="0"/>
                      </a:lnTo>
                      <a:lnTo>
                        <a:pt x="0" y="485"/>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3" name="Freeform 626"/>
                <p:cNvSpPr>
                  <a:spLocks/>
                </p:cNvSpPr>
                <p:nvPr/>
              </p:nvSpPr>
              <p:spPr bwMode="auto">
                <a:xfrm>
                  <a:off x="2168" y="1861"/>
                  <a:ext cx="17" cy="58"/>
                </a:xfrm>
                <a:custGeom>
                  <a:avLst/>
                  <a:gdLst>
                    <a:gd name="T0" fmla="*/ 0 w 87"/>
                    <a:gd name="T1" fmla="*/ 0 h 293"/>
                    <a:gd name="T2" fmla="*/ 0 w 87"/>
                    <a:gd name="T3" fmla="*/ 293 h 293"/>
                    <a:gd name="T4" fmla="*/ 87 w 87"/>
                    <a:gd name="T5" fmla="*/ 291 h 293"/>
                    <a:gd name="T6" fmla="*/ 87 w 87"/>
                    <a:gd name="T7" fmla="*/ 3 h 293"/>
                    <a:gd name="T8" fmla="*/ 0 w 87"/>
                    <a:gd name="T9" fmla="*/ 0 h 293"/>
                    <a:gd name="T10" fmla="*/ 0 60000 65536"/>
                    <a:gd name="T11" fmla="*/ 0 60000 65536"/>
                    <a:gd name="T12" fmla="*/ 0 60000 65536"/>
                    <a:gd name="T13" fmla="*/ 0 60000 65536"/>
                    <a:gd name="T14" fmla="*/ 0 60000 65536"/>
                    <a:gd name="T15" fmla="*/ 0 w 87"/>
                    <a:gd name="T16" fmla="*/ 0 h 293"/>
                    <a:gd name="T17" fmla="*/ 87 w 87"/>
                    <a:gd name="T18" fmla="*/ 293 h 293"/>
                  </a:gdLst>
                  <a:ahLst/>
                  <a:cxnLst>
                    <a:cxn ang="T10">
                      <a:pos x="T0" y="T1"/>
                    </a:cxn>
                    <a:cxn ang="T11">
                      <a:pos x="T2" y="T3"/>
                    </a:cxn>
                    <a:cxn ang="T12">
                      <a:pos x="T4" y="T5"/>
                    </a:cxn>
                    <a:cxn ang="T13">
                      <a:pos x="T6" y="T7"/>
                    </a:cxn>
                    <a:cxn ang="T14">
                      <a:pos x="T8" y="T9"/>
                    </a:cxn>
                  </a:cxnLst>
                  <a:rect l="T15" t="T16" r="T17" b="T18"/>
                  <a:pathLst>
                    <a:path w="87" h="293">
                      <a:moveTo>
                        <a:pt x="0" y="0"/>
                      </a:moveTo>
                      <a:lnTo>
                        <a:pt x="0" y="293"/>
                      </a:lnTo>
                      <a:lnTo>
                        <a:pt x="87" y="291"/>
                      </a:lnTo>
                      <a:lnTo>
                        <a:pt x="87"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4" name="Freeform 627"/>
                <p:cNvSpPr>
                  <a:spLocks/>
                </p:cNvSpPr>
                <p:nvPr/>
              </p:nvSpPr>
              <p:spPr bwMode="auto">
                <a:xfrm>
                  <a:off x="2200" y="1861"/>
                  <a:ext cx="14" cy="57"/>
                </a:xfrm>
                <a:custGeom>
                  <a:avLst/>
                  <a:gdLst>
                    <a:gd name="T0" fmla="*/ 0 w 71"/>
                    <a:gd name="T1" fmla="*/ 0 h 283"/>
                    <a:gd name="T2" fmla="*/ 0 w 71"/>
                    <a:gd name="T3" fmla="*/ 283 h 283"/>
                    <a:gd name="T4" fmla="*/ 71 w 71"/>
                    <a:gd name="T5" fmla="*/ 280 h 283"/>
                    <a:gd name="T6" fmla="*/ 71 w 71"/>
                    <a:gd name="T7" fmla="*/ 7 h 283"/>
                    <a:gd name="T8" fmla="*/ 0 w 71"/>
                    <a:gd name="T9" fmla="*/ 0 h 283"/>
                    <a:gd name="T10" fmla="*/ 0 60000 65536"/>
                    <a:gd name="T11" fmla="*/ 0 60000 65536"/>
                    <a:gd name="T12" fmla="*/ 0 60000 65536"/>
                    <a:gd name="T13" fmla="*/ 0 60000 65536"/>
                    <a:gd name="T14" fmla="*/ 0 60000 65536"/>
                    <a:gd name="T15" fmla="*/ 0 w 71"/>
                    <a:gd name="T16" fmla="*/ 0 h 283"/>
                    <a:gd name="T17" fmla="*/ 71 w 71"/>
                    <a:gd name="T18" fmla="*/ 283 h 283"/>
                  </a:gdLst>
                  <a:ahLst/>
                  <a:cxnLst>
                    <a:cxn ang="T10">
                      <a:pos x="T0" y="T1"/>
                    </a:cxn>
                    <a:cxn ang="T11">
                      <a:pos x="T2" y="T3"/>
                    </a:cxn>
                    <a:cxn ang="T12">
                      <a:pos x="T4" y="T5"/>
                    </a:cxn>
                    <a:cxn ang="T13">
                      <a:pos x="T6" y="T7"/>
                    </a:cxn>
                    <a:cxn ang="T14">
                      <a:pos x="T8" y="T9"/>
                    </a:cxn>
                  </a:cxnLst>
                  <a:rect l="T15" t="T16" r="T17" b="T18"/>
                  <a:pathLst>
                    <a:path w="71" h="283">
                      <a:moveTo>
                        <a:pt x="0" y="0"/>
                      </a:moveTo>
                      <a:lnTo>
                        <a:pt x="0" y="283"/>
                      </a:lnTo>
                      <a:lnTo>
                        <a:pt x="71" y="280"/>
                      </a:lnTo>
                      <a:lnTo>
                        <a:pt x="71" y="7"/>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5" name="Freeform 628"/>
                <p:cNvSpPr>
                  <a:spLocks/>
                </p:cNvSpPr>
                <p:nvPr/>
              </p:nvSpPr>
              <p:spPr bwMode="auto">
                <a:xfrm>
                  <a:off x="2226" y="1864"/>
                  <a:ext cx="27" cy="53"/>
                </a:xfrm>
                <a:custGeom>
                  <a:avLst/>
                  <a:gdLst>
                    <a:gd name="T0" fmla="*/ 0 w 132"/>
                    <a:gd name="T1" fmla="*/ 0 h 267"/>
                    <a:gd name="T2" fmla="*/ 0 w 132"/>
                    <a:gd name="T3" fmla="*/ 267 h 267"/>
                    <a:gd name="T4" fmla="*/ 132 w 132"/>
                    <a:gd name="T5" fmla="*/ 260 h 267"/>
                    <a:gd name="T6" fmla="*/ 132 w 132"/>
                    <a:gd name="T7" fmla="*/ 3 h 267"/>
                    <a:gd name="T8" fmla="*/ 0 w 132"/>
                    <a:gd name="T9" fmla="*/ 0 h 267"/>
                    <a:gd name="T10" fmla="*/ 0 60000 65536"/>
                    <a:gd name="T11" fmla="*/ 0 60000 65536"/>
                    <a:gd name="T12" fmla="*/ 0 60000 65536"/>
                    <a:gd name="T13" fmla="*/ 0 60000 65536"/>
                    <a:gd name="T14" fmla="*/ 0 60000 65536"/>
                    <a:gd name="T15" fmla="*/ 0 w 132"/>
                    <a:gd name="T16" fmla="*/ 0 h 267"/>
                    <a:gd name="T17" fmla="*/ 132 w 132"/>
                    <a:gd name="T18" fmla="*/ 267 h 267"/>
                  </a:gdLst>
                  <a:ahLst/>
                  <a:cxnLst>
                    <a:cxn ang="T10">
                      <a:pos x="T0" y="T1"/>
                    </a:cxn>
                    <a:cxn ang="T11">
                      <a:pos x="T2" y="T3"/>
                    </a:cxn>
                    <a:cxn ang="T12">
                      <a:pos x="T4" y="T5"/>
                    </a:cxn>
                    <a:cxn ang="T13">
                      <a:pos x="T6" y="T7"/>
                    </a:cxn>
                    <a:cxn ang="T14">
                      <a:pos x="T8" y="T9"/>
                    </a:cxn>
                  </a:cxnLst>
                  <a:rect l="T15" t="T16" r="T17" b="T18"/>
                  <a:pathLst>
                    <a:path w="132" h="267">
                      <a:moveTo>
                        <a:pt x="0" y="0"/>
                      </a:moveTo>
                      <a:lnTo>
                        <a:pt x="0" y="267"/>
                      </a:lnTo>
                      <a:lnTo>
                        <a:pt x="132" y="260"/>
                      </a:lnTo>
                      <a:lnTo>
                        <a:pt x="132" y="3"/>
                      </a:lnTo>
                      <a:lnTo>
                        <a:pt x="0" y="0"/>
                      </a:lnTo>
                      <a:close/>
                    </a:path>
                  </a:pathLst>
                </a:custGeom>
                <a:solidFill>
                  <a:srgbClr val="80808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nvGrpSpPr>
                <p:cNvPr id="3146" name="Group 629"/>
                <p:cNvGrpSpPr>
                  <a:grpSpLocks/>
                </p:cNvGrpSpPr>
                <p:nvPr/>
              </p:nvGrpSpPr>
              <p:grpSpPr bwMode="auto">
                <a:xfrm>
                  <a:off x="2016" y="1839"/>
                  <a:ext cx="141" cy="95"/>
                  <a:chOff x="2016" y="1839"/>
                  <a:chExt cx="141" cy="95"/>
                </a:xfrm>
              </p:grpSpPr>
              <p:sp>
                <p:nvSpPr>
                  <p:cNvPr id="3147" name="Freeform 630"/>
                  <p:cNvSpPr>
                    <a:spLocks/>
                  </p:cNvSpPr>
                  <p:nvPr/>
                </p:nvSpPr>
                <p:spPr bwMode="auto">
                  <a:xfrm>
                    <a:off x="2016" y="1839"/>
                    <a:ext cx="141" cy="95"/>
                  </a:xfrm>
                  <a:custGeom>
                    <a:avLst/>
                    <a:gdLst>
                      <a:gd name="T0" fmla="*/ 0 w 704"/>
                      <a:gd name="T1" fmla="*/ 443 h 477"/>
                      <a:gd name="T2" fmla="*/ 0 w 704"/>
                      <a:gd name="T3" fmla="*/ 28 h 477"/>
                      <a:gd name="T4" fmla="*/ 236 w 704"/>
                      <a:gd name="T5" fmla="*/ 0 h 477"/>
                      <a:gd name="T6" fmla="*/ 704 w 704"/>
                      <a:gd name="T7" fmla="*/ 33 h 477"/>
                      <a:gd name="T8" fmla="*/ 704 w 704"/>
                      <a:gd name="T9" fmla="*/ 443 h 477"/>
                      <a:gd name="T10" fmla="*/ 236 w 704"/>
                      <a:gd name="T11" fmla="*/ 477 h 477"/>
                      <a:gd name="T12" fmla="*/ 0 w 704"/>
                      <a:gd name="T13" fmla="*/ 443 h 477"/>
                      <a:gd name="T14" fmla="*/ 0 60000 65536"/>
                      <a:gd name="T15" fmla="*/ 0 60000 65536"/>
                      <a:gd name="T16" fmla="*/ 0 60000 65536"/>
                      <a:gd name="T17" fmla="*/ 0 60000 65536"/>
                      <a:gd name="T18" fmla="*/ 0 60000 65536"/>
                      <a:gd name="T19" fmla="*/ 0 60000 65536"/>
                      <a:gd name="T20" fmla="*/ 0 60000 65536"/>
                      <a:gd name="T21" fmla="*/ 0 w 704"/>
                      <a:gd name="T22" fmla="*/ 0 h 477"/>
                      <a:gd name="T23" fmla="*/ 704 w 704"/>
                      <a:gd name="T24" fmla="*/ 477 h 47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4" h="477">
                        <a:moveTo>
                          <a:pt x="0" y="443"/>
                        </a:moveTo>
                        <a:lnTo>
                          <a:pt x="0" y="28"/>
                        </a:lnTo>
                        <a:lnTo>
                          <a:pt x="236" y="0"/>
                        </a:lnTo>
                        <a:lnTo>
                          <a:pt x="704" y="33"/>
                        </a:lnTo>
                        <a:lnTo>
                          <a:pt x="704" y="443"/>
                        </a:lnTo>
                        <a:lnTo>
                          <a:pt x="236" y="477"/>
                        </a:lnTo>
                        <a:lnTo>
                          <a:pt x="0" y="4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8" name="Freeform 631"/>
                  <p:cNvSpPr>
                    <a:spLocks/>
                  </p:cNvSpPr>
                  <p:nvPr/>
                </p:nvSpPr>
                <p:spPr bwMode="auto">
                  <a:xfrm>
                    <a:off x="2044" y="1849"/>
                    <a:ext cx="1" cy="82"/>
                  </a:xfrm>
                  <a:custGeom>
                    <a:avLst/>
                    <a:gdLst>
                      <a:gd name="T0" fmla="*/ 0 w 6"/>
                      <a:gd name="T1" fmla="*/ 3 h 408"/>
                      <a:gd name="T2" fmla="*/ 0 w 6"/>
                      <a:gd name="T3" fmla="*/ 407 h 408"/>
                      <a:gd name="T4" fmla="*/ 6 w 6"/>
                      <a:gd name="T5" fmla="*/ 408 h 408"/>
                      <a:gd name="T6" fmla="*/ 6 w 6"/>
                      <a:gd name="T7" fmla="*/ 0 h 408"/>
                      <a:gd name="T8" fmla="*/ 0 w 6"/>
                      <a:gd name="T9" fmla="*/ 3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3"/>
                        </a:moveTo>
                        <a:lnTo>
                          <a:pt x="0" y="407"/>
                        </a:lnTo>
                        <a:lnTo>
                          <a:pt x="6" y="408"/>
                        </a:lnTo>
                        <a:lnTo>
                          <a:pt x="6"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49" name="Freeform 632"/>
                  <p:cNvSpPr>
                    <a:spLocks/>
                  </p:cNvSpPr>
                  <p:nvPr/>
                </p:nvSpPr>
                <p:spPr bwMode="auto">
                  <a:xfrm>
                    <a:off x="2016" y="1855"/>
                    <a:ext cx="3" cy="72"/>
                  </a:xfrm>
                  <a:custGeom>
                    <a:avLst/>
                    <a:gdLst>
                      <a:gd name="T0" fmla="*/ 0 w 16"/>
                      <a:gd name="T1" fmla="*/ 4 h 364"/>
                      <a:gd name="T2" fmla="*/ 0 w 16"/>
                      <a:gd name="T3" fmla="*/ 364 h 364"/>
                      <a:gd name="T4" fmla="*/ 16 w 16"/>
                      <a:gd name="T5" fmla="*/ 364 h 364"/>
                      <a:gd name="T6" fmla="*/ 16 w 16"/>
                      <a:gd name="T7" fmla="*/ 0 h 364"/>
                      <a:gd name="T8" fmla="*/ 0 w 16"/>
                      <a:gd name="T9" fmla="*/ 4 h 364"/>
                      <a:gd name="T10" fmla="*/ 0 60000 65536"/>
                      <a:gd name="T11" fmla="*/ 0 60000 65536"/>
                      <a:gd name="T12" fmla="*/ 0 60000 65536"/>
                      <a:gd name="T13" fmla="*/ 0 60000 65536"/>
                      <a:gd name="T14" fmla="*/ 0 60000 65536"/>
                      <a:gd name="T15" fmla="*/ 0 w 16"/>
                      <a:gd name="T16" fmla="*/ 0 h 364"/>
                      <a:gd name="T17" fmla="*/ 16 w 16"/>
                      <a:gd name="T18" fmla="*/ 364 h 364"/>
                    </a:gdLst>
                    <a:ahLst/>
                    <a:cxnLst>
                      <a:cxn ang="T10">
                        <a:pos x="T0" y="T1"/>
                      </a:cxn>
                      <a:cxn ang="T11">
                        <a:pos x="T2" y="T3"/>
                      </a:cxn>
                      <a:cxn ang="T12">
                        <a:pos x="T4" y="T5"/>
                      </a:cxn>
                      <a:cxn ang="T13">
                        <a:pos x="T6" y="T7"/>
                      </a:cxn>
                      <a:cxn ang="T14">
                        <a:pos x="T8" y="T9"/>
                      </a:cxn>
                    </a:cxnLst>
                    <a:rect l="T15" t="T16" r="T17" b="T18"/>
                    <a:pathLst>
                      <a:path w="16" h="364">
                        <a:moveTo>
                          <a:pt x="0" y="4"/>
                        </a:moveTo>
                        <a:lnTo>
                          <a:pt x="0" y="364"/>
                        </a:lnTo>
                        <a:lnTo>
                          <a:pt x="16" y="364"/>
                        </a:lnTo>
                        <a:lnTo>
                          <a:pt x="1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0" name="Freeform 633"/>
                  <p:cNvSpPr>
                    <a:spLocks/>
                  </p:cNvSpPr>
                  <p:nvPr/>
                </p:nvSpPr>
                <p:spPr bwMode="auto">
                  <a:xfrm>
                    <a:off x="2030" y="1849"/>
                    <a:ext cx="1" cy="82"/>
                  </a:xfrm>
                  <a:custGeom>
                    <a:avLst/>
                    <a:gdLst>
                      <a:gd name="T0" fmla="*/ 0 w 7"/>
                      <a:gd name="T1" fmla="*/ 3 h 408"/>
                      <a:gd name="T2" fmla="*/ 0 w 7"/>
                      <a:gd name="T3" fmla="*/ 407 h 408"/>
                      <a:gd name="T4" fmla="*/ 7 w 7"/>
                      <a:gd name="T5" fmla="*/ 408 h 408"/>
                      <a:gd name="T6" fmla="*/ 7 w 7"/>
                      <a:gd name="T7" fmla="*/ 0 h 408"/>
                      <a:gd name="T8" fmla="*/ 0 w 7"/>
                      <a:gd name="T9" fmla="*/ 3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3"/>
                        </a:moveTo>
                        <a:lnTo>
                          <a:pt x="0" y="407"/>
                        </a:lnTo>
                        <a:lnTo>
                          <a:pt x="7" y="408"/>
                        </a:lnTo>
                        <a:lnTo>
                          <a:pt x="7" y="0"/>
                        </a:lnTo>
                        <a:lnTo>
                          <a:pt x="0" y="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1" name="Freeform 634"/>
                  <p:cNvSpPr>
                    <a:spLocks/>
                  </p:cNvSpPr>
                  <p:nvPr/>
                </p:nvSpPr>
                <p:spPr bwMode="auto">
                  <a:xfrm>
                    <a:off x="2059" y="1851"/>
                    <a:ext cx="9" cy="83"/>
                  </a:xfrm>
                  <a:custGeom>
                    <a:avLst/>
                    <a:gdLst>
                      <a:gd name="T0" fmla="*/ 0 w 45"/>
                      <a:gd name="T1" fmla="*/ 2 h 414"/>
                      <a:gd name="T2" fmla="*/ 22 w 45"/>
                      <a:gd name="T3" fmla="*/ 2 h 414"/>
                      <a:gd name="T4" fmla="*/ 45 w 45"/>
                      <a:gd name="T5" fmla="*/ 0 h 414"/>
                      <a:gd name="T6" fmla="*/ 45 w 45"/>
                      <a:gd name="T7" fmla="*/ 410 h 414"/>
                      <a:gd name="T8" fmla="*/ 22 w 45"/>
                      <a:gd name="T9" fmla="*/ 414 h 414"/>
                      <a:gd name="T10" fmla="*/ 0 w 45"/>
                      <a:gd name="T11" fmla="*/ 410 h 414"/>
                      <a:gd name="T12" fmla="*/ 0 w 45"/>
                      <a:gd name="T13" fmla="*/ 2 h 414"/>
                      <a:gd name="T14" fmla="*/ 0 60000 65536"/>
                      <a:gd name="T15" fmla="*/ 0 60000 65536"/>
                      <a:gd name="T16" fmla="*/ 0 60000 65536"/>
                      <a:gd name="T17" fmla="*/ 0 60000 65536"/>
                      <a:gd name="T18" fmla="*/ 0 60000 65536"/>
                      <a:gd name="T19" fmla="*/ 0 60000 65536"/>
                      <a:gd name="T20" fmla="*/ 0 60000 65536"/>
                      <a:gd name="T21" fmla="*/ 0 w 45"/>
                      <a:gd name="T22" fmla="*/ 0 h 414"/>
                      <a:gd name="T23" fmla="*/ 45 w 45"/>
                      <a:gd name="T24" fmla="*/ 414 h 4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5" h="414">
                        <a:moveTo>
                          <a:pt x="0" y="2"/>
                        </a:moveTo>
                        <a:lnTo>
                          <a:pt x="22" y="2"/>
                        </a:lnTo>
                        <a:lnTo>
                          <a:pt x="45" y="0"/>
                        </a:lnTo>
                        <a:lnTo>
                          <a:pt x="45" y="410"/>
                        </a:lnTo>
                        <a:lnTo>
                          <a:pt x="22" y="414"/>
                        </a:lnTo>
                        <a:lnTo>
                          <a:pt x="0" y="410"/>
                        </a:lnTo>
                        <a:lnTo>
                          <a:pt x="0" y="2"/>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2" name="Freeform 635"/>
                  <p:cNvSpPr>
                    <a:spLocks/>
                  </p:cNvSpPr>
                  <p:nvPr/>
                </p:nvSpPr>
                <p:spPr bwMode="auto">
                  <a:xfrm>
                    <a:off x="2092" y="1853"/>
                    <a:ext cx="3" cy="79"/>
                  </a:xfrm>
                  <a:custGeom>
                    <a:avLst/>
                    <a:gdLst>
                      <a:gd name="T0" fmla="*/ 0 w 15"/>
                      <a:gd name="T1" fmla="*/ 394 h 394"/>
                      <a:gd name="T2" fmla="*/ 0 w 15"/>
                      <a:gd name="T3" fmla="*/ 0 h 394"/>
                      <a:gd name="T4" fmla="*/ 15 w 15"/>
                      <a:gd name="T5" fmla="*/ 1 h 394"/>
                      <a:gd name="T6" fmla="*/ 15 w 15"/>
                      <a:gd name="T7" fmla="*/ 392 h 394"/>
                      <a:gd name="T8" fmla="*/ 0 w 15"/>
                      <a:gd name="T9" fmla="*/ 394 h 394"/>
                      <a:gd name="T10" fmla="*/ 0 60000 65536"/>
                      <a:gd name="T11" fmla="*/ 0 60000 65536"/>
                      <a:gd name="T12" fmla="*/ 0 60000 65536"/>
                      <a:gd name="T13" fmla="*/ 0 60000 65536"/>
                      <a:gd name="T14" fmla="*/ 0 60000 65536"/>
                      <a:gd name="T15" fmla="*/ 0 w 15"/>
                      <a:gd name="T16" fmla="*/ 0 h 394"/>
                      <a:gd name="T17" fmla="*/ 15 w 15"/>
                      <a:gd name="T18" fmla="*/ 394 h 394"/>
                    </a:gdLst>
                    <a:ahLst/>
                    <a:cxnLst>
                      <a:cxn ang="T10">
                        <a:pos x="T0" y="T1"/>
                      </a:cxn>
                      <a:cxn ang="T11">
                        <a:pos x="T2" y="T3"/>
                      </a:cxn>
                      <a:cxn ang="T12">
                        <a:pos x="T4" y="T5"/>
                      </a:cxn>
                      <a:cxn ang="T13">
                        <a:pos x="T6" y="T7"/>
                      </a:cxn>
                      <a:cxn ang="T14">
                        <a:pos x="T8" y="T9"/>
                      </a:cxn>
                    </a:cxnLst>
                    <a:rect l="T15" t="T16" r="T17" b="T18"/>
                    <a:pathLst>
                      <a:path w="15" h="394">
                        <a:moveTo>
                          <a:pt x="0" y="394"/>
                        </a:moveTo>
                        <a:lnTo>
                          <a:pt x="0" y="0"/>
                        </a:lnTo>
                        <a:lnTo>
                          <a:pt x="15" y="1"/>
                        </a:lnTo>
                        <a:lnTo>
                          <a:pt x="15" y="392"/>
                        </a:lnTo>
                        <a:lnTo>
                          <a:pt x="0" y="39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3" name="Freeform 636"/>
                  <p:cNvSpPr>
                    <a:spLocks/>
                  </p:cNvSpPr>
                  <p:nvPr/>
                </p:nvSpPr>
                <p:spPr bwMode="auto">
                  <a:xfrm>
                    <a:off x="2123" y="1854"/>
                    <a:ext cx="2" cy="76"/>
                  </a:xfrm>
                  <a:custGeom>
                    <a:avLst/>
                    <a:gdLst>
                      <a:gd name="T0" fmla="*/ 0 w 10"/>
                      <a:gd name="T1" fmla="*/ 381 h 381"/>
                      <a:gd name="T2" fmla="*/ 0 w 10"/>
                      <a:gd name="T3" fmla="*/ 2 h 381"/>
                      <a:gd name="T4" fmla="*/ 10 w 10"/>
                      <a:gd name="T5" fmla="*/ 0 h 381"/>
                      <a:gd name="T6" fmla="*/ 10 w 10"/>
                      <a:gd name="T7" fmla="*/ 379 h 381"/>
                      <a:gd name="T8" fmla="*/ 0 w 10"/>
                      <a:gd name="T9" fmla="*/ 381 h 381"/>
                      <a:gd name="T10" fmla="*/ 0 60000 65536"/>
                      <a:gd name="T11" fmla="*/ 0 60000 65536"/>
                      <a:gd name="T12" fmla="*/ 0 60000 65536"/>
                      <a:gd name="T13" fmla="*/ 0 60000 65536"/>
                      <a:gd name="T14" fmla="*/ 0 60000 65536"/>
                      <a:gd name="T15" fmla="*/ 0 w 10"/>
                      <a:gd name="T16" fmla="*/ 0 h 381"/>
                      <a:gd name="T17" fmla="*/ 10 w 10"/>
                      <a:gd name="T18" fmla="*/ 381 h 381"/>
                    </a:gdLst>
                    <a:ahLst/>
                    <a:cxnLst>
                      <a:cxn ang="T10">
                        <a:pos x="T0" y="T1"/>
                      </a:cxn>
                      <a:cxn ang="T11">
                        <a:pos x="T2" y="T3"/>
                      </a:cxn>
                      <a:cxn ang="T12">
                        <a:pos x="T4" y="T5"/>
                      </a:cxn>
                      <a:cxn ang="T13">
                        <a:pos x="T6" y="T7"/>
                      </a:cxn>
                      <a:cxn ang="T14">
                        <a:pos x="T8" y="T9"/>
                      </a:cxn>
                    </a:cxnLst>
                    <a:rect l="T15" t="T16" r="T17" b="T18"/>
                    <a:pathLst>
                      <a:path w="10" h="381">
                        <a:moveTo>
                          <a:pt x="0" y="381"/>
                        </a:moveTo>
                        <a:lnTo>
                          <a:pt x="0" y="2"/>
                        </a:lnTo>
                        <a:lnTo>
                          <a:pt x="10" y="0"/>
                        </a:lnTo>
                        <a:lnTo>
                          <a:pt x="10" y="379"/>
                        </a:lnTo>
                        <a:lnTo>
                          <a:pt x="0" y="381"/>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4" name="Freeform 637"/>
                  <p:cNvSpPr>
                    <a:spLocks/>
                  </p:cNvSpPr>
                  <p:nvPr/>
                </p:nvSpPr>
                <p:spPr bwMode="auto">
                  <a:xfrm>
                    <a:off x="2154" y="1855"/>
                    <a:ext cx="3" cy="72"/>
                  </a:xfrm>
                  <a:custGeom>
                    <a:avLst/>
                    <a:gdLst>
                      <a:gd name="T0" fmla="*/ 15 w 15"/>
                      <a:gd name="T1" fmla="*/ 5 h 360"/>
                      <a:gd name="T2" fmla="*/ 15 w 15"/>
                      <a:gd name="T3" fmla="*/ 360 h 360"/>
                      <a:gd name="T4" fmla="*/ 0 w 15"/>
                      <a:gd name="T5" fmla="*/ 360 h 360"/>
                      <a:gd name="T6" fmla="*/ 0 w 15"/>
                      <a:gd name="T7" fmla="*/ 0 h 360"/>
                      <a:gd name="T8" fmla="*/ 15 w 15"/>
                      <a:gd name="T9" fmla="*/ 5 h 360"/>
                      <a:gd name="T10" fmla="*/ 0 60000 65536"/>
                      <a:gd name="T11" fmla="*/ 0 60000 65536"/>
                      <a:gd name="T12" fmla="*/ 0 60000 65536"/>
                      <a:gd name="T13" fmla="*/ 0 60000 65536"/>
                      <a:gd name="T14" fmla="*/ 0 60000 65536"/>
                      <a:gd name="T15" fmla="*/ 0 w 15"/>
                      <a:gd name="T16" fmla="*/ 0 h 360"/>
                      <a:gd name="T17" fmla="*/ 15 w 15"/>
                      <a:gd name="T18" fmla="*/ 360 h 360"/>
                    </a:gdLst>
                    <a:ahLst/>
                    <a:cxnLst>
                      <a:cxn ang="T10">
                        <a:pos x="T0" y="T1"/>
                      </a:cxn>
                      <a:cxn ang="T11">
                        <a:pos x="T2" y="T3"/>
                      </a:cxn>
                      <a:cxn ang="T12">
                        <a:pos x="T4" y="T5"/>
                      </a:cxn>
                      <a:cxn ang="T13">
                        <a:pos x="T6" y="T7"/>
                      </a:cxn>
                      <a:cxn ang="T14">
                        <a:pos x="T8" y="T9"/>
                      </a:cxn>
                    </a:cxnLst>
                    <a:rect l="T15" t="T16" r="T17" b="T18"/>
                    <a:pathLst>
                      <a:path w="15" h="360">
                        <a:moveTo>
                          <a:pt x="15" y="5"/>
                        </a:moveTo>
                        <a:lnTo>
                          <a:pt x="15" y="360"/>
                        </a:lnTo>
                        <a:lnTo>
                          <a:pt x="0" y="360"/>
                        </a:lnTo>
                        <a:lnTo>
                          <a:pt x="0" y="0"/>
                        </a:lnTo>
                        <a:lnTo>
                          <a:pt x="15" y="5"/>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5" name="Freeform 638"/>
                  <p:cNvSpPr>
                    <a:spLocks/>
                  </p:cNvSpPr>
                  <p:nvPr/>
                </p:nvSpPr>
                <p:spPr bwMode="auto">
                  <a:xfrm>
                    <a:off x="2139" y="1847"/>
                    <a:ext cx="2" cy="82"/>
                  </a:xfrm>
                  <a:custGeom>
                    <a:avLst/>
                    <a:gdLst>
                      <a:gd name="T0" fmla="*/ 0 w 6"/>
                      <a:gd name="T1" fmla="*/ 4 h 408"/>
                      <a:gd name="T2" fmla="*/ 0 w 6"/>
                      <a:gd name="T3" fmla="*/ 406 h 408"/>
                      <a:gd name="T4" fmla="*/ 6 w 6"/>
                      <a:gd name="T5" fmla="*/ 408 h 408"/>
                      <a:gd name="T6" fmla="*/ 6 w 6"/>
                      <a:gd name="T7" fmla="*/ 0 h 408"/>
                      <a:gd name="T8" fmla="*/ 0 w 6"/>
                      <a:gd name="T9" fmla="*/ 4 h 408"/>
                      <a:gd name="T10" fmla="*/ 0 60000 65536"/>
                      <a:gd name="T11" fmla="*/ 0 60000 65536"/>
                      <a:gd name="T12" fmla="*/ 0 60000 65536"/>
                      <a:gd name="T13" fmla="*/ 0 60000 65536"/>
                      <a:gd name="T14" fmla="*/ 0 60000 65536"/>
                      <a:gd name="T15" fmla="*/ 0 w 6"/>
                      <a:gd name="T16" fmla="*/ 0 h 408"/>
                      <a:gd name="T17" fmla="*/ 6 w 6"/>
                      <a:gd name="T18" fmla="*/ 408 h 408"/>
                    </a:gdLst>
                    <a:ahLst/>
                    <a:cxnLst>
                      <a:cxn ang="T10">
                        <a:pos x="T0" y="T1"/>
                      </a:cxn>
                      <a:cxn ang="T11">
                        <a:pos x="T2" y="T3"/>
                      </a:cxn>
                      <a:cxn ang="T12">
                        <a:pos x="T4" y="T5"/>
                      </a:cxn>
                      <a:cxn ang="T13">
                        <a:pos x="T6" y="T7"/>
                      </a:cxn>
                      <a:cxn ang="T14">
                        <a:pos x="T8" y="T9"/>
                      </a:cxn>
                    </a:cxnLst>
                    <a:rect l="T15" t="T16" r="T17" b="T18"/>
                    <a:pathLst>
                      <a:path w="6" h="408">
                        <a:moveTo>
                          <a:pt x="0" y="4"/>
                        </a:moveTo>
                        <a:lnTo>
                          <a:pt x="0" y="406"/>
                        </a:lnTo>
                        <a:lnTo>
                          <a:pt x="6" y="408"/>
                        </a:lnTo>
                        <a:lnTo>
                          <a:pt x="6"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6" name="Freeform 639"/>
                  <p:cNvSpPr>
                    <a:spLocks/>
                  </p:cNvSpPr>
                  <p:nvPr/>
                </p:nvSpPr>
                <p:spPr bwMode="auto">
                  <a:xfrm>
                    <a:off x="2109" y="1849"/>
                    <a:ext cx="1" cy="81"/>
                  </a:xfrm>
                  <a:custGeom>
                    <a:avLst/>
                    <a:gdLst>
                      <a:gd name="T0" fmla="*/ 0 w 7"/>
                      <a:gd name="T1" fmla="*/ 4 h 408"/>
                      <a:gd name="T2" fmla="*/ 0 w 7"/>
                      <a:gd name="T3" fmla="*/ 406 h 408"/>
                      <a:gd name="T4" fmla="*/ 7 w 7"/>
                      <a:gd name="T5" fmla="*/ 408 h 408"/>
                      <a:gd name="T6" fmla="*/ 7 w 7"/>
                      <a:gd name="T7" fmla="*/ 0 h 408"/>
                      <a:gd name="T8" fmla="*/ 0 w 7"/>
                      <a:gd name="T9" fmla="*/ 4 h 408"/>
                      <a:gd name="T10" fmla="*/ 0 60000 65536"/>
                      <a:gd name="T11" fmla="*/ 0 60000 65536"/>
                      <a:gd name="T12" fmla="*/ 0 60000 65536"/>
                      <a:gd name="T13" fmla="*/ 0 60000 65536"/>
                      <a:gd name="T14" fmla="*/ 0 60000 65536"/>
                      <a:gd name="T15" fmla="*/ 0 w 7"/>
                      <a:gd name="T16" fmla="*/ 0 h 408"/>
                      <a:gd name="T17" fmla="*/ 7 w 7"/>
                      <a:gd name="T18" fmla="*/ 408 h 408"/>
                    </a:gdLst>
                    <a:ahLst/>
                    <a:cxnLst>
                      <a:cxn ang="T10">
                        <a:pos x="T0" y="T1"/>
                      </a:cxn>
                      <a:cxn ang="T11">
                        <a:pos x="T2" y="T3"/>
                      </a:cxn>
                      <a:cxn ang="T12">
                        <a:pos x="T4" y="T5"/>
                      </a:cxn>
                      <a:cxn ang="T13">
                        <a:pos x="T6" y="T7"/>
                      </a:cxn>
                      <a:cxn ang="T14">
                        <a:pos x="T8" y="T9"/>
                      </a:cxn>
                    </a:cxnLst>
                    <a:rect l="T15" t="T16" r="T17" b="T18"/>
                    <a:pathLst>
                      <a:path w="7" h="408">
                        <a:moveTo>
                          <a:pt x="0" y="4"/>
                        </a:moveTo>
                        <a:lnTo>
                          <a:pt x="0" y="406"/>
                        </a:lnTo>
                        <a:lnTo>
                          <a:pt x="7" y="408"/>
                        </a:lnTo>
                        <a:lnTo>
                          <a:pt x="7"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7" name="Freeform 640"/>
                  <p:cNvSpPr>
                    <a:spLocks/>
                  </p:cNvSpPr>
                  <p:nvPr/>
                </p:nvSpPr>
                <p:spPr bwMode="auto">
                  <a:xfrm>
                    <a:off x="2078" y="1850"/>
                    <a:ext cx="1" cy="82"/>
                  </a:xfrm>
                  <a:custGeom>
                    <a:avLst/>
                    <a:gdLst>
                      <a:gd name="T0" fmla="*/ 0 w 5"/>
                      <a:gd name="T1" fmla="*/ 4 h 409"/>
                      <a:gd name="T2" fmla="*/ 0 w 5"/>
                      <a:gd name="T3" fmla="*/ 407 h 409"/>
                      <a:gd name="T4" fmla="*/ 5 w 5"/>
                      <a:gd name="T5" fmla="*/ 409 h 409"/>
                      <a:gd name="T6" fmla="*/ 5 w 5"/>
                      <a:gd name="T7" fmla="*/ 0 h 409"/>
                      <a:gd name="T8" fmla="*/ 0 w 5"/>
                      <a:gd name="T9" fmla="*/ 4 h 409"/>
                      <a:gd name="T10" fmla="*/ 0 60000 65536"/>
                      <a:gd name="T11" fmla="*/ 0 60000 65536"/>
                      <a:gd name="T12" fmla="*/ 0 60000 65536"/>
                      <a:gd name="T13" fmla="*/ 0 60000 65536"/>
                      <a:gd name="T14" fmla="*/ 0 60000 65536"/>
                      <a:gd name="T15" fmla="*/ 0 w 5"/>
                      <a:gd name="T16" fmla="*/ 0 h 409"/>
                      <a:gd name="T17" fmla="*/ 5 w 5"/>
                      <a:gd name="T18" fmla="*/ 409 h 409"/>
                    </a:gdLst>
                    <a:ahLst/>
                    <a:cxnLst>
                      <a:cxn ang="T10">
                        <a:pos x="T0" y="T1"/>
                      </a:cxn>
                      <a:cxn ang="T11">
                        <a:pos x="T2" y="T3"/>
                      </a:cxn>
                      <a:cxn ang="T12">
                        <a:pos x="T4" y="T5"/>
                      </a:cxn>
                      <a:cxn ang="T13">
                        <a:pos x="T6" y="T7"/>
                      </a:cxn>
                      <a:cxn ang="T14">
                        <a:pos x="T8" y="T9"/>
                      </a:cxn>
                    </a:cxnLst>
                    <a:rect l="T15" t="T16" r="T17" b="T18"/>
                    <a:pathLst>
                      <a:path w="5" h="409">
                        <a:moveTo>
                          <a:pt x="0" y="4"/>
                        </a:moveTo>
                        <a:lnTo>
                          <a:pt x="0" y="407"/>
                        </a:lnTo>
                        <a:lnTo>
                          <a:pt x="5" y="409"/>
                        </a:lnTo>
                        <a:lnTo>
                          <a:pt x="5" y="0"/>
                        </a:lnTo>
                        <a:lnTo>
                          <a:pt x="0" y="4"/>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8" name="Freeform 641"/>
                  <p:cNvSpPr>
                    <a:spLocks/>
                  </p:cNvSpPr>
                  <p:nvPr/>
                </p:nvSpPr>
                <p:spPr bwMode="auto">
                  <a:xfrm>
                    <a:off x="2063" y="1839"/>
                    <a:ext cx="94" cy="17"/>
                  </a:xfrm>
                  <a:custGeom>
                    <a:avLst/>
                    <a:gdLst>
                      <a:gd name="T0" fmla="*/ 468 w 468"/>
                      <a:gd name="T1" fmla="*/ 33 h 88"/>
                      <a:gd name="T2" fmla="*/ 0 w 468"/>
                      <a:gd name="T3" fmla="*/ 0 h 88"/>
                      <a:gd name="T4" fmla="*/ 0 w 468"/>
                      <a:gd name="T5" fmla="*/ 65 h 88"/>
                      <a:gd name="T6" fmla="*/ 468 w 468"/>
                      <a:gd name="T7" fmla="*/ 88 h 88"/>
                      <a:gd name="T8" fmla="*/ 468 w 468"/>
                      <a:gd name="T9" fmla="*/ 33 h 88"/>
                      <a:gd name="T10" fmla="*/ 0 60000 65536"/>
                      <a:gd name="T11" fmla="*/ 0 60000 65536"/>
                      <a:gd name="T12" fmla="*/ 0 60000 65536"/>
                      <a:gd name="T13" fmla="*/ 0 60000 65536"/>
                      <a:gd name="T14" fmla="*/ 0 60000 65536"/>
                      <a:gd name="T15" fmla="*/ 0 w 468"/>
                      <a:gd name="T16" fmla="*/ 0 h 88"/>
                      <a:gd name="T17" fmla="*/ 468 w 468"/>
                      <a:gd name="T18" fmla="*/ 88 h 88"/>
                    </a:gdLst>
                    <a:ahLst/>
                    <a:cxnLst>
                      <a:cxn ang="T10">
                        <a:pos x="T0" y="T1"/>
                      </a:cxn>
                      <a:cxn ang="T11">
                        <a:pos x="T2" y="T3"/>
                      </a:cxn>
                      <a:cxn ang="T12">
                        <a:pos x="T4" y="T5"/>
                      </a:cxn>
                      <a:cxn ang="T13">
                        <a:pos x="T6" y="T7"/>
                      </a:cxn>
                      <a:cxn ang="T14">
                        <a:pos x="T8" y="T9"/>
                      </a:cxn>
                    </a:cxnLst>
                    <a:rect l="T15" t="T16" r="T17" b="T18"/>
                    <a:pathLst>
                      <a:path w="468" h="88">
                        <a:moveTo>
                          <a:pt x="468" y="33"/>
                        </a:moveTo>
                        <a:lnTo>
                          <a:pt x="0" y="0"/>
                        </a:lnTo>
                        <a:lnTo>
                          <a:pt x="0" y="65"/>
                        </a:lnTo>
                        <a:lnTo>
                          <a:pt x="468" y="88"/>
                        </a:lnTo>
                        <a:lnTo>
                          <a:pt x="468" y="33"/>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59" name="Freeform 642"/>
                  <p:cNvSpPr>
                    <a:spLocks/>
                  </p:cNvSpPr>
                  <p:nvPr/>
                </p:nvSpPr>
                <p:spPr bwMode="auto">
                  <a:xfrm>
                    <a:off x="2016" y="1839"/>
                    <a:ext cx="47" cy="16"/>
                  </a:xfrm>
                  <a:custGeom>
                    <a:avLst/>
                    <a:gdLst>
                      <a:gd name="T0" fmla="*/ 0 w 236"/>
                      <a:gd name="T1" fmla="*/ 28 h 83"/>
                      <a:gd name="T2" fmla="*/ 236 w 236"/>
                      <a:gd name="T3" fmla="*/ 0 h 83"/>
                      <a:gd name="T4" fmla="*/ 236 w 236"/>
                      <a:gd name="T5" fmla="*/ 65 h 83"/>
                      <a:gd name="T6" fmla="*/ 0 w 236"/>
                      <a:gd name="T7" fmla="*/ 83 h 83"/>
                      <a:gd name="T8" fmla="*/ 0 w 236"/>
                      <a:gd name="T9" fmla="*/ 28 h 83"/>
                      <a:gd name="T10" fmla="*/ 0 60000 65536"/>
                      <a:gd name="T11" fmla="*/ 0 60000 65536"/>
                      <a:gd name="T12" fmla="*/ 0 60000 65536"/>
                      <a:gd name="T13" fmla="*/ 0 60000 65536"/>
                      <a:gd name="T14" fmla="*/ 0 60000 65536"/>
                      <a:gd name="T15" fmla="*/ 0 w 236"/>
                      <a:gd name="T16" fmla="*/ 0 h 83"/>
                      <a:gd name="T17" fmla="*/ 236 w 236"/>
                      <a:gd name="T18" fmla="*/ 83 h 83"/>
                    </a:gdLst>
                    <a:ahLst/>
                    <a:cxnLst>
                      <a:cxn ang="T10">
                        <a:pos x="T0" y="T1"/>
                      </a:cxn>
                      <a:cxn ang="T11">
                        <a:pos x="T2" y="T3"/>
                      </a:cxn>
                      <a:cxn ang="T12">
                        <a:pos x="T4" y="T5"/>
                      </a:cxn>
                      <a:cxn ang="T13">
                        <a:pos x="T6" y="T7"/>
                      </a:cxn>
                      <a:cxn ang="T14">
                        <a:pos x="T8" y="T9"/>
                      </a:cxn>
                    </a:cxnLst>
                    <a:rect l="T15" t="T16" r="T17" b="T18"/>
                    <a:pathLst>
                      <a:path w="236" h="83">
                        <a:moveTo>
                          <a:pt x="0" y="28"/>
                        </a:moveTo>
                        <a:lnTo>
                          <a:pt x="236" y="0"/>
                        </a:lnTo>
                        <a:lnTo>
                          <a:pt x="236" y="65"/>
                        </a:lnTo>
                        <a:lnTo>
                          <a:pt x="0" y="83"/>
                        </a:lnTo>
                        <a:lnTo>
                          <a:pt x="0" y="28"/>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60" name="Freeform 643"/>
                  <p:cNvSpPr>
                    <a:spLocks/>
                  </p:cNvSpPr>
                  <p:nvPr/>
                </p:nvSpPr>
                <p:spPr bwMode="auto">
                  <a:xfrm>
                    <a:off x="2019" y="1884"/>
                    <a:ext cx="135" cy="2"/>
                  </a:xfrm>
                  <a:custGeom>
                    <a:avLst/>
                    <a:gdLst>
                      <a:gd name="T0" fmla="*/ 2 w 675"/>
                      <a:gd name="T1" fmla="*/ 0 h 10"/>
                      <a:gd name="T2" fmla="*/ 675 w 675"/>
                      <a:gd name="T3" fmla="*/ 0 h 10"/>
                      <a:gd name="T4" fmla="*/ 675 w 675"/>
                      <a:gd name="T5" fmla="*/ 10 h 10"/>
                      <a:gd name="T6" fmla="*/ 0 w 675"/>
                      <a:gd name="T7" fmla="*/ 10 h 10"/>
                      <a:gd name="T8" fmla="*/ 2 w 675"/>
                      <a:gd name="T9" fmla="*/ 0 h 10"/>
                      <a:gd name="T10" fmla="*/ 0 60000 65536"/>
                      <a:gd name="T11" fmla="*/ 0 60000 65536"/>
                      <a:gd name="T12" fmla="*/ 0 60000 65536"/>
                      <a:gd name="T13" fmla="*/ 0 60000 65536"/>
                      <a:gd name="T14" fmla="*/ 0 60000 65536"/>
                      <a:gd name="T15" fmla="*/ 0 w 675"/>
                      <a:gd name="T16" fmla="*/ 0 h 10"/>
                      <a:gd name="T17" fmla="*/ 675 w 675"/>
                      <a:gd name="T18" fmla="*/ 10 h 10"/>
                    </a:gdLst>
                    <a:ahLst/>
                    <a:cxnLst>
                      <a:cxn ang="T10">
                        <a:pos x="T0" y="T1"/>
                      </a:cxn>
                      <a:cxn ang="T11">
                        <a:pos x="T2" y="T3"/>
                      </a:cxn>
                      <a:cxn ang="T12">
                        <a:pos x="T4" y="T5"/>
                      </a:cxn>
                      <a:cxn ang="T13">
                        <a:pos x="T6" y="T7"/>
                      </a:cxn>
                      <a:cxn ang="T14">
                        <a:pos x="T8" y="T9"/>
                      </a:cxn>
                    </a:cxnLst>
                    <a:rect l="T15" t="T16" r="T17" b="T18"/>
                    <a:pathLst>
                      <a:path w="675" h="10">
                        <a:moveTo>
                          <a:pt x="2" y="0"/>
                        </a:moveTo>
                        <a:lnTo>
                          <a:pt x="675" y="0"/>
                        </a:lnTo>
                        <a:lnTo>
                          <a:pt x="675" y="10"/>
                        </a:lnTo>
                        <a:lnTo>
                          <a:pt x="0" y="10"/>
                        </a:lnTo>
                        <a:lnTo>
                          <a:pt x="2" y="0"/>
                        </a:lnTo>
                        <a:close/>
                      </a:path>
                    </a:pathLst>
                  </a:custGeom>
                  <a:solidFill>
                    <a:srgbClr val="4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nvGrpSpPr>
              <p:cNvPr id="3132" name="Group 644"/>
              <p:cNvGrpSpPr>
                <a:grpSpLocks/>
              </p:cNvGrpSpPr>
              <p:nvPr/>
            </p:nvGrpSpPr>
            <p:grpSpPr bwMode="auto">
              <a:xfrm>
                <a:off x="1716" y="1793"/>
                <a:ext cx="209" cy="153"/>
                <a:chOff x="1716" y="1793"/>
                <a:chExt cx="209" cy="153"/>
              </a:xfrm>
            </p:grpSpPr>
            <p:sp>
              <p:nvSpPr>
                <p:cNvPr id="3133" name="Freeform 645"/>
                <p:cNvSpPr>
                  <a:spLocks/>
                </p:cNvSpPr>
                <p:nvPr/>
              </p:nvSpPr>
              <p:spPr bwMode="auto">
                <a:xfrm>
                  <a:off x="1826" y="1800"/>
                  <a:ext cx="99" cy="112"/>
                </a:xfrm>
                <a:custGeom>
                  <a:avLst/>
                  <a:gdLst>
                    <a:gd name="T0" fmla="*/ 20 w 495"/>
                    <a:gd name="T1" fmla="*/ 35 h 558"/>
                    <a:gd name="T2" fmla="*/ 51 w 495"/>
                    <a:gd name="T3" fmla="*/ 19 h 558"/>
                    <a:gd name="T4" fmla="*/ 73 w 495"/>
                    <a:gd name="T5" fmla="*/ 8 h 558"/>
                    <a:gd name="T6" fmla="*/ 101 w 495"/>
                    <a:gd name="T7" fmla="*/ 11 h 558"/>
                    <a:gd name="T8" fmla="*/ 121 w 495"/>
                    <a:gd name="T9" fmla="*/ 29 h 558"/>
                    <a:gd name="T10" fmla="*/ 137 w 495"/>
                    <a:gd name="T11" fmla="*/ 0 h 558"/>
                    <a:gd name="T12" fmla="*/ 168 w 495"/>
                    <a:gd name="T13" fmla="*/ 10 h 558"/>
                    <a:gd name="T14" fmla="*/ 191 w 495"/>
                    <a:gd name="T15" fmla="*/ 29 h 558"/>
                    <a:gd name="T16" fmla="*/ 217 w 495"/>
                    <a:gd name="T17" fmla="*/ 10 h 558"/>
                    <a:gd name="T18" fmla="*/ 246 w 495"/>
                    <a:gd name="T19" fmla="*/ 27 h 558"/>
                    <a:gd name="T20" fmla="*/ 245 w 495"/>
                    <a:gd name="T21" fmla="*/ 59 h 558"/>
                    <a:gd name="T22" fmla="*/ 284 w 495"/>
                    <a:gd name="T23" fmla="*/ 47 h 558"/>
                    <a:gd name="T24" fmla="*/ 314 w 495"/>
                    <a:gd name="T25" fmla="*/ 68 h 558"/>
                    <a:gd name="T26" fmla="*/ 339 w 495"/>
                    <a:gd name="T27" fmla="*/ 63 h 558"/>
                    <a:gd name="T28" fmla="*/ 377 w 495"/>
                    <a:gd name="T29" fmla="*/ 80 h 558"/>
                    <a:gd name="T30" fmla="*/ 373 w 495"/>
                    <a:gd name="T31" fmla="*/ 113 h 558"/>
                    <a:gd name="T32" fmla="*/ 385 w 495"/>
                    <a:gd name="T33" fmla="*/ 138 h 558"/>
                    <a:gd name="T34" fmla="*/ 416 w 495"/>
                    <a:gd name="T35" fmla="*/ 145 h 558"/>
                    <a:gd name="T36" fmla="*/ 437 w 495"/>
                    <a:gd name="T37" fmla="*/ 130 h 558"/>
                    <a:gd name="T38" fmla="*/ 451 w 495"/>
                    <a:gd name="T39" fmla="*/ 167 h 558"/>
                    <a:gd name="T40" fmla="*/ 453 w 495"/>
                    <a:gd name="T41" fmla="*/ 204 h 558"/>
                    <a:gd name="T42" fmla="*/ 465 w 495"/>
                    <a:gd name="T43" fmla="*/ 216 h 558"/>
                    <a:gd name="T44" fmla="*/ 487 w 495"/>
                    <a:gd name="T45" fmla="*/ 252 h 558"/>
                    <a:gd name="T46" fmla="*/ 492 w 495"/>
                    <a:gd name="T47" fmla="*/ 293 h 558"/>
                    <a:gd name="T48" fmla="*/ 495 w 495"/>
                    <a:gd name="T49" fmla="*/ 343 h 558"/>
                    <a:gd name="T50" fmla="*/ 455 w 495"/>
                    <a:gd name="T51" fmla="*/ 424 h 558"/>
                    <a:gd name="T52" fmla="*/ 417 w 495"/>
                    <a:gd name="T53" fmla="*/ 467 h 558"/>
                    <a:gd name="T54" fmla="*/ 393 w 495"/>
                    <a:gd name="T55" fmla="*/ 499 h 558"/>
                    <a:gd name="T56" fmla="*/ 345 w 495"/>
                    <a:gd name="T57" fmla="*/ 499 h 558"/>
                    <a:gd name="T58" fmla="*/ 325 w 495"/>
                    <a:gd name="T59" fmla="*/ 500 h 558"/>
                    <a:gd name="T60" fmla="*/ 281 w 495"/>
                    <a:gd name="T61" fmla="*/ 491 h 558"/>
                    <a:gd name="T62" fmla="*/ 217 w 495"/>
                    <a:gd name="T63" fmla="*/ 542 h 558"/>
                    <a:gd name="T64" fmla="*/ 178 w 495"/>
                    <a:gd name="T65" fmla="*/ 557 h 558"/>
                    <a:gd name="T66" fmla="*/ 158 w 495"/>
                    <a:gd name="T67" fmla="*/ 540 h 558"/>
                    <a:gd name="T68" fmla="*/ 129 w 495"/>
                    <a:gd name="T69" fmla="*/ 537 h 558"/>
                    <a:gd name="T70" fmla="*/ 83 w 495"/>
                    <a:gd name="T71" fmla="*/ 473 h 558"/>
                    <a:gd name="T72" fmla="*/ 51 w 495"/>
                    <a:gd name="T73" fmla="*/ 461 h 558"/>
                    <a:gd name="T74" fmla="*/ 5 w 495"/>
                    <a:gd name="T75" fmla="*/ 378 h 55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5"/>
                    <a:gd name="T115" fmla="*/ 0 h 558"/>
                    <a:gd name="T116" fmla="*/ 495 w 495"/>
                    <a:gd name="T117" fmla="*/ 558 h 55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5" h="558">
                      <a:moveTo>
                        <a:pt x="0" y="48"/>
                      </a:moveTo>
                      <a:lnTo>
                        <a:pt x="20" y="35"/>
                      </a:lnTo>
                      <a:lnTo>
                        <a:pt x="37" y="31"/>
                      </a:lnTo>
                      <a:lnTo>
                        <a:pt x="51" y="19"/>
                      </a:lnTo>
                      <a:lnTo>
                        <a:pt x="55" y="4"/>
                      </a:lnTo>
                      <a:lnTo>
                        <a:pt x="73" y="8"/>
                      </a:lnTo>
                      <a:lnTo>
                        <a:pt x="87" y="1"/>
                      </a:lnTo>
                      <a:lnTo>
                        <a:pt x="101" y="11"/>
                      </a:lnTo>
                      <a:lnTo>
                        <a:pt x="108" y="27"/>
                      </a:lnTo>
                      <a:lnTo>
                        <a:pt x="121" y="29"/>
                      </a:lnTo>
                      <a:lnTo>
                        <a:pt x="126" y="13"/>
                      </a:lnTo>
                      <a:lnTo>
                        <a:pt x="137" y="0"/>
                      </a:lnTo>
                      <a:lnTo>
                        <a:pt x="155" y="0"/>
                      </a:lnTo>
                      <a:lnTo>
                        <a:pt x="168" y="10"/>
                      </a:lnTo>
                      <a:lnTo>
                        <a:pt x="175" y="27"/>
                      </a:lnTo>
                      <a:lnTo>
                        <a:pt x="191" y="29"/>
                      </a:lnTo>
                      <a:lnTo>
                        <a:pt x="200" y="17"/>
                      </a:lnTo>
                      <a:lnTo>
                        <a:pt x="217" y="10"/>
                      </a:lnTo>
                      <a:lnTo>
                        <a:pt x="227" y="25"/>
                      </a:lnTo>
                      <a:lnTo>
                        <a:pt x="246" y="27"/>
                      </a:lnTo>
                      <a:lnTo>
                        <a:pt x="251" y="40"/>
                      </a:lnTo>
                      <a:lnTo>
                        <a:pt x="245" y="59"/>
                      </a:lnTo>
                      <a:lnTo>
                        <a:pt x="265" y="60"/>
                      </a:lnTo>
                      <a:lnTo>
                        <a:pt x="284" y="47"/>
                      </a:lnTo>
                      <a:lnTo>
                        <a:pt x="304" y="49"/>
                      </a:lnTo>
                      <a:lnTo>
                        <a:pt x="314" y="68"/>
                      </a:lnTo>
                      <a:lnTo>
                        <a:pt x="322" y="74"/>
                      </a:lnTo>
                      <a:lnTo>
                        <a:pt x="339" y="63"/>
                      </a:lnTo>
                      <a:lnTo>
                        <a:pt x="362" y="70"/>
                      </a:lnTo>
                      <a:lnTo>
                        <a:pt x="377" y="80"/>
                      </a:lnTo>
                      <a:lnTo>
                        <a:pt x="370" y="102"/>
                      </a:lnTo>
                      <a:lnTo>
                        <a:pt x="373" y="113"/>
                      </a:lnTo>
                      <a:lnTo>
                        <a:pt x="387" y="117"/>
                      </a:lnTo>
                      <a:lnTo>
                        <a:pt x="385" y="138"/>
                      </a:lnTo>
                      <a:lnTo>
                        <a:pt x="398" y="150"/>
                      </a:lnTo>
                      <a:lnTo>
                        <a:pt x="416" y="145"/>
                      </a:lnTo>
                      <a:lnTo>
                        <a:pt x="425" y="127"/>
                      </a:lnTo>
                      <a:lnTo>
                        <a:pt x="437" y="130"/>
                      </a:lnTo>
                      <a:lnTo>
                        <a:pt x="440" y="149"/>
                      </a:lnTo>
                      <a:lnTo>
                        <a:pt x="451" y="167"/>
                      </a:lnTo>
                      <a:lnTo>
                        <a:pt x="459" y="188"/>
                      </a:lnTo>
                      <a:lnTo>
                        <a:pt x="453" y="204"/>
                      </a:lnTo>
                      <a:lnTo>
                        <a:pt x="443" y="217"/>
                      </a:lnTo>
                      <a:lnTo>
                        <a:pt x="465" y="216"/>
                      </a:lnTo>
                      <a:lnTo>
                        <a:pt x="474" y="231"/>
                      </a:lnTo>
                      <a:lnTo>
                        <a:pt x="487" y="252"/>
                      </a:lnTo>
                      <a:lnTo>
                        <a:pt x="493" y="280"/>
                      </a:lnTo>
                      <a:lnTo>
                        <a:pt x="492" y="293"/>
                      </a:lnTo>
                      <a:lnTo>
                        <a:pt x="489" y="316"/>
                      </a:lnTo>
                      <a:lnTo>
                        <a:pt x="495" y="343"/>
                      </a:lnTo>
                      <a:lnTo>
                        <a:pt x="481" y="423"/>
                      </a:lnTo>
                      <a:lnTo>
                        <a:pt x="455" y="424"/>
                      </a:lnTo>
                      <a:lnTo>
                        <a:pt x="442" y="453"/>
                      </a:lnTo>
                      <a:lnTo>
                        <a:pt x="417" y="467"/>
                      </a:lnTo>
                      <a:lnTo>
                        <a:pt x="396" y="478"/>
                      </a:lnTo>
                      <a:lnTo>
                        <a:pt x="393" y="499"/>
                      </a:lnTo>
                      <a:lnTo>
                        <a:pt x="361" y="508"/>
                      </a:lnTo>
                      <a:lnTo>
                        <a:pt x="345" y="499"/>
                      </a:lnTo>
                      <a:lnTo>
                        <a:pt x="338" y="498"/>
                      </a:lnTo>
                      <a:lnTo>
                        <a:pt x="325" y="500"/>
                      </a:lnTo>
                      <a:lnTo>
                        <a:pt x="308" y="486"/>
                      </a:lnTo>
                      <a:lnTo>
                        <a:pt x="281" y="491"/>
                      </a:lnTo>
                      <a:lnTo>
                        <a:pt x="238" y="524"/>
                      </a:lnTo>
                      <a:lnTo>
                        <a:pt x="217" y="542"/>
                      </a:lnTo>
                      <a:lnTo>
                        <a:pt x="194" y="558"/>
                      </a:lnTo>
                      <a:lnTo>
                        <a:pt x="178" y="557"/>
                      </a:lnTo>
                      <a:lnTo>
                        <a:pt x="169" y="546"/>
                      </a:lnTo>
                      <a:lnTo>
                        <a:pt x="158" y="540"/>
                      </a:lnTo>
                      <a:lnTo>
                        <a:pt x="141" y="552"/>
                      </a:lnTo>
                      <a:lnTo>
                        <a:pt x="129" y="537"/>
                      </a:lnTo>
                      <a:lnTo>
                        <a:pt x="127" y="515"/>
                      </a:lnTo>
                      <a:lnTo>
                        <a:pt x="83" y="473"/>
                      </a:lnTo>
                      <a:lnTo>
                        <a:pt x="60" y="474"/>
                      </a:lnTo>
                      <a:lnTo>
                        <a:pt x="51" y="461"/>
                      </a:lnTo>
                      <a:lnTo>
                        <a:pt x="23" y="381"/>
                      </a:lnTo>
                      <a:lnTo>
                        <a:pt x="5" y="378"/>
                      </a:lnTo>
                      <a:lnTo>
                        <a:pt x="0" y="48"/>
                      </a:lnTo>
                      <a:close/>
                    </a:path>
                  </a:pathLst>
                </a:custGeom>
                <a:solidFill>
                  <a:srgbClr val="004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34" name="Freeform 646"/>
                <p:cNvSpPr>
                  <a:spLocks/>
                </p:cNvSpPr>
                <p:nvPr/>
              </p:nvSpPr>
              <p:spPr bwMode="auto">
                <a:xfrm>
                  <a:off x="1716" y="1793"/>
                  <a:ext cx="135" cy="122"/>
                </a:xfrm>
                <a:custGeom>
                  <a:avLst/>
                  <a:gdLst>
                    <a:gd name="T0" fmla="*/ 410 w 679"/>
                    <a:gd name="T1" fmla="*/ 535 h 612"/>
                    <a:gd name="T2" fmla="*/ 368 w 679"/>
                    <a:gd name="T3" fmla="*/ 587 h 612"/>
                    <a:gd name="T4" fmla="*/ 283 w 679"/>
                    <a:gd name="T5" fmla="*/ 595 h 612"/>
                    <a:gd name="T6" fmla="*/ 196 w 679"/>
                    <a:gd name="T7" fmla="*/ 598 h 612"/>
                    <a:gd name="T8" fmla="*/ 178 w 679"/>
                    <a:gd name="T9" fmla="*/ 546 h 612"/>
                    <a:gd name="T10" fmla="*/ 161 w 679"/>
                    <a:gd name="T11" fmla="*/ 553 h 612"/>
                    <a:gd name="T12" fmla="*/ 122 w 679"/>
                    <a:gd name="T13" fmla="*/ 575 h 612"/>
                    <a:gd name="T14" fmla="*/ 53 w 679"/>
                    <a:gd name="T15" fmla="*/ 526 h 612"/>
                    <a:gd name="T16" fmla="*/ 50 w 679"/>
                    <a:gd name="T17" fmla="*/ 472 h 612"/>
                    <a:gd name="T18" fmla="*/ 13 w 679"/>
                    <a:gd name="T19" fmla="*/ 481 h 612"/>
                    <a:gd name="T20" fmla="*/ 0 w 679"/>
                    <a:gd name="T21" fmla="*/ 356 h 612"/>
                    <a:gd name="T22" fmla="*/ 9 w 679"/>
                    <a:gd name="T23" fmla="*/ 309 h 612"/>
                    <a:gd name="T24" fmla="*/ 15 w 679"/>
                    <a:gd name="T25" fmla="*/ 266 h 612"/>
                    <a:gd name="T26" fmla="*/ 53 w 679"/>
                    <a:gd name="T27" fmla="*/ 202 h 612"/>
                    <a:gd name="T28" fmla="*/ 78 w 679"/>
                    <a:gd name="T29" fmla="*/ 187 h 612"/>
                    <a:gd name="T30" fmla="*/ 88 w 679"/>
                    <a:gd name="T31" fmla="*/ 155 h 612"/>
                    <a:gd name="T32" fmla="*/ 68 w 679"/>
                    <a:gd name="T33" fmla="*/ 128 h 612"/>
                    <a:gd name="T34" fmla="*/ 161 w 679"/>
                    <a:gd name="T35" fmla="*/ 110 h 612"/>
                    <a:gd name="T36" fmla="*/ 245 w 679"/>
                    <a:gd name="T37" fmla="*/ 75 h 612"/>
                    <a:gd name="T38" fmla="*/ 295 w 679"/>
                    <a:gd name="T39" fmla="*/ 38 h 612"/>
                    <a:gd name="T40" fmla="*/ 366 w 679"/>
                    <a:gd name="T41" fmla="*/ 49 h 612"/>
                    <a:gd name="T42" fmla="*/ 404 w 679"/>
                    <a:gd name="T43" fmla="*/ 15 h 612"/>
                    <a:gd name="T44" fmla="*/ 435 w 679"/>
                    <a:gd name="T45" fmla="*/ 0 h 612"/>
                    <a:gd name="T46" fmla="*/ 521 w 679"/>
                    <a:gd name="T47" fmla="*/ 21 h 612"/>
                    <a:gd name="T48" fmla="*/ 594 w 679"/>
                    <a:gd name="T49" fmla="*/ 67 h 612"/>
                    <a:gd name="T50" fmla="*/ 665 w 679"/>
                    <a:gd name="T51" fmla="*/ 199 h 612"/>
                    <a:gd name="T52" fmla="*/ 679 w 679"/>
                    <a:gd name="T53" fmla="*/ 266 h 612"/>
                    <a:gd name="T54" fmla="*/ 674 w 679"/>
                    <a:gd name="T55" fmla="*/ 320 h 612"/>
                    <a:gd name="T56" fmla="*/ 635 w 679"/>
                    <a:gd name="T57" fmla="*/ 391 h 612"/>
                    <a:gd name="T58" fmla="*/ 603 w 679"/>
                    <a:gd name="T59" fmla="*/ 429 h 612"/>
                    <a:gd name="T60" fmla="*/ 653 w 679"/>
                    <a:gd name="T61" fmla="*/ 489 h 612"/>
                    <a:gd name="T62" fmla="*/ 600 w 679"/>
                    <a:gd name="T63" fmla="*/ 493 h 612"/>
                    <a:gd name="T64" fmla="*/ 573 w 679"/>
                    <a:gd name="T65" fmla="*/ 534 h 612"/>
                    <a:gd name="T66" fmla="*/ 580 w 679"/>
                    <a:gd name="T67" fmla="*/ 567 h 612"/>
                    <a:gd name="T68" fmla="*/ 550 w 679"/>
                    <a:gd name="T69" fmla="*/ 578 h 612"/>
                    <a:gd name="T70" fmla="*/ 508 w 679"/>
                    <a:gd name="T71" fmla="*/ 558 h 612"/>
                    <a:gd name="T72" fmla="*/ 441 w 679"/>
                    <a:gd name="T73" fmla="*/ 570 h 61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9"/>
                    <a:gd name="T112" fmla="*/ 0 h 612"/>
                    <a:gd name="T113" fmla="*/ 679 w 679"/>
                    <a:gd name="T114" fmla="*/ 612 h 61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9" h="612">
                      <a:moveTo>
                        <a:pt x="441" y="570"/>
                      </a:moveTo>
                      <a:lnTo>
                        <a:pt x="410" y="535"/>
                      </a:lnTo>
                      <a:lnTo>
                        <a:pt x="401" y="517"/>
                      </a:lnTo>
                      <a:lnTo>
                        <a:pt x="368" y="587"/>
                      </a:lnTo>
                      <a:lnTo>
                        <a:pt x="336" y="594"/>
                      </a:lnTo>
                      <a:lnTo>
                        <a:pt x="283" y="595"/>
                      </a:lnTo>
                      <a:lnTo>
                        <a:pt x="262" y="612"/>
                      </a:lnTo>
                      <a:lnTo>
                        <a:pt x="196" y="598"/>
                      </a:lnTo>
                      <a:lnTo>
                        <a:pt x="192" y="548"/>
                      </a:lnTo>
                      <a:lnTo>
                        <a:pt x="178" y="546"/>
                      </a:lnTo>
                      <a:lnTo>
                        <a:pt x="175" y="563"/>
                      </a:lnTo>
                      <a:lnTo>
                        <a:pt x="161" y="553"/>
                      </a:lnTo>
                      <a:lnTo>
                        <a:pt x="138" y="545"/>
                      </a:lnTo>
                      <a:lnTo>
                        <a:pt x="122" y="575"/>
                      </a:lnTo>
                      <a:lnTo>
                        <a:pt x="78" y="532"/>
                      </a:lnTo>
                      <a:lnTo>
                        <a:pt x="53" y="526"/>
                      </a:lnTo>
                      <a:lnTo>
                        <a:pt x="41" y="499"/>
                      </a:lnTo>
                      <a:lnTo>
                        <a:pt x="50" y="472"/>
                      </a:lnTo>
                      <a:lnTo>
                        <a:pt x="32" y="486"/>
                      </a:lnTo>
                      <a:lnTo>
                        <a:pt x="13" y="481"/>
                      </a:lnTo>
                      <a:lnTo>
                        <a:pt x="13" y="459"/>
                      </a:lnTo>
                      <a:lnTo>
                        <a:pt x="0" y="356"/>
                      </a:lnTo>
                      <a:lnTo>
                        <a:pt x="10" y="332"/>
                      </a:lnTo>
                      <a:lnTo>
                        <a:pt x="9" y="309"/>
                      </a:lnTo>
                      <a:lnTo>
                        <a:pt x="24" y="296"/>
                      </a:lnTo>
                      <a:lnTo>
                        <a:pt x="15" y="266"/>
                      </a:lnTo>
                      <a:lnTo>
                        <a:pt x="38" y="212"/>
                      </a:lnTo>
                      <a:lnTo>
                        <a:pt x="53" y="202"/>
                      </a:lnTo>
                      <a:lnTo>
                        <a:pt x="68" y="206"/>
                      </a:lnTo>
                      <a:lnTo>
                        <a:pt x="78" y="187"/>
                      </a:lnTo>
                      <a:lnTo>
                        <a:pt x="79" y="171"/>
                      </a:lnTo>
                      <a:lnTo>
                        <a:pt x="88" y="155"/>
                      </a:lnTo>
                      <a:lnTo>
                        <a:pt x="63" y="147"/>
                      </a:lnTo>
                      <a:lnTo>
                        <a:pt x="68" y="128"/>
                      </a:lnTo>
                      <a:lnTo>
                        <a:pt x="86" y="123"/>
                      </a:lnTo>
                      <a:lnTo>
                        <a:pt x="161" y="110"/>
                      </a:lnTo>
                      <a:lnTo>
                        <a:pt x="202" y="88"/>
                      </a:lnTo>
                      <a:lnTo>
                        <a:pt x="245" y="75"/>
                      </a:lnTo>
                      <a:lnTo>
                        <a:pt x="243" y="55"/>
                      </a:lnTo>
                      <a:lnTo>
                        <a:pt x="295" y="38"/>
                      </a:lnTo>
                      <a:lnTo>
                        <a:pt x="324" y="37"/>
                      </a:lnTo>
                      <a:lnTo>
                        <a:pt x="366" y="49"/>
                      </a:lnTo>
                      <a:lnTo>
                        <a:pt x="368" y="34"/>
                      </a:lnTo>
                      <a:lnTo>
                        <a:pt x="404" y="15"/>
                      </a:lnTo>
                      <a:lnTo>
                        <a:pt x="417" y="14"/>
                      </a:lnTo>
                      <a:lnTo>
                        <a:pt x="435" y="0"/>
                      </a:lnTo>
                      <a:lnTo>
                        <a:pt x="500" y="20"/>
                      </a:lnTo>
                      <a:lnTo>
                        <a:pt x="521" y="21"/>
                      </a:lnTo>
                      <a:lnTo>
                        <a:pt x="561" y="70"/>
                      </a:lnTo>
                      <a:lnTo>
                        <a:pt x="594" y="67"/>
                      </a:lnTo>
                      <a:lnTo>
                        <a:pt x="642" y="153"/>
                      </a:lnTo>
                      <a:lnTo>
                        <a:pt x="665" y="199"/>
                      </a:lnTo>
                      <a:lnTo>
                        <a:pt x="653" y="228"/>
                      </a:lnTo>
                      <a:lnTo>
                        <a:pt x="679" y="266"/>
                      </a:lnTo>
                      <a:lnTo>
                        <a:pt x="671" y="280"/>
                      </a:lnTo>
                      <a:lnTo>
                        <a:pt x="674" y="320"/>
                      </a:lnTo>
                      <a:lnTo>
                        <a:pt x="648" y="353"/>
                      </a:lnTo>
                      <a:lnTo>
                        <a:pt x="635" y="391"/>
                      </a:lnTo>
                      <a:lnTo>
                        <a:pt x="632" y="410"/>
                      </a:lnTo>
                      <a:lnTo>
                        <a:pt x="603" y="429"/>
                      </a:lnTo>
                      <a:lnTo>
                        <a:pt x="637" y="446"/>
                      </a:lnTo>
                      <a:lnTo>
                        <a:pt x="653" y="489"/>
                      </a:lnTo>
                      <a:lnTo>
                        <a:pt x="635" y="493"/>
                      </a:lnTo>
                      <a:lnTo>
                        <a:pt x="600" y="493"/>
                      </a:lnTo>
                      <a:lnTo>
                        <a:pt x="573" y="513"/>
                      </a:lnTo>
                      <a:lnTo>
                        <a:pt x="573" y="534"/>
                      </a:lnTo>
                      <a:lnTo>
                        <a:pt x="584" y="549"/>
                      </a:lnTo>
                      <a:lnTo>
                        <a:pt x="580" y="567"/>
                      </a:lnTo>
                      <a:lnTo>
                        <a:pt x="568" y="579"/>
                      </a:lnTo>
                      <a:lnTo>
                        <a:pt x="550" y="578"/>
                      </a:lnTo>
                      <a:lnTo>
                        <a:pt x="528" y="564"/>
                      </a:lnTo>
                      <a:lnTo>
                        <a:pt x="508" y="558"/>
                      </a:lnTo>
                      <a:lnTo>
                        <a:pt x="477" y="567"/>
                      </a:lnTo>
                      <a:lnTo>
                        <a:pt x="441" y="570"/>
                      </a:lnTo>
                      <a:close/>
                    </a:path>
                  </a:pathLst>
                </a:custGeom>
                <a:solidFill>
                  <a:srgbClr val="002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35" name="Freeform 647"/>
                <p:cNvSpPr>
                  <a:spLocks/>
                </p:cNvSpPr>
                <p:nvPr/>
              </p:nvSpPr>
              <p:spPr bwMode="auto">
                <a:xfrm>
                  <a:off x="1760" y="1864"/>
                  <a:ext cx="57" cy="82"/>
                </a:xfrm>
                <a:custGeom>
                  <a:avLst/>
                  <a:gdLst>
                    <a:gd name="T0" fmla="*/ 135 w 286"/>
                    <a:gd name="T1" fmla="*/ 412 h 413"/>
                    <a:gd name="T2" fmla="*/ 157 w 286"/>
                    <a:gd name="T3" fmla="*/ 413 h 413"/>
                    <a:gd name="T4" fmla="*/ 169 w 286"/>
                    <a:gd name="T5" fmla="*/ 413 h 413"/>
                    <a:gd name="T6" fmla="*/ 167 w 286"/>
                    <a:gd name="T7" fmla="*/ 395 h 413"/>
                    <a:gd name="T8" fmla="*/ 163 w 286"/>
                    <a:gd name="T9" fmla="*/ 351 h 413"/>
                    <a:gd name="T10" fmla="*/ 165 w 286"/>
                    <a:gd name="T11" fmla="*/ 306 h 413"/>
                    <a:gd name="T12" fmla="*/ 157 w 286"/>
                    <a:gd name="T13" fmla="*/ 264 h 413"/>
                    <a:gd name="T14" fmla="*/ 171 w 286"/>
                    <a:gd name="T15" fmla="*/ 215 h 413"/>
                    <a:gd name="T16" fmla="*/ 200 w 286"/>
                    <a:gd name="T17" fmla="*/ 178 h 413"/>
                    <a:gd name="T18" fmla="*/ 232 w 286"/>
                    <a:gd name="T19" fmla="*/ 153 h 413"/>
                    <a:gd name="T20" fmla="*/ 267 w 286"/>
                    <a:gd name="T21" fmla="*/ 115 h 413"/>
                    <a:gd name="T22" fmla="*/ 286 w 286"/>
                    <a:gd name="T23" fmla="*/ 97 h 413"/>
                    <a:gd name="T24" fmla="*/ 268 w 286"/>
                    <a:gd name="T25" fmla="*/ 97 h 413"/>
                    <a:gd name="T26" fmla="*/ 241 w 286"/>
                    <a:gd name="T27" fmla="*/ 125 h 413"/>
                    <a:gd name="T28" fmla="*/ 213 w 286"/>
                    <a:gd name="T29" fmla="*/ 154 h 413"/>
                    <a:gd name="T30" fmla="*/ 189 w 286"/>
                    <a:gd name="T31" fmla="*/ 176 h 413"/>
                    <a:gd name="T32" fmla="*/ 169 w 286"/>
                    <a:gd name="T33" fmla="*/ 205 h 413"/>
                    <a:gd name="T34" fmla="*/ 182 w 286"/>
                    <a:gd name="T35" fmla="*/ 166 h 413"/>
                    <a:gd name="T36" fmla="*/ 185 w 286"/>
                    <a:gd name="T37" fmla="*/ 121 h 413"/>
                    <a:gd name="T38" fmla="*/ 209 w 286"/>
                    <a:gd name="T39" fmla="*/ 92 h 413"/>
                    <a:gd name="T40" fmla="*/ 238 w 286"/>
                    <a:gd name="T41" fmla="*/ 62 h 413"/>
                    <a:gd name="T42" fmla="*/ 224 w 286"/>
                    <a:gd name="T43" fmla="*/ 64 h 413"/>
                    <a:gd name="T44" fmla="*/ 176 w 286"/>
                    <a:gd name="T45" fmla="*/ 121 h 413"/>
                    <a:gd name="T46" fmla="*/ 165 w 286"/>
                    <a:gd name="T47" fmla="*/ 182 h 413"/>
                    <a:gd name="T48" fmla="*/ 142 w 286"/>
                    <a:gd name="T49" fmla="*/ 131 h 413"/>
                    <a:gd name="T50" fmla="*/ 111 w 286"/>
                    <a:gd name="T51" fmla="*/ 0 h 413"/>
                    <a:gd name="T52" fmla="*/ 123 w 286"/>
                    <a:gd name="T53" fmla="*/ 87 h 413"/>
                    <a:gd name="T54" fmla="*/ 153 w 286"/>
                    <a:gd name="T55" fmla="*/ 190 h 413"/>
                    <a:gd name="T56" fmla="*/ 145 w 286"/>
                    <a:gd name="T57" fmla="*/ 244 h 413"/>
                    <a:gd name="T58" fmla="*/ 126 w 286"/>
                    <a:gd name="T59" fmla="*/ 200 h 413"/>
                    <a:gd name="T60" fmla="*/ 93 w 286"/>
                    <a:gd name="T61" fmla="*/ 142 h 413"/>
                    <a:gd name="T62" fmla="*/ 13 w 286"/>
                    <a:gd name="T63" fmla="*/ 75 h 413"/>
                    <a:gd name="T64" fmla="*/ 0 w 286"/>
                    <a:gd name="T65" fmla="*/ 73 h 413"/>
                    <a:gd name="T66" fmla="*/ 89 w 286"/>
                    <a:gd name="T67" fmla="*/ 156 h 413"/>
                    <a:gd name="T68" fmla="*/ 123 w 286"/>
                    <a:gd name="T69" fmla="*/ 240 h 413"/>
                    <a:gd name="T70" fmla="*/ 131 w 286"/>
                    <a:gd name="T71" fmla="*/ 301 h 413"/>
                    <a:gd name="T72" fmla="*/ 128 w 286"/>
                    <a:gd name="T73" fmla="*/ 393 h 413"/>
                    <a:gd name="T74" fmla="*/ 135 w 286"/>
                    <a:gd name="T75" fmla="*/ 412 h 4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86"/>
                    <a:gd name="T115" fmla="*/ 0 h 413"/>
                    <a:gd name="T116" fmla="*/ 286 w 286"/>
                    <a:gd name="T117" fmla="*/ 413 h 41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86" h="413">
                      <a:moveTo>
                        <a:pt x="135" y="412"/>
                      </a:moveTo>
                      <a:lnTo>
                        <a:pt x="157" y="413"/>
                      </a:lnTo>
                      <a:lnTo>
                        <a:pt x="169" y="413"/>
                      </a:lnTo>
                      <a:lnTo>
                        <a:pt x="167" y="395"/>
                      </a:lnTo>
                      <a:lnTo>
                        <a:pt x="163" y="351"/>
                      </a:lnTo>
                      <a:lnTo>
                        <a:pt x="165" y="306"/>
                      </a:lnTo>
                      <a:lnTo>
                        <a:pt x="157" y="264"/>
                      </a:lnTo>
                      <a:lnTo>
                        <a:pt x="171" y="215"/>
                      </a:lnTo>
                      <a:lnTo>
                        <a:pt x="200" y="178"/>
                      </a:lnTo>
                      <a:lnTo>
                        <a:pt x="232" y="153"/>
                      </a:lnTo>
                      <a:lnTo>
                        <a:pt x="267" y="115"/>
                      </a:lnTo>
                      <a:lnTo>
                        <a:pt x="286" y="97"/>
                      </a:lnTo>
                      <a:lnTo>
                        <a:pt x="268" y="97"/>
                      </a:lnTo>
                      <a:lnTo>
                        <a:pt x="241" y="125"/>
                      </a:lnTo>
                      <a:lnTo>
                        <a:pt x="213" y="154"/>
                      </a:lnTo>
                      <a:lnTo>
                        <a:pt x="189" y="176"/>
                      </a:lnTo>
                      <a:lnTo>
                        <a:pt x="169" y="205"/>
                      </a:lnTo>
                      <a:lnTo>
                        <a:pt x="182" y="166"/>
                      </a:lnTo>
                      <a:lnTo>
                        <a:pt x="185" y="121"/>
                      </a:lnTo>
                      <a:lnTo>
                        <a:pt x="209" y="92"/>
                      </a:lnTo>
                      <a:lnTo>
                        <a:pt x="238" y="62"/>
                      </a:lnTo>
                      <a:lnTo>
                        <a:pt x="224" y="64"/>
                      </a:lnTo>
                      <a:lnTo>
                        <a:pt x="176" y="121"/>
                      </a:lnTo>
                      <a:lnTo>
                        <a:pt x="165" y="182"/>
                      </a:lnTo>
                      <a:lnTo>
                        <a:pt x="142" y="131"/>
                      </a:lnTo>
                      <a:lnTo>
                        <a:pt x="111" y="0"/>
                      </a:lnTo>
                      <a:lnTo>
                        <a:pt x="123" y="87"/>
                      </a:lnTo>
                      <a:lnTo>
                        <a:pt x="153" y="190"/>
                      </a:lnTo>
                      <a:lnTo>
                        <a:pt x="145" y="244"/>
                      </a:lnTo>
                      <a:lnTo>
                        <a:pt x="126" y="200"/>
                      </a:lnTo>
                      <a:lnTo>
                        <a:pt x="93" y="142"/>
                      </a:lnTo>
                      <a:lnTo>
                        <a:pt x="13" y="75"/>
                      </a:lnTo>
                      <a:lnTo>
                        <a:pt x="0" y="73"/>
                      </a:lnTo>
                      <a:lnTo>
                        <a:pt x="89" y="156"/>
                      </a:lnTo>
                      <a:lnTo>
                        <a:pt x="123" y="240"/>
                      </a:lnTo>
                      <a:lnTo>
                        <a:pt x="131" y="301"/>
                      </a:lnTo>
                      <a:lnTo>
                        <a:pt x="128" y="393"/>
                      </a:lnTo>
                      <a:lnTo>
                        <a:pt x="135" y="412"/>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3136" name="Freeform 648"/>
                <p:cNvSpPr>
                  <a:spLocks/>
                </p:cNvSpPr>
                <p:nvPr/>
              </p:nvSpPr>
              <p:spPr bwMode="auto">
                <a:xfrm>
                  <a:off x="1844" y="1867"/>
                  <a:ext cx="43" cy="73"/>
                </a:xfrm>
                <a:custGeom>
                  <a:avLst/>
                  <a:gdLst>
                    <a:gd name="T0" fmla="*/ 53 w 217"/>
                    <a:gd name="T1" fmla="*/ 363 h 364"/>
                    <a:gd name="T2" fmla="*/ 85 w 217"/>
                    <a:gd name="T3" fmla="*/ 364 h 364"/>
                    <a:gd name="T4" fmla="*/ 80 w 217"/>
                    <a:gd name="T5" fmla="*/ 274 h 364"/>
                    <a:gd name="T6" fmla="*/ 86 w 217"/>
                    <a:gd name="T7" fmla="*/ 192 h 364"/>
                    <a:gd name="T8" fmla="*/ 105 w 217"/>
                    <a:gd name="T9" fmla="*/ 156 h 364"/>
                    <a:gd name="T10" fmla="*/ 152 w 217"/>
                    <a:gd name="T11" fmla="*/ 90 h 364"/>
                    <a:gd name="T12" fmla="*/ 217 w 217"/>
                    <a:gd name="T13" fmla="*/ 55 h 364"/>
                    <a:gd name="T14" fmla="*/ 196 w 217"/>
                    <a:gd name="T15" fmla="*/ 53 h 364"/>
                    <a:gd name="T16" fmla="*/ 146 w 217"/>
                    <a:gd name="T17" fmla="*/ 85 h 364"/>
                    <a:gd name="T18" fmla="*/ 194 w 217"/>
                    <a:gd name="T19" fmla="*/ 31 h 364"/>
                    <a:gd name="T20" fmla="*/ 183 w 217"/>
                    <a:gd name="T21" fmla="*/ 29 h 364"/>
                    <a:gd name="T22" fmla="*/ 92 w 217"/>
                    <a:gd name="T23" fmla="*/ 139 h 364"/>
                    <a:gd name="T24" fmla="*/ 105 w 217"/>
                    <a:gd name="T25" fmla="*/ 96 h 364"/>
                    <a:gd name="T26" fmla="*/ 121 w 217"/>
                    <a:gd name="T27" fmla="*/ 25 h 364"/>
                    <a:gd name="T28" fmla="*/ 113 w 217"/>
                    <a:gd name="T29" fmla="*/ 0 h 364"/>
                    <a:gd name="T30" fmla="*/ 92 w 217"/>
                    <a:gd name="T31" fmla="*/ 98 h 364"/>
                    <a:gd name="T32" fmla="*/ 79 w 217"/>
                    <a:gd name="T33" fmla="*/ 124 h 364"/>
                    <a:gd name="T34" fmla="*/ 65 w 217"/>
                    <a:gd name="T35" fmla="*/ 98 h 364"/>
                    <a:gd name="T36" fmla="*/ 19 w 217"/>
                    <a:gd name="T37" fmla="*/ 67 h 364"/>
                    <a:gd name="T38" fmla="*/ 0 w 217"/>
                    <a:gd name="T39" fmla="*/ 63 h 364"/>
                    <a:gd name="T40" fmla="*/ 51 w 217"/>
                    <a:gd name="T41" fmla="*/ 102 h 364"/>
                    <a:gd name="T42" fmla="*/ 62 w 217"/>
                    <a:gd name="T43" fmla="*/ 166 h 364"/>
                    <a:gd name="T44" fmla="*/ 47 w 217"/>
                    <a:gd name="T45" fmla="*/ 242 h 364"/>
                    <a:gd name="T46" fmla="*/ 45 w 217"/>
                    <a:gd name="T47" fmla="*/ 332 h 364"/>
                    <a:gd name="T48" fmla="*/ 53 w 217"/>
                    <a:gd name="T49" fmla="*/ 363 h 36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7"/>
                    <a:gd name="T76" fmla="*/ 0 h 364"/>
                    <a:gd name="T77" fmla="*/ 217 w 217"/>
                    <a:gd name="T78" fmla="*/ 364 h 36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7" h="364">
                      <a:moveTo>
                        <a:pt x="53" y="363"/>
                      </a:moveTo>
                      <a:lnTo>
                        <a:pt x="85" y="364"/>
                      </a:lnTo>
                      <a:lnTo>
                        <a:pt x="80" y="274"/>
                      </a:lnTo>
                      <a:lnTo>
                        <a:pt x="86" y="192"/>
                      </a:lnTo>
                      <a:lnTo>
                        <a:pt x="105" y="156"/>
                      </a:lnTo>
                      <a:lnTo>
                        <a:pt x="152" y="90"/>
                      </a:lnTo>
                      <a:lnTo>
                        <a:pt x="217" y="55"/>
                      </a:lnTo>
                      <a:lnTo>
                        <a:pt x="196" y="53"/>
                      </a:lnTo>
                      <a:lnTo>
                        <a:pt x="146" y="85"/>
                      </a:lnTo>
                      <a:lnTo>
                        <a:pt x="194" y="31"/>
                      </a:lnTo>
                      <a:lnTo>
                        <a:pt x="183" y="29"/>
                      </a:lnTo>
                      <a:lnTo>
                        <a:pt x="92" y="139"/>
                      </a:lnTo>
                      <a:lnTo>
                        <a:pt x="105" y="96"/>
                      </a:lnTo>
                      <a:lnTo>
                        <a:pt x="121" y="25"/>
                      </a:lnTo>
                      <a:lnTo>
                        <a:pt x="113" y="0"/>
                      </a:lnTo>
                      <a:lnTo>
                        <a:pt x="92" y="98"/>
                      </a:lnTo>
                      <a:lnTo>
                        <a:pt x="79" y="124"/>
                      </a:lnTo>
                      <a:lnTo>
                        <a:pt x="65" y="98"/>
                      </a:lnTo>
                      <a:lnTo>
                        <a:pt x="19" y="67"/>
                      </a:lnTo>
                      <a:lnTo>
                        <a:pt x="0" y="63"/>
                      </a:lnTo>
                      <a:lnTo>
                        <a:pt x="51" y="102"/>
                      </a:lnTo>
                      <a:lnTo>
                        <a:pt x="62" y="166"/>
                      </a:lnTo>
                      <a:lnTo>
                        <a:pt x="47" y="242"/>
                      </a:lnTo>
                      <a:lnTo>
                        <a:pt x="45" y="332"/>
                      </a:lnTo>
                      <a:lnTo>
                        <a:pt x="53" y="363"/>
                      </a:lnTo>
                      <a:close/>
                    </a:path>
                  </a:pathLst>
                </a:custGeom>
                <a:solidFill>
                  <a:srgbClr val="603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grpSp>
        </p:grpSp>
      </p:grpSp>
      <p:sp>
        <p:nvSpPr>
          <p:cNvPr id="3097" name="Text Box 649"/>
          <p:cNvSpPr txBox="1">
            <a:spLocks noChangeArrowheads="1"/>
          </p:cNvSpPr>
          <p:nvPr/>
        </p:nvSpPr>
        <p:spPr bwMode="auto">
          <a:xfrm>
            <a:off x="7010400" y="2286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Surveillance</a:t>
            </a:r>
          </a:p>
        </p:txBody>
      </p:sp>
      <p:sp>
        <p:nvSpPr>
          <p:cNvPr id="3098" name="Text Box 650"/>
          <p:cNvSpPr txBox="1">
            <a:spLocks noChangeArrowheads="1"/>
          </p:cNvSpPr>
          <p:nvPr/>
        </p:nvSpPr>
        <p:spPr bwMode="auto">
          <a:xfrm>
            <a:off x="1573213" y="4135438"/>
            <a:ext cx="990600" cy="304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a:latin typeface="Arial" charset="0"/>
              </a:rPr>
              <a:t>ATS unit</a:t>
            </a:r>
          </a:p>
        </p:txBody>
      </p:sp>
      <p:sp>
        <p:nvSpPr>
          <p:cNvPr id="3099" name="Rectangle 651"/>
          <p:cNvSpPr>
            <a:spLocks noChangeArrowheads="1"/>
          </p:cNvSpPr>
          <p:nvPr/>
        </p:nvSpPr>
        <p:spPr bwMode="auto">
          <a:xfrm>
            <a:off x="1295400" y="2971800"/>
            <a:ext cx="1752600" cy="1447800"/>
          </a:xfrm>
          <a:prstGeom prst="rect">
            <a:avLst/>
          </a:prstGeom>
          <a:noFill/>
          <a:ln w="12700">
            <a:solidFill>
              <a:schemeClr val="tx1"/>
            </a:solidFill>
            <a:prstDash val="dash"/>
            <a:miter lim="800000"/>
            <a:headEnd type="none" w="lg" len="lg"/>
            <a:tailEnd type="none" w="lg" len="lg"/>
          </a:ln>
          <a:extLst>
            <a:ext uri="{909E8E84-426E-40DD-AFC4-6F175D3DCCD1}">
              <a14:hiddenFill xmlns:a14="http://schemas.microsoft.com/office/drawing/2010/main">
                <a:solidFill>
                  <a:srgbClr val="FFFFFF"/>
                </a:solidFill>
              </a14:hiddenFill>
            </a:ext>
          </a:extLst>
        </p:spPr>
        <p:txBody>
          <a:bodyPr lIns="45720" rIns="45720"/>
          <a:lstStyle/>
          <a:p>
            <a:pPr algn="ctr"/>
            <a:r>
              <a:rPr kumimoji="1" lang="en-US" sz="1200" b="1">
                <a:latin typeface="Arial" charset="0"/>
              </a:rPr>
              <a:t>ATM functional capabilities</a:t>
            </a:r>
          </a:p>
        </p:txBody>
      </p:sp>
      <p:sp>
        <p:nvSpPr>
          <p:cNvPr id="3100" name="Rectangle 652"/>
          <p:cNvSpPr>
            <a:spLocks noChangeArrowheads="1"/>
          </p:cNvSpPr>
          <p:nvPr/>
        </p:nvSpPr>
        <p:spPr bwMode="auto">
          <a:xfrm>
            <a:off x="1379538" y="3514725"/>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sp>
        <p:nvSpPr>
          <p:cNvPr id="3101" name="Rectangle 653"/>
          <p:cNvSpPr>
            <a:spLocks noChangeArrowheads="1"/>
          </p:cNvSpPr>
          <p:nvPr/>
        </p:nvSpPr>
        <p:spPr bwMode="auto">
          <a:xfrm>
            <a:off x="2738438" y="3540125"/>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sp>
        <p:nvSpPr>
          <p:cNvPr id="3102" name="Rectangle 414"/>
          <p:cNvSpPr>
            <a:spLocks noChangeArrowheads="1"/>
          </p:cNvSpPr>
          <p:nvPr/>
        </p:nvSpPr>
        <p:spPr bwMode="auto">
          <a:xfrm>
            <a:off x="4841875" y="1728788"/>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sp>
        <p:nvSpPr>
          <p:cNvPr id="3103" name="Rectangle 415"/>
          <p:cNvSpPr>
            <a:spLocks noChangeArrowheads="1"/>
          </p:cNvSpPr>
          <p:nvPr/>
        </p:nvSpPr>
        <p:spPr bwMode="auto">
          <a:xfrm>
            <a:off x="7658100" y="1196975"/>
            <a:ext cx="152400"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NZ"/>
          </a:p>
        </p:txBody>
      </p:sp>
      <p:grpSp>
        <p:nvGrpSpPr>
          <p:cNvPr id="3104" name="Group 669"/>
          <p:cNvGrpSpPr>
            <a:grpSpLocks/>
          </p:cNvGrpSpPr>
          <p:nvPr/>
        </p:nvGrpSpPr>
        <p:grpSpPr bwMode="auto">
          <a:xfrm>
            <a:off x="2895600" y="3733800"/>
            <a:ext cx="2590800" cy="2565400"/>
            <a:chOff x="1903" y="3232"/>
            <a:chExt cx="1584" cy="733"/>
          </a:xfrm>
        </p:grpSpPr>
        <p:sp>
          <p:nvSpPr>
            <p:cNvPr id="3120" name="Line 670"/>
            <p:cNvSpPr>
              <a:spLocks noChangeShapeType="1"/>
            </p:cNvSpPr>
            <p:nvPr/>
          </p:nvSpPr>
          <p:spPr bwMode="auto">
            <a:xfrm flipH="1">
              <a:off x="3487" y="3236"/>
              <a:ext cx="0" cy="72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21" name="Line 671"/>
            <p:cNvSpPr>
              <a:spLocks noChangeShapeType="1"/>
            </p:cNvSpPr>
            <p:nvPr/>
          </p:nvSpPr>
          <p:spPr bwMode="auto">
            <a:xfrm flipH="1">
              <a:off x="1903" y="3232"/>
              <a:ext cx="1" cy="733"/>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3105" name="Group 672"/>
          <p:cNvGrpSpPr>
            <a:grpSpLocks/>
          </p:cNvGrpSpPr>
          <p:nvPr/>
        </p:nvGrpSpPr>
        <p:grpSpPr bwMode="auto">
          <a:xfrm>
            <a:off x="762000" y="3733800"/>
            <a:ext cx="7467600" cy="2870200"/>
            <a:chOff x="607" y="3232"/>
            <a:chExt cx="4608" cy="1165"/>
          </a:xfrm>
        </p:grpSpPr>
        <p:sp>
          <p:nvSpPr>
            <p:cNvPr id="3118" name="Line 673"/>
            <p:cNvSpPr>
              <a:spLocks noChangeShapeType="1"/>
            </p:cNvSpPr>
            <p:nvPr/>
          </p:nvSpPr>
          <p:spPr bwMode="auto">
            <a:xfrm flipH="1">
              <a:off x="607" y="3232"/>
              <a:ext cx="1" cy="1165"/>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3119" name="Line 674"/>
            <p:cNvSpPr>
              <a:spLocks noChangeShapeType="1"/>
            </p:cNvSpPr>
            <p:nvPr/>
          </p:nvSpPr>
          <p:spPr bwMode="auto">
            <a:xfrm flipH="1">
              <a:off x="5215" y="3236"/>
              <a:ext cx="0" cy="1161"/>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3106" name="Line 675"/>
          <p:cNvSpPr>
            <a:spLocks noChangeShapeType="1"/>
          </p:cNvSpPr>
          <p:nvPr/>
        </p:nvSpPr>
        <p:spPr bwMode="auto">
          <a:xfrm>
            <a:off x="762000" y="6527800"/>
            <a:ext cx="7467600" cy="1588"/>
          </a:xfrm>
          <a:prstGeom prst="line">
            <a:avLst/>
          </a:prstGeom>
          <a:noFill/>
          <a:ln w="1905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07" name="Text Box 676"/>
          <p:cNvSpPr txBox="1">
            <a:spLocks noChangeArrowheads="1"/>
          </p:cNvSpPr>
          <p:nvPr/>
        </p:nvSpPr>
        <p:spPr bwMode="auto">
          <a:xfrm>
            <a:off x="2514600" y="6396038"/>
            <a:ext cx="3886200" cy="254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type="none" w="med" len="lg"/>
              </a14:hiddenLine>
            </a:ext>
          </a:extLst>
        </p:spPr>
        <p:txBody>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lang="en-US" sz="1200" b="1" dirty="0">
                <a:latin typeface="Arial" charset="0"/>
              </a:rPr>
              <a:t>communications and controller intervention buffer</a:t>
            </a:r>
          </a:p>
        </p:txBody>
      </p:sp>
      <p:sp>
        <p:nvSpPr>
          <p:cNvPr id="3108" name="Rectangle 677"/>
          <p:cNvSpPr>
            <a:spLocks noChangeArrowheads="1"/>
          </p:cNvSpPr>
          <p:nvPr/>
        </p:nvSpPr>
        <p:spPr bwMode="auto">
          <a:xfrm>
            <a:off x="2895600" y="4546600"/>
            <a:ext cx="2590800" cy="457200"/>
          </a:xfrm>
          <a:prstGeom prst="rect">
            <a:avLst/>
          </a:prstGeom>
          <a:solidFill>
            <a:srgbClr val="EAEAEA"/>
          </a:solidFill>
          <a:ln w="12700">
            <a:solidFill>
              <a:schemeClr val="tx1"/>
            </a:solidFill>
            <a:miter lim="800000"/>
            <a:headEnd/>
            <a:tailEnd/>
          </a:ln>
        </p:spPr>
        <p:txBody>
          <a:bodyPr anchor="ctr"/>
          <a:lstStyle/>
          <a:p>
            <a:pPr algn="ctr" eaLnBrk="0" hangingPunct="0"/>
            <a:r>
              <a:rPr kumimoji="1" lang="en-US" sz="1200" b="1">
                <a:latin typeface="Arial" charset="0"/>
              </a:rPr>
              <a:t>Operational communication transaction</a:t>
            </a:r>
          </a:p>
        </p:txBody>
      </p:sp>
      <p:sp>
        <p:nvSpPr>
          <p:cNvPr id="3109" name="Rectangle 678"/>
          <p:cNvSpPr>
            <a:spLocks noChangeArrowheads="1"/>
          </p:cNvSpPr>
          <p:nvPr/>
        </p:nvSpPr>
        <p:spPr bwMode="auto">
          <a:xfrm>
            <a:off x="5486400" y="4546600"/>
            <a:ext cx="2743200" cy="457200"/>
          </a:xfrm>
          <a:prstGeom prst="rect">
            <a:avLst/>
          </a:prstGeom>
          <a:solidFill>
            <a:srgbClr val="C0C0C0"/>
          </a:solidFill>
          <a:ln w="19050">
            <a:solidFill>
              <a:schemeClr val="tx1"/>
            </a:solidFill>
            <a:miter lim="800000"/>
            <a:headEnd/>
            <a:tailEnd type="none" w="med" len="lg"/>
          </a:ln>
        </p:spPr>
        <p:txBody>
          <a:bodyPr anchor="ctr"/>
          <a:lstStyle/>
          <a:p>
            <a:pPr algn="ctr"/>
            <a:r>
              <a:rPr kumimoji="1" lang="en-US" sz="1200">
                <a:latin typeface="Arial" charset="0"/>
              </a:rPr>
              <a:t>ATM context</a:t>
            </a:r>
          </a:p>
        </p:txBody>
      </p:sp>
      <p:sp>
        <p:nvSpPr>
          <p:cNvPr id="3110" name="Rectangle 679"/>
          <p:cNvSpPr>
            <a:spLocks noChangeArrowheads="1"/>
          </p:cNvSpPr>
          <p:nvPr/>
        </p:nvSpPr>
        <p:spPr bwMode="auto">
          <a:xfrm>
            <a:off x="762000" y="4546600"/>
            <a:ext cx="2133600" cy="457200"/>
          </a:xfrm>
          <a:prstGeom prst="rect">
            <a:avLst/>
          </a:prstGeom>
          <a:solidFill>
            <a:srgbClr val="C0C0C0"/>
          </a:solidFill>
          <a:ln w="19050">
            <a:solidFill>
              <a:schemeClr val="tx1"/>
            </a:solidFill>
            <a:miter lim="800000"/>
            <a:headEnd/>
            <a:tailEnd type="none" w="med" len="lg"/>
          </a:ln>
        </p:spPr>
        <p:txBody>
          <a:bodyPr anchor="ctr"/>
          <a:lstStyle/>
          <a:p>
            <a:pPr algn="ctr"/>
            <a:r>
              <a:rPr kumimoji="1" lang="en-US" sz="1200" dirty="0">
                <a:latin typeface="Arial" charset="0"/>
              </a:rPr>
              <a:t>ATM context</a:t>
            </a:r>
          </a:p>
        </p:txBody>
      </p:sp>
      <p:sp>
        <p:nvSpPr>
          <p:cNvPr id="3111" name="Rectangle 680"/>
          <p:cNvSpPr>
            <a:spLocks noChangeArrowheads="1"/>
          </p:cNvSpPr>
          <p:nvPr/>
        </p:nvSpPr>
        <p:spPr bwMode="auto">
          <a:xfrm>
            <a:off x="762000" y="4546600"/>
            <a:ext cx="7467600" cy="457200"/>
          </a:xfrm>
          <a:prstGeom prst="rect">
            <a:avLst/>
          </a:prstGeom>
          <a:noFill/>
          <a:ln w="1905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3112" name="AutoShape 681"/>
          <p:cNvSpPr>
            <a:spLocks noChangeArrowheads="1"/>
          </p:cNvSpPr>
          <p:nvPr/>
        </p:nvSpPr>
        <p:spPr bwMode="auto">
          <a:xfrm>
            <a:off x="2667000" y="50038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200" b="1">
                <a:latin typeface="Arial" charset="0"/>
              </a:rPr>
              <a:t>A</a:t>
            </a:r>
          </a:p>
        </p:txBody>
      </p:sp>
      <p:sp>
        <p:nvSpPr>
          <p:cNvPr id="3113" name="AutoShape 682"/>
          <p:cNvSpPr>
            <a:spLocks noChangeArrowheads="1"/>
          </p:cNvSpPr>
          <p:nvPr/>
        </p:nvSpPr>
        <p:spPr bwMode="auto">
          <a:xfrm>
            <a:off x="5257800" y="50038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200" b="1">
                <a:latin typeface="Arial" charset="0"/>
              </a:rPr>
              <a:t>Z</a:t>
            </a:r>
          </a:p>
        </p:txBody>
      </p:sp>
      <p:sp>
        <p:nvSpPr>
          <p:cNvPr id="3114" name="Line 683"/>
          <p:cNvSpPr>
            <a:spLocks noChangeShapeType="1"/>
          </p:cNvSpPr>
          <p:nvPr/>
        </p:nvSpPr>
        <p:spPr bwMode="auto">
          <a:xfrm>
            <a:off x="2895600" y="6108700"/>
            <a:ext cx="2590800" cy="0"/>
          </a:xfrm>
          <a:prstGeom prst="line">
            <a:avLst/>
          </a:prstGeom>
          <a:noFill/>
          <a:ln w="19050">
            <a:solidFill>
              <a:schemeClr val="tx1"/>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3115" name="Rectangle 684"/>
          <p:cNvSpPr>
            <a:spLocks noChangeArrowheads="1"/>
          </p:cNvSpPr>
          <p:nvPr/>
        </p:nvSpPr>
        <p:spPr bwMode="auto">
          <a:xfrm>
            <a:off x="3581400" y="5918200"/>
            <a:ext cx="1143000" cy="381000"/>
          </a:xfrm>
          <a:prstGeom prst="rect">
            <a:avLst/>
          </a:prstGeom>
          <a:solidFill>
            <a:schemeClr val="bg1"/>
          </a:solidFill>
          <a:ln w="12700">
            <a:solidFill>
              <a:schemeClr val="tx1"/>
            </a:solidFill>
            <a:miter lim="800000"/>
            <a:headEnd/>
            <a:tailEnd/>
          </a:ln>
        </p:spPr>
        <p:txBody>
          <a:bodyPr anchor="ctr"/>
          <a:lstStyle/>
          <a:p>
            <a:pPr algn="ctr"/>
            <a:r>
              <a:rPr kumimoji="1" lang="en-US" sz="1200" b="1" dirty="0">
                <a:latin typeface="Arial" charset="0"/>
              </a:rPr>
              <a:t>RCP type</a:t>
            </a:r>
          </a:p>
        </p:txBody>
      </p:sp>
      <p:sp>
        <p:nvSpPr>
          <p:cNvPr id="3116" name="Rectangle 685"/>
          <p:cNvSpPr>
            <a:spLocks noChangeArrowheads="1"/>
          </p:cNvSpPr>
          <p:nvPr/>
        </p:nvSpPr>
        <p:spPr bwMode="auto">
          <a:xfrm rot="10800000" flipV="1">
            <a:off x="2171700" y="5232400"/>
            <a:ext cx="1447800" cy="609600"/>
          </a:xfrm>
          <a:prstGeom prst="rect">
            <a:avLst/>
          </a:prstGeom>
          <a:solidFill>
            <a:schemeClr val="bg1"/>
          </a:solidFill>
          <a:ln w="12700">
            <a:solidFill>
              <a:schemeClr val="tx1"/>
            </a:solidFill>
            <a:miter lim="800000"/>
            <a:headEnd/>
            <a:tailEnd/>
          </a:ln>
        </p:spPr>
        <p:txBody>
          <a:bodyPr lIns="45720" rIns="45720" anchor="ctr"/>
          <a:lstStyle/>
          <a:p>
            <a:pPr indent="4763" algn="ctr" eaLnBrk="0" hangingPunct="0"/>
            <a:r>
              <a:rPr kumimoji="1" lang="en-US" sz="1200">
                <a:latin typeface="Arial" charset="0"/>
              </a:rPr>
              <a:t>Human or system initiates transaction</a:t>
            </a:r>
          </a:p>
        </p:txBody>
      </p:sp>
      <p:sp>
        <p:nvSpPr>
          <p:cNvPr id="3117" name="Rectangle 686"/>
          <p:cNvSpPr>
            <a:spLocks noChangeArrowheads="1"/>
          </p:cNvSpPr>
          <p:nvPr/>
        </p:nvSpPr>
        <p:spPr bwMode="auto">
          <a:xfrm rot="10800000" flipV="1">
            <a:off x="4648200" y="5232400"/>
            <a:ext cx="1676400" cy="609600"/>
          </a:xfrm>
          <a:prstGeom prst="rect">
            <a:avLst/>
          </a:prstGeom>
          <a:solidFill>
            <a:schemeClr val="bg1"/>
          </a:solidFill>
          <a:ln w="12700">
            <a:solidFill>
              <a:schemeClr val="tx1"/>
            </a:solidFill>
            <a:miter lim="800000"/>
            <a:headEnd/>
            <a:tailEnd/>
          </a:ln>
        </p:spPr>
        <p:txBody>
          <a:bodyPr lIns="45720" rIns="45720" anchor="ctr"/>
          <a:lstStyle/>
          <a:p>
            <a:pPr indent="4763" algn="ctr" eaLnBrk="0" hangingPunct="0"/>
            <a:r>
              <a:rPr kumimoji="1" lang="en-US" sz="1200">
                <a:latin typeface="Arial" charset="0"/>
              </a:rPr>
              <a:t>Human is confident that transaction is satisfactorily complete</a:t>
            </a:r>
          </a:p>
        </p:txBody>
      </p:sp>
    </p:spTree>
    <p:extLst>
      <p:ext uri="{BB962C8B-B14F-4D97-AF65-F5344CB8AC3E}">
        <p14:creationId xmlns:p14="http://schemas.microsoft.com/office/powerpoint/2010/main" val="1813236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2"/>
          <p:cNvGrpSpPr>
            <a:grpSpLocks/>
          </p:cNvGrpSpPr>
          <p:nvPr/>
        </p:nvGrpSpPr>
        <p:grpSpPr bwMode="auto">
          <a:xfrm flipV="1">
            <a:off x="2895600" y="3124200"/>
            <a:ext cx="3429000" cy="1295400"/>
            <a:chOff x="1776" y="2017"/>
            <a:chExt cx="2160" cy="1007"/>
          </a:xfrm>
        </p:grpSpPr>
        <p:sp>
          <p:nvSpPr>
            <p:cNvPr id="6205" name="Line 3"/>
            <p:cNvSpPr>
              <a:spLocks noChangeShapeType="1"/>
            </p:cNvSpPr>
            <p:nvPr/>
          </p:nvSpPr>
          <p:spPr bwMode="auto">
            <a:xfrm rot="5400000">
              <a:off x="3432" y="2521"/>
              <a:ext cx="10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6" name="Line 4"/>
            <p:cNvSpPr>
              <a:spLocks noChangeShapeType="1"/>
            </p:cNvSpPr>
            <p:nvPr/>
          </p:nvSpPr>
          <p:spPr bwMode="auto">
            <a:xfrm rot="5400000">
              <a:off x="1272" y="2521"/>
              <a:ext cx="100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6147" name="Group 5"/>
          <p:cNvGrpSpPr>
            <a:grpSpLocks/>
          </p:cNvGrpSpPr>
          <p:nvPr/>
        </p:nvGrpSpPr>
        <p:grpSpPr bwMode="auto">
          <a:xfrm>
            <a:off x="609600" y="1143000"/>
            <a:ext cx="8001000" cy="3276600"/>
            <a:chOff x="336" y="2017"/>
            <a:chExt cx="5040" cy="1871"/>
          </a:xfrm>
        </p:grpSpPr>
        <p:sp>
          <p:nvSpPr>
            <p:cNvPr id="6203" name="Line 6"/>
            <p:cNvSpPr>
              <a:spLocks noChangeShapeType="1"/>
            </p:cNvSpPr>
            <p:nvPr/>
          </p:nvSpPr>
          <p:spPr bwMode="auto">
            <a:xfrm rot="5400000">
              <a:off x="4440" y="2953"/>
              <a:ext cx="18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4" name="Line 7"/>
            <p:cNvSpPr>
              <a:spLocks noChangeShapeType="1"/>
            </p:cNvSpPr>
            <p:nvPr/>
          </p:nvSpPr>
          <p:spPr bwMode="auto">
            <a:xfrm rot="5400000">
              <a:off x="-600" y="2953"/>
              <a:ext cx="1871"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48" name="Line 8"/>
          <p:cNvSpPr>
            <a:spLocks noChangeShapeType="1"/>
          </p:cNvSpPr>
          <p:nvPr/>
        </p:nvSpPr>
        <p:spPr bwMode="auto">
          <a:xfrm rot="5400000">
            <a:off x="4610100" y="-647700"/>
            <a:ext cx="0" cy="5715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nvGrpSpPr>
          <p:cNvPr id="6149" name="Group 9"/>
          <p:cNvGrpSpPr>
            <a:grpSpLocks/>
          </p:cNvGrpSpPr>
          <p:nvPr/>
        </p:nvGrpSpPr>
        <p:grpSpPr bwMode="auto">
          <a:xfrm>
            <a:off x="1752600" y="2057400"/>
            <a:ext cx="5715000" cy="2362200"/>
            <a:chOff x="1056" y="2017"/>
            <a:chExt cx="3600" cy="1727"/>
          </a:xfrm>
        </p:grpSpPr>
        <p:sp>
          <p:nvSpPr>
            <p:cNvPr id="6201" name="Line 10"/>
            <p:cNvSpPr>
              <a:spLocks noChangeShapeType="1"/>
            </p:cNvSpPr>
            <p:nvPr/>
          </p:nvSpPr>
          <p:spPr bwMode="auto">
            <a:xfrm rot="5400000">
              <a:off x="3792" y="2881"/>
              <a:ext cx="17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2" name="Line 11"/>
            <p:cNvSpPr>
              <a:spLocks noChangeShapeType="1"/>
            </p:cNvSpPr>
            <p:nvPr/>
          </p:nvSpPr>
          <p:spPr bwMode="auto">
            <a:xfrm rot="5400000">
              <a:off x="192" y="2881"/>
              <a:ext cx="172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50" name="Text Box 12"/>
          <p:cNvSpPr txBox="1">
            <a:spLocks noChangeArrowheads="1"/>
          </p:cNvSpPr>
          <p:nvPr/>
        </p:nvSpPr>
        <p:spPr bwMode="auto">
          <a:xfrm>
            <a:off x="3733800" y="2057400"/>
            <a:ext cx="1763713"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Monitored performance</a:t>
            </a:r>
          </a:p>
        </p:txBody>
      </p:sp>
      <p:grpSp>
        <p:nvGrpSpPr>
          <p:cNvPr id="6151" name="Group 13"/>
          <p:cNvGrpSpPr>
            <a:grpSpLocks/>
          </p:cNvGrpSpPr>
          <p:nvPr/>
        </p:nvGrpSpPr>
        <p:grpSpPr bwMode="auto">
          <a:xfrm>
            <a:off x="2133600" y="3962400"/>
            <a:ext cx="4953000" cy="457200"/>
            <a:chOff x="1296" y="2017"/>
            <a:chExt cx="3120" cy="575"/>
          </a:xfrm>
        </p:grpSpPr>
        <p:sp>
          <p:nvSpPr>
            <p:cNvPr id="6197" name="Line 14"/>
            <p:cNvSpPr>
              <a:spLocks noChangeShapeType="1"/>
            </p:cNvSpPr>
            <p:nvPr/>
          </p:nvSpPr>
          <p:spPr bwMode="auto">
            <a:xfrm rot="5400000">
              <a:off x="3888" y="2305"/>
              <a:ext cx="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8" name="Line 15"/>
            <p:cNvSpPr>
              <a:spLocks noChangeShapeType="1"/>
            </p:cNvSpPr>
            <p:nvPr/>
          </p:nvSpPr>
          <p:spPr bwMode="auto">
            <a:xfrm rot="5400000" flipV="1">
              <a:off x="4128" y="2305"/>
              <a:ext cx="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199" name="Line 16"/>
            <p:cNvSpPr>
              <a:spLocks noChangeShapeType="1"/>
            </p:cNvSpPr>
            <p:nvPr/>
          </p:nvSpPr>
          <p:spPr bwMode="auto">
            <a:xfrm rot="5400000">
              <a:off x="1008" y="2305"/>
              <a:ext cx="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6200" name="Line 17"/>
            <p:cNvSpPr>
              <a:spLocks noChangeShapeType="1"/>
            </p:cNvSpPr>
            <p:nvPr/>
          </p:nvSpPr>
          <p:spPr bwMode="auto">
            <a:xfrm rot="5400000">
              <a:off x="1248" y="2305"/>
              <a:ext cx="5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6152" name="Line 18"/>
          <p:cNvSpPr>
            <a:spLocks noChangeShapeType="1"/>
          </p:cNvSpPr>
          <p:nvPr/>
        </p:nvSpPr>
        <p:spPr bwMode="auto">
          <a:xfrm rot="5400000">
            <a:off x="4610100" y="1409700"/>
            <a:ext cx="0" cy="3429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3" name="Text Box 19"/>
          <p:cNvSpPr txBox="1">
            <a:spLocks noChangeArrowheads="1"/>
          </p:cNvSpPr>
          <p:nvPr/>
        </p:nvSpPr>
        <p:spPr bwMode="auto">
          <a:xfrm>
            <a:off x="4114800" y="2895600"/>
            <a:ext cx="9906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Responder performance</a:t>
            </a:r>
          </a:p>
        </p:txBody>
      </p:sp>
      <p:sp>
        <p:nvSpPr>
          <p:cNvPr id="6154" name="Line 20"/>
          <p:cNvSpPr>
            <a:spLocks noChangeShapeType="1"/>
          </p:cNvSpPr>
          <p:nvPr/>
        </p:nvSpPr>
        <p:spPr bwMode="auto">
          <a:xfrm rot="5400000">
            <a:off x="4610100" y="-2705100"/>
            <a:ext cx="0" cy="8001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55" name="Rectangle 21"/>
          <p:cNvSpPr>
            <a:spLocks noChangeArrowheads="1"/>
          </p:cNvSpPr>
          <p:nvPr/>
        </p:nvSpPr>
        <p:spPr bwMode="auto">
          <a:xfrm rot="5400000">
            <a:off x="190500" y="4610100"/>
            <a:ext cx="533400" cy="304800"/>
          </a:xfrm>
          <a:prstGeom prst="rect">
            <a:avLst/>
          </a:prstGeom>
          <a:solidFill>
            <a:srgbClr val="C0C0C0"/>
          </a:solidFill>
          <a:ln w="12700">
            <a:solidFill>
              <a:schemeClr val="tx1"/>
            </a:solidFill>
            <a:miter lim="800000"/>
            <a:headEnd/>
            <a:tailEnd type="none" w="med" len="lg"/>
          </a:ln>
        </p:spPr>
        <p:txBody>
          <a:bodyPr rot="10800000" vert="eaVert"/>
          <a:lstStyle/>
          <a:p>
            <a:endParaRPr kumimoji="1" lang="en-US" sz="1000" b="1">
              <a:latin typeface="Arial" charset="0"/>
            </a:endParaRPr>
          </a:p>
        </p:txBody>
      </p:sp>
      <p:sp>
        <p:nvSpPr>
          <p:cNvPr id="6156" name="Rectangle 22"/>
          <p:cNvSpPr>
            <a:spLocks noChangeArrowheads="1"/>
          </p:cNvSpPr>
          <p:nvPr/>
        </p:nvSpPr>
        <p:spPr bwMode="auto">
          <a:xfrm rot="5400000">
            <a:off x="8496300" y="4610100"/>
            <a:ext cx="533400" cy="304800"/>
          </a:xfrm>
          <a:prstGeom prst="rect">
            <a:avLst/>
          </a:prstGeom>
          <a:solidFill>
            <a:srgbClr val="C0C0C0"/>
          </a:solidFill>
          <a:ln w="12700">
            <a:solidFill>
              <a:schemeClr val="tx1"/>
            </a:solidFill>
            <a:miter lim="800000"/>
            <a:headEnd/>
            <a:tailEnd type="none" w="med" len="lg"/>
          </a:ln>
        </p:spPr>
        <p:txBody>
          <a:bodyPr rot="10800000" vert="eaVert"/>
          <a:lstStyle/>
          <a:p>
            <a:endParaRPr kumimoji="1" lang="en-US" sz="1000" b="1">
              <a:latin typeface="Arial" charset="0"/>
            </a:endParaRPr>
          </a:p>
        </p:txBody>
      </p:sp>
      <p:sp>
        <p:nvSpPr>
          <p:cNvPr id="6157" name="Rectangle 23"/>
          <p:cNvSpPr>
            <a:spLocks noChangeArrowheads="1"/>
          </p:cNvSpPr>
          <p:nvPr/>
        </p:nvSpPr>
        <p:spPr bwMode="auto">
          <a:xfrm>
            <a:off x="1752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Technical communication</a:t>
            </a:r>
          </a:p>
        </p:txBody>
      </p:sp>
      <p:sp>
        <p:nvSpPr>
          <p:cNvPr id="6158" name="Rectangle 24"/>
          <p:cNvSpPr>
            <a:spLocks noChangeArrowheads="1"/>
          </p:cNvSpPr>
          <p:nvPr/>
        </p:nvSpPr>
        <p:spPr bwMode="auto">
          <a:xfrm>
            <a:off x="609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Human machine interaction</a:t>
            </a:r>
          </a:p>
        </p:txBody>
      </p:sp>
      <p:sp>
        <p:nvSpPr>
          <p:cNvPr id="6159" name="Rectangle 25"/>
          <p:cNvSpPr>
            <a:spLocks noChangeArrowheads="1"/>
          </p:cNvSpPr>
          <p:nvPr/>
        </p:nvSpPr>
        <p:spPr bwMode="auto">
          <a:xfrm>
            <a:off x="2895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Human machine interaction</a:t>
            </a:r>
          </a:p>
        </p:txBody>
      </p:sp>
      <p:sp>
        <p:nvSpPr>
          <p:cNvPr id="6160" name="Rectangle 26"/>
          <p:cNvSpPr>
            <a:spLocks noChangeArrowheads="1"/>
          </p:cNvSpPr>
          <p:nvPr/>
        </p:nvSpPr>
        <p:spPr bwMode="auto">
          <a:xfrm>
            <a:off x="4038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Reacting to message</a:t>
            </a:r>
          </a:p>
        </p:txBody>
      </p:sp>
      <p:sp>
        <p:nvSpPr>
          <p:cNvPr id="6161" name="Rectangle 27"/>
          <p:cNvSpPr>
            <a:spLocks noChangeArrowheads="1"/>
          </p:cNvSpPr>
          <p:nvPr/>
        </p:nvSpPr>
        <p:spPr bwMode="auto">
          <a:xfrm>
            <a:off x="5181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Human machine interaction</a:t>
            </a:r>
          </a:p>
        </p:txBody>
      </p:sp>
      <p:sp>
        <p:nvSpPr>
          <p:cNvPr id="6162" name="Rectangle 28"/>
          <p:cNvSpPr>
            <a:spLocks noChangeArrowheads="1"/>
          </p:cNvSpPr>
          <p:nvPr/>
        </p:nvSpPr>
        <p:spPr bwMode="auto">
          <a:xfrm>
            <a:off x="6324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Technical communication</a:t>
            </a:r>
          </a:p>
        </p:txBody>
      </p:sp>
      <p:sp>
        <p:nvSpPr>
          <p:cNvPr id="6163" name="Rectangle 29"/>
          <p:cNvSpPr>
            <a:spLocks noChangeArrowheads="1"/>
          </p:cNvSpPr>
          <p:nvPr/>
        </p:nvSpPr>
        <p:spPr bwMode="auto">
          <a:xfrm>
            <a:off x="7467600" y="4495800"/>
            <a:ext cx="1143000" cy="533400"/>
          </a:xfrm>
          <a:prstGeom prst="rect">
            <a:avLst/>
          </a:prstGeom>
          <a:solidFill>
            <a:schemeClr val="bg1"/>
          </a:solidFill>
          <a:ln w="12700">
            <a:solidFill>
              <a:schemeClr val="tx1"/>
            </a:solidFill>
            <a:miter lim="800000"/>
            <a:headEnd/>
            <a:tailEnd type="none" w="med" len="lg"/>
          </a:ln>
        </p:spPr>
        <p:txBody>
          <a:bodyPr lIns="9144" tIns="91440" rIns="9144" bIns="91440"/>
          <a:lstStyle/>
          <a:p>
            <a:pPr algn="ctr"/>
            <a:r>
              <a:rPr kumimoji="1" lang="en-US" sz="1100">
                <a:latin typeface="Arial" charset="0"/>
              </a:rPr>
              <a:t>Human machine interaction</a:t>
            </a:r>
          </a:p>
        </p:txBody>
      </p:sp>
      <p:sp>
        <p:nvSpPr>
          <p:cNvPr id="6164" name="Rectangle 30"/>
          <p:cNvSpPr>
            <a:spLocks noChangeArrowheads="1"/>
          </p:cNvSpPr>
          <p:nvPr/>
        </p:nvSpPr>
        <p:spPr bwMode="auto">
          <a:xfrm>
            <a:off x="304800" y="4495800"/>
            <a:ext cx="8610600" cy="533400"/>
          </a:xfrm>
          <a:prstGeom prst="rect">
            <a:avLst/>
          </a:prstGeom>
          <a:noFill/>
          <a:ln w="28575">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p>
            <a:endParaRPr lang="en-NZ"/>
          </a:p>
        </p:txBody>
      </p:sp>
      <p:sp>
        <p:nvSpPr>
          <p:cNvPr id="6165" name="AutoShape 31"/>
          <p:cNvSpPr>
            <a:spLocks noChangeArrowheads="1"/>
          </p:cNvSpPr>
          <p:nvPr/>
        </p:nvSpPr>
        <p:spPr bwMode="auto">
          <a:xfrm>
            <a:off x="381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A</a:t>
            </a:r>
          </a:p>
        </p:txBody>
      </p:sp>
      <p:sp>
        <p:nvSpPr>
          <p:cNvPr id="6166" name="Rectangle 32"/>
          <p:cNvSpPr>
            <a:spLocks noChangeArrowheads="1"/>
          </p:cNvSpPr>
          <p:nvPr/>
        </p:nvSpPr>
        <p:spPr bwMode="auto">
          <a:xfrm rot="10800000" flipV="1">
            <a:off x="1371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Initiator acts to send message</a:t>
            </a:r>
          </a:p>
        </p:txBody>
      </p:sp>
      <p:sp>
        <p:nvSpPr>
          <p:cNvPr id="6167" name="Rectangle 33"/>
          <p:cNvSpPr>
            <a:spLocks noChangeArrowheads="1"/>
          </p:cNvSpPr>
          <p:nvPr/>
        </p:nvSpPr>
        <p:spPr bwMode="auto">
          <a:xfrm rot="10800000" flipV="1">
            <a:off x="2514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Responderreceives an indication of incoming  message</a:t>
            </a:r>
          </a:p>
        </p:txBody>
      </p:sp>
      <p:sp>
        <p:nvSpPr>
          <p:cNvPr id="6168" name="Rectangle 34"/>
          <p:cNvSpPr>
            <a:spLocks noChangeArrowheads="1"/>
          </p:cNvSpPr>
          <p:nvPr/>
        </p:nvSpPr>
        <p:spPr bwMode="auto">
          <a:xfrm rot="10800000" flipV="1">
            <a:off x="3657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Responder acts to  display message</a:t>
            </a:r>
          </a:p>
        </p:txBody>
      </p:sp>
      <p:sp>
        <p:nvSpPr>
          <p:cNvPr id="6169" name="Rectangle 35"/>
          <p:cNvSpPr>
            <a:spLocks noChangeArrowheads="1"/>
          </p:cNvSpPr>
          <p:nvPr/>
        </p:nvSpPr>
        <p:spPr bwMode="auto">
          <a:xfrm rot="10800000" flipV="1">
            <a:off x="228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Initiator acts to compose message</a:t>
            </a:r>
          </a:p>
        </p:txBody>
      </p:sp>
      <p:sp>
        <p:nvSpPr>
          <p:cNvPr id="6170" name="Rectangle 36"/>
          <p:cNvSpPr>
            <a:spLocks noChangeArrowheads="1"/>
          </p:cNvSpPr>
          <p:nvPr/>
        </p:nvSpPr>
        <p:spPr bwMode="auto">
          <a:xfrm rot="10800000" flipV="1">
            <a:off x="5943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Responder acts to send message</a:t>
            </a:r>
          </a:p>
        </p:txBody>
      </p:sp>
      <p:sp>
        <p:nvSpPr>
          <p:cNvPr id="6171" name="Rectangle 37"/>
          <p:cNvSpPr>
            <a:spLocks noChangeArrowheads="1"/>
          </p:cNvSpPr>
          <p:nvPr/>
        </p:nvSpPr>
        <p:spPr bwMode="auto">
          <a:xfrm rot="10800000" flipV="1">
            <a:off x="7086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Initiator receives an indication of incoming  message</a:t>
            </a:r>
          </a:p>
        </p:txBody>
      </p:sp>
      <p:sp>
        <p:nvSpPr>
          <p:cNvPr id="6172" name="Rectangle 38"/>
          <p:cNvSpPr>
            <a:spLocks noChangeArrowheads="1"/>
          </p:cNvSpPr>
          <p:nvPr/>
        </p:nvSpPr>
        <p:spPr bwMode="auto">
          <a:xfrm rot="10800000" flipV="1">
            <a:off x="8229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Initiator completes actions to  display message</a:t>
            </a:r>
          </a:p>
        </p:txBody>
      </p:sp>
      <p:sp>
        <p:nvSpPr>
          <p:cNvPr id="6173" name="Rectangle 39"/>
          <p:cNvSpPr>
            <a:spLocks noChangeArrowheads="1"/>
          </p:cNvSpPr>
          <p:nvPr/>
        </p:nvSpPr>
        <p:spPr bwMode="auto">
          <a:xfrm rot="10800000" flipV="1">
            <a:off x="4800600" y="5257800"/>
            <a:ext cx="762000" cy="855663"/>
          </a:xfrm>
          <a:prstGeom prst="rect">
            <a:avLst/>
          </a:prstGeom>
          <a:solidFill>
            <a:schemeClr val="bg1"/>
          </a:solidFill>
          <a:ln w="12700">
            <a:solidFill>
              <a:schemeClr val="tx1"/>
            </a:solidFill>
            <a:miter lim="800000"/>
            <a:headEnd/>
            <a:tailEnd/>
          </a:ln>
        </p:spPr>
        <p:txBody>
          <a:bodyPr lIns="45720" rIns="45720"/>
          <a:lstStyle/>
          <a:p>
            <a:pPr indent="4763" eaLnBrk="0" hangingPunct="0"/>
            <a:r>
              <a:rPr kumimoji="1" lang="en-US" sz="1000">
                <a:latin typeface="Arial" charset="0"/>
              </a:rPr>
              <a:t>Responder acts to compose message</a:t>
            </a:r>
          </a:p>
        </p:txBody>
      </p:sp>
      <p:sp>
        <p:nvSpPr>
          <p:cNvPr id="6174" name="AutoShape 40"/>
          <p:cNvSpPr>
            <a:spLocks noChangeArrowheads="1"/>
          </p:cNvSpPr>
          <p:nvPr/>
        </p:nvSpPr>
        <p:spPr bwMode="auto">
          <a:xfrm>
            <a:off x="1524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D</a:t>
            </a:r>
          </a:p>
        </p:txBody>
      </p:sp>
      <p:sp>
        <p:nvSpPr>
          <p:cNvPr id="6175" name="AutoShape 41"/>
          <p:cNvSpPr>
            <a:spLocks noChangeArrowheads="1"/>
          </p:cNvSpPr>
          <p:nvPr/>
        </p:nvSpPr>
        <p:spPr bwMode="auto">
          <a:xfrm>
            <a:off x="2667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G</a:t>
            </a:r>
          </a:p>
        </p:txBody>
      </p:sp>
      <p:sp>
        <p:nvSpPr>
          <p:cNvPr id="6176" name="AutoShape 42"/>
          <p:cNvSpPr>
            <a:spLocks noChangeArrowheads="1"/>
          </p:cNvSpPr>
          <p:nvPr/>
        </p:nvSpPr>
        <p:spPr bwMode="auto">
          <a:xfrm>
            <a:off x="3810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I</a:t>
            </a:r>
          </a:p>
        </p:txBody>
      </p:sp>
      <p:sp>
        <p:nvSpPr>
          <p:cNvPr id="6177" name="AutoShape 43"/>
          <p:cNvSpPr>
            <a:spLocks noChangeArrowheads="1"/>
          </p:cNvSpPr>
          <p:nvPr/>
        </p:nvSpPr>
        <p:spPr bwMode="auto">
          <a:xfrm>
            <a:off x="4953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K</a:t>
            </a:r>
          </a:p>
        </p:txBody>
      </p:sp>
      <p:sp>
        <p:nvSpPr>
          <p:cNvPr id="6178" name="AutoShape 44"/>
          <p:cNvSpPr>
            <a:spLocks noChangeArrowheads="1"/>
          </p:cNvSpPr>
          <p:nvPr/>
        </p:nvSpPr>
        <p:spPr bwMode="auto">
          <a:xfrm>
            <a:off x="6096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M</a:t>
            </a:r>
          </a:p>
        </p:txBody>
      </p:sp>
      <p:sp>
        <p:nvSpPr>
          <p:cNvPr id="6179" name="AutoShape 45"/>
          <p:cNvSpPr>
            <a:spLocks noChangeArrowheads="1"/>
          </p:cNvSpPr>
          <p:nvPr/>
        </p:nvSpPr>
        <p:spPr bwMode="auto">
          <a:xfrm>
            <a:off x="7239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P</a:t>
            </a:r>
          </a:p>
        </p:txBody>
      </p:sp>
      <p:sp>
        <p:nvSpPr>
          <p:cNvPr id="6180" name="AutoShape 46"/>
          <p:cNvSpPr>
            <a:spLocks noChangeArrowheads="1"/>
          </p:cNvSpPr>
          <p:nvPr/>
        </p:nvSpPr>
        <p:spPr bwMode="auto">
          <a:xfrm>
            <a:off x="8382000" y="5029200"/>
            <a:ext cx="457200" cy="228600"/>
          </a:xfrm>
          <a:prstGeom prst="triangle">
            <a:avLst>
              <a:gd name="adj" fmla="val 50000"/>
            </a:avLst>
          </a:prstGeom>
          <a:solidFill>
            <a:schemeClr val="bg1"/>
          </a:solidFill>
          <a:ln w="12700">
            <a:solidFill>
              <a:schemeClr val="tx1"/>
            </a:solidFill>
            <a:miter lim="800000"/>
            <a:headEnd/>
            <a:tailEnd/>
          </a:ln>
        </p:spPr>
        <p:txBody>
          <a:bodyPr wrap="none" anchor="ctr"/>
          <a:lstStyle/>
          <a:p>
            <a:pPr algn="ctr" eaLnBrk="0" hangingPunct="0"/>
            <a:r>
              <a:rPr kumimoji="1" lang="en-US" sz="1000" b="1">
                <a:latin typeface="Arial" charset="0"/>
              </a:rPr>
              <a:t>Z</a:t>
            </a:r>
          </a:p>
        </p:txBody>
      </p:sp>
      <p:sp>
        <p:nvSpPr>
          <p:cNvPr id="6181" name="Text Box 47"/>
          <p:cNvSpPr txBox="1">
            <a:spLocks noChangeArrowheads="1"/>
          </p:cNvSpPr>
          <p:nvPr/>
        </p:nvSpPr>
        <p:spPr bwMode="auto">
          <a:xfrm>
            <a:off x="685800" y="1676400"/>
            <a:ext cx="9763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Initiator performance</a:t>
            </a:r>
          </a:p>
        </p:txBody>
      </p:sp>
      <p:sp>
        <p:nvSpPr>
          <p:cNvPr id="6182" name="Text Box 48"/>
          <p:cNvSpPr txBox="1">
            <a:spLocks noChangeArrowheads="1"/>
          </p:cNvSpPr>
          <p:nvPr/>
        </p:nvSpPr>
        <p:spPr bwMode="auto">
          <a:xfrm>
            <a:off x="7620000" y="1752600"/>
            <a:ext cx="976313"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Initiator performance</a:t>
            </a:r>
          </a:p>
        </p:txBody>
      </p:sp>
      <p:sp>
        <p:nvSpPr>
          <p:cNvPr id="6183" name="Line 49"/>
          <p:cNvSpPr>
            <a:spLocks noChangeShapeType="1"/>
          </p:cNvSpPr>
          <p:nvPr/>
        </p:nvSpPr>
        <p:spPr bwMode="auto">
          <a:xfrm rot="5400000">
            <a:off x="1181100" y="1638300"/>
            <a:ext cx="0" cy="114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84" name="Line 50"/>
          <p:cNvSpPr>
            <a:spLocks noChangeShapeType="1"/>
          </p:cNvSpPr>
          <p:nvPr/>
        </p:nvSpPr>
        <p:spPr bwMode="auto">
          <a:xfrm rot="5400000">
            <a:off x="8039100" y="1638300"/>
            <a:ext cx="0" cy="11430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185" name="Text Box 55"/>
          <p:cNvSpPr txBox="1">
            <a:spLocks noChangeArrowheads="1"/>
          </p:cNvSpPr>
          <p:nvPr/>
        </p:nvSpPr>
        <p:spPr bwMode="auto">
          <a:xfrm rot="-5400000">
            <a:off x="1565275" y="3900488"/>
            <a:ext cx="760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ATS Unit</a:t>
            </a:r>
          </a:p>
        </p:txBody>
      </p:sp>
      <p:sp>
        <p:nvSpPr>
          <p:cNvPr id="6186" name="Text Box 56"/>
          <p:cNvSpPr txBox="1">
            <a:spLocks noChangeArrowheads="1"/>
          </p:cNvSpPr>
          <p:nvPr/>
        </p:nvSpPr>
        <p:spPr bwMode="auto">
          <a:xfrm rot="-5400000">
            <a:off x="2023269" y="3979069"/>
            <a:ext cx="609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Comm</a:t>
            </a:r>
          </a:p>
        </p:txBody>
      </p:sp>
      <p:sp>
        <p:nvSpPr>
          <p:cNvPr id="6187" name="Text Box 57"/>
          <p:cNvSpPr txBox="1">
            <a:spLocks noChangeArrowheads="1"/>
          </p:cNvSpPr>
          <p:nvPr/>
        </p:nvSpPr>
        <p:spPr bwMode="auto">
          <a:xfrm rot="-5400000">
            <a:off x="2328862" y="3903663"/>
            <a:ext cx="76041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Aircraft</a:t>
            </a:r>
          </a:p>
        </p:txBody>
      </p:sp>
      <p:sp>
        <p:nvSpPr>
          <p:cNvPr id="6188" name="Text Box 58"/>
          <p:cNvSpPr txBox="1">
            <a:spLocks noChangeArrowheads="1"/>
          </p:cNvSpPr>
          <p:nvPr/>
        </p:nvSpPr>
        <p:spPr bwMode="auto">
          <a:xfrm rot="-5400000">
            <a:off x="6212682" y="3979069"/>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Aircraft</a:t>
            </a:r>
          </a:p>
        </p:txBody>
      </p:sp>
      <p:sp>
        <p:nvSpPr>
          <p:cNvPr id="6189" name="Text Box 59"/>
          <p:cNvSpPr txBox="1">
            <a:spLocks noChangeArrowheads="1"/>
          </p:cNvSpPr>
          <p:nvPr/>
        </p:nvSpPr>
        <p:spPr bwMode="auto">
          <a:xfrm rot="-5400000">
            <a:off x="6593682" y="3979069"/>
            <a:ext cx="60960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Comm</a:t>
            </a:r>
          </a:p>
        </p:txBody>
      </p:sp>
      <p:sp>
        <p:nvSpPr>
          <p:cNvPr id="6190" name="Text Box 60"/>
          <p:cNvSpPr txBox="1">
            <a:spLocks noChangeArrowheads="1"/>
          </p:cNvSpPr>
          <p:nvPr/>
        </p:nvSpPr>
        <p:spPr bwMode="auto">
          <a:xfrm rot="-5400000">
            <a:off x="6899275" y="3903663"/>
            <a:ext cx="76041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r>
              <a:rPr kumimoji="1" lang="en-US" sz="1200" b="1">
                <a:latin typeface="Arial" charset="0"/>
              </a:rPr>
              <a:t>ATS  Unit</a:t>
            </a:r>
          </a:p>
        </p:txBody>
      </p:sp>
      <p:sp>
        <p:nvSpPr>
          <p:cNvPr id="6191" name="Text Box 61"/>
          <p:cNvSpPr txBox="1">
            <a:spLocks noChangeArrowheads="1"/>
          </p:cNvSpPr>
          <p:nvPr/>
        </p:nvSpPr>
        <p:spPr bwMode="auto">
          <a:xfrm>
            <a:off x="3352800" y="1143000"/>
            <a:ext cx="2514600" cy="2746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Operational compliance target set</a:t>
            </a:r>
          </a:p>
        </p:txBody>
      </p:sp>
      <p:sp>
        <p:nvSpPr>
          <p:cNvPr id="6192" name="Line 62"/>
          <p:cNvSpPr>
            <a:spLocks noChangeShapeType="1"/>
          </p:cNvSpPr>
          <p:nvPr/>
        </p:nvSpPr>
        <p:spPr bwMode="auto">
          <a:xfrm>
            <a:off x="1752600" y="3124200"/>
            <a:ext cx="1143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3" name="Text Box 63"/>
          <p:cNvSpPr txBox="1">
            <a:spLocks noChangeArrowheads="1"/>
          </p:cNvSpPr>
          <p:nvPr/>
        </p:nvSpPr>
        <p:spPr bwMode="auto">
          <a:xfrm>
            <a:off x="1828800" y="2667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Technical performance</a:t>
            </a:r>
          </a:p>
        </p:txBody>
      </p:sp>
      <p:sp>
        <p:nvSpPr>
          <p:cNvPr id="6194" name="Line 64"/>
          <p:cNvSpPr>
            <a:spLocks noChangeShapeType="1"/>
          </p:cNvSpPr>
          <p:nvPr/>
        </p:nvSpPr>
        <p:spPr bwMode="auto">
          <a:xfrm>
            <a:off x="6324600" y="3124200"/>
            <a:ext cx="11430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95" name="Text Box 65"/>
          <p:cNvSpPr txBox="1">
            <a:spLocks noChangeArrowheads="1"/>
          </p:cNvSpPr>
          <p:nvPr/>
        </p:nvSpPr>
        <p:spPr bwMode="auto">
          <a:xfrm>
            <a:off x="6400800" y="2667000"/>
            <a:ext cx="990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200" b="1">
                <a:latin typeface="Arial" charset="0"/>
              </a:rPr>
              <a:t>Technical performance</a:t>
            </a:r>
          </a:p>
        </p:txBody>
      </p:sp>
      <p:sp>
        <p:nvSpPr>
          <p:cNvPr id="6196" name="Text Box 68"/>
          <p:cNvSpPr txBox="1">
            <a:spLocks noChangeArrowheads="1"/>
          </p:cNvSpPr>
          <p:nvPr/>
        </p:nvSpPr>
        <p:spPr bwMode="auto">
          <a:xfrm>
            <a:off x="1676400" y="228600"/>
            <a:ext cx="5791200" cy="304800"/>
          </a:xfrm>
          <a:prstGeom prst="rect">
            <a:avLst/>
          </a:prstGeom>
          <a:solidFill>
            <a:schemeClr val="bg1"/>
          </a:solidFill>
          <a:ln w="12700">
            <a:solidFill>
              <a:schemeClr val="tx1"/>
            </a:solidFill>
            <a:miter lim="800000"/>
            <a:headEnd/>
            <a:tailEnd/>
          </a:ln>
        </p:spPr>
        <p:txBody>
          <a:bodyPr lIns="0" rIns="0"/>
          <a:lstStyle>
            <a:lvl1pPr eaLnBrk="0" hangingPunct="0">
              <a:defRPr sz="2400">
                <a:solidFill>
                  <a:schemeClr val="tx1"/>
                </a:solidFill>
                <a:latin typeface="Times New Roman" charset="0"/>
              </a:defRPr>
            </a:lvl1pPr>
            <a:lvl2pPr marL="742950" indent="-285750" eaLnBrk="0" hangingPunct="0">
              <a:defRPr sz="2400">
                <a:solidFill>
                  <a:schemeClr val="tx1"/>
                </a:solidFill>
                <a:latin typeface="Times New Roman" charset="0"/>
              </a:defRPr>
            </a:lvl2pPr>
            <a:lvl3pPr marL="1143000" indent="-228600" eaLnBrk="0" hangingPunct="0">
              <a:defRPr sz="2400">
                <a:solidFill>
                  <a:schemeClr val="tx1"/>
                </a:solidFill>
                <a:latin typeface="Times New Roman" charset="0"/>
              </a:defRPr>
            </a:lvl3pPr>
            <a:lvl4pPr marL="1600200" indent="-228600" eaLnBrk="0" hangingPunct="0">
              <a:defRPr sz="2400">
                <a:solidFill>
                  <a:schemeClr val="tx1"/>
                </a:solidFill>
                <a:latin typeface="Times New Roman" charset="0"/>
              </a:defRPr>
            </a:lvl4pPr>
            <a:lvl5pPr marL="2057400" indent="-228600" eaLnBrk="0" hangingPunct="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pPr algn="ctr"/>
            <a:r>
              <a:rPr kumimoji="1" lang="en-US" sz="1400" b="1">
                <a:latin typeface="Arial" charset="0"/>
              </a:rPr>
              <a:t>TEMPLATE FOR TYPICAL DATA COMPLIANCE TARGET SET</a:t>
            </a:r>
          </a:p>
        </p:txBody>
      </p:sp>
    </p:spTree>
    <p:extLst>
      <p:ext uri="{BB962C8B-B14F-4D97-AF65-F5344CB8AC3E}">
        <p14:creationId xmlns:p14="http://schemas.microsoft.com/office/powerpoint/2010/main" val="20131399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Performance Analysis</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000" b="1" dirty="0"/>
              <a:t>To calculate </a:t>
            </a:r>
            <a:r>
              <a:rPr lang="en-US" sz="2000" b="1" dirty="0" smtClean="0"/>
              <a:t>ACP:</a:t>
            </a:r>
          </a:p>
          <a:p>
            <a:pPr lvl="1"/>
            <a:r>
              <a:rPr lang="en-US" sz="2000" b="1" dirty="0" smtClean="0"/>
              <a:t> </a:t>
            </a:r>
            <a:r>
              <a:rPr lang="en-US" sz="2000" b="1" dirty="0"/>
              <a:t>the difference </a:t>
            </a:r>
            <a:r>
              <a:rPr lang="en-US" sz="2000" b="1" dirty="0" smtClean="0"/>
              <a:t>between:</a:t>
            </a:r>
          </a:p>
          <a:p>
            <a:pPr lvl="2"/>
            <a:r>
              <a:rPr lang="en-US" sz="2000" b="1" dirty="0" smtClean="0"/>
              <a:t>Time uplink </a:t>
            </a:r>
            <a:r>
              <a:rPr lang="en-US" sz="2000" b="1" dirty="0"/>
              <a:t>message </a:t>
            </a:r>
            <a:r>
              <a:rPr lang="en-US" sz="2000" b="1" dirty="0" smtClean="0"/>
              <a:t>is originated </a:t>
            </a:r>
            <a:r>
              <a:rPr lang="en-US" sz="2000" b="1" dirty="0"/>
              <a:t>at </a:t>
            </a:r>
            <a:r>
              <a:rPr lang="en-US" sz="2000" b="1" dirty="0" smtClean="0"/>
              <a:t>ATSP </a:t>
            </a:r>
          </a:p>
          <a:p>
            <a:pPr lvl="2"/>
            <a:r>
              <a:rPr lang="en-US" sz="2000" b="1" dirty="0" smtClean="0"/>
              <a:t>Time WILCO response is received at ATSP.</a:t>
            </a:r>
            <a:endParaRPr lang="en-US" sz="2000" b="1" dirty="0"/>
          </a:p>
          <a:p>
            <a:r>
              <a:rPr lang="en-US" sz="2000" b="1" dirty="0"/>
              <a:t>To calculate </a:t>
            </a:r>
            <a:r>
              <a:rPr lang="en-US" sz="2000" b="1" dirty="0" smtClean="0"/>
              <a:t>ACTP:</a:t>
            </a:r>
          </a:p>
          <a:p>
            <a:pPr lvl="1"/>
            <a:r>
              <a:rPr lang="en-US" sz="2000" b="1" dirty="0" smtClean="0"/>
              <a:t>the </a:t>
            </a:r>
            <a:r>
              <a:rPr lang="en-US" sz="2000" b="1" dirty="0"/>
              <a:t>difference </a:t>
            </a:r>
            <a:r>
              <a:rPr lang="en-US" sz="2000" b="1" dirty="0" smtClean="0"/>
              <a:t>between:</a:t>
            </a:r>
          </a:p>
          <a:p>
            <a:pPr lvl="2"/>
            <a:r>
              <a:rPr lang="en-US" sz="2000" b="1" dirty="0" smtClean="0"/>
              <a:t>downlink WILCO aircraft </a:t>
            </a:r>
            <a:r>
              <a:rPr lang="en-US" sz="2000" b="1" dirty="0"/>
              <a:t>time </a:t>
            </a:r>
            <a:r>
              <a:rPr lang="en-US" sz="2000" b="1" dirty="0" smtClean="0"/>
              <a:t>stamp</a:t>
            </a:r>
          </a:p>
          <a:p>
            <a:pPr lvl="2"/>
            <a:r>
              <a:rPr lang="en-US" sz="2000" b="1" dirty="0"/>
              <a:t>Time WILCO response is received at ATSP.</a:t>
            </a:r>
          </a:p>
          <a:p>
            <a:pPr lvl="3"/>
            <a:r>
              <a:rPr lang="en-US" sz="2000" b="1" dirty="0" smtClean="0"/>
              <a:t> PLUS –</a:t>
            </a:r>
          </a:p>
          <a:p>
            <a:pPr lvl="2"/>
            <a:r>
              <a:rPr lang="en-US" sz="2000" b="1" dirty="0" smtClean="0"/>
              <a:t>1/2 </a:t>
            </a:r>
            <a:r>
              <a:rPr lang="en-US" sz="2000" b="1" dirty="0"/>
              <a:t>round trip </a:t>
            </a:r>
            <a:r>
              <a:rPr lang="en-US" sz="2000" b="1" dirty="0" smtClean="0"/>
              <a:t>time between:</a:t>
            </a:r>
          </a:p>
          <a:p>
            <a:pPr lvl="3"/>
            <a:r>
              <a:rPr lang="en-US" sz="2000" b="1" dirty="0" smtClean="0"/>
              <a:t>Time </a:t>
            </a:r>
            <a:r>
              <a:rPr lang="en-US" sz="2000" b="1" dirty="0"/>
              <a:t>uplink message is originated at </a:t>
            </a:r>
            <a:r>
              <a:rPr lang="en-US" sz="2000" b="1" dirty="0" smtClean="0"/>
              <a:t>ATSP</a:t>
            </a:r>
          </a:p>
          <a:p>
            <a:pPr lvl="3"/>
            <a:r>
              <a:rPr lang="en-US" sz="2000" b="1" dirty="0" smtClean="0"/>
              <a:t> </a:t>
            </a:r>
            <a:r>
              <a:rPr lang="en-US" sz="2000" b="1" dirty="0"/>
              <a:t>Time </a:t>
            </a:r>
            <a:r>
              <a:rPr lang="en-US" sz="2000" b="1" dirty="0" smtClean="0"/>
              <a:t>MAS </a:t>
            </a:r>
            <a:r>
              <a:rPr lang="en-US" sz="2000" b="1" dirty="0"/>
              <a:t>response is received at ATSP.</a:t>
            </a:r>
          </a:p>
          <a:p>
            <a:r>
              <a:rPr lang="en-US" sz="2000" b="1" dirty="0" smtClean="0"/>
              <a:t>PORT </a:t>
            </a:r>
            <a:r>
              <a:rPr lang="en-US" sz="2000" b="1" dirty="0"/>
              <a:t>is calculated by the difference between ACP and ACTP. </a:t>
            </a:r>
          </a:p>
          <a:p>
            <a:pPr eaLnBrk="1" hangingPunct="1">
              <a:spcBef>
                <a:spcPct val="50000"/>
              </a:spcBef>
            </a:pPr>
            <a:r>
              <a:rPr lang="en-US" sz="2400" b="1" dirty="0" smtClean="0"/>
              <a:t> </a:t>
            </a:r>
            <a:endParaRPr lang="en-NZ" sz="2400" b="1" dirty="0"/>
          </a:p>
        </p:txBody>
      </p:sp>
    </p:spTree>
    <p:extLst>
      <p:ext uri="{BB962C8B-B14F-4D97-AF65-F5344CB8AC3E}">
        <p14:creationId xmlns:p14="http://schemas.microsoft.com/office/powerpoint/2010/main" val="22410427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Performance Analysis</a:t>
            </a:r>
            <a:endParaRPr lang="en-NZ" sz="2400" dirty="0">
              <a:solidFill>
                <a:schemeClr val="tx1"/>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t="10674" b="10674"/>
          <a:stretch>
            <a:fillRect/>
          </a:stretch>
        </p:blipFill>
        <p:spPr bwMode="auto">
          <a:xfrm>
            <a:off x="539552" y="1013430"/>
            <a:ext cx="8208912" cy="484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256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611531740"/>
              </p:ext>
            </p:extLst>
          </p:nvPr>
        </p:nvGraphicFramePr>
        <p:xfrm>
          <a:off x="72008" y="1052737"/>
          <a:ext cx="9071992" cy="4620074"/>
        </p:xfrm>
        <a:graphic>
          <a:graphicData uri="http://schemas.openxmlformats.org/drawingml/2006/table">
            <a:tbl>
              <a:tblPr firstRow="1" bandRow="1">
                <a:tableStyleId>{5C22544A-7EE6-4342-B048-85BDC9FD1C3A}</a:tableStyleId>
              </a:tblPr>
              <a:tblGrid>
                <a:gridCol w="504055"/>
                <a:gridCol w="1440160"/>
                <a:gridCol w="7127777"/>
              </a:tblGrid>
              <a:tr h="289605">
                <a:tc>
                  <a:txBody>
                    <a:bodyPr/>
                    <a:lstStyle/>
                    <a:p>
                      <a:pPr marL="0" marR="0" algn="just">
                        <a:spcBef>
                          <a:spcPts val="200"/>
                        </a:spcBef>
                        <a:spcAft>
                          <a:spcPts val="200"/>
                        </a:spcAft>
                        <a:tabLst>
                          <a:tab pos="182880" algn="l"/>
                        </a:tabLst>
                      </a:pPr>
                      <a:r>
                        <a:rPr lang="en-US" sz="12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Description and/or remarks</a:t>
                      </a:r>
                    </a:p>
                  </a:txBody>
                  <a:tcPr marL="45720" marR="45720" marT="0" marB="0"/>
                </a:tc>
              </a:tr>
              <a:tr h="326196">
                <a:tc>
                  <a:txBody>
                    <a:bodyPr/>
                    <a:lstStyle/>
                    <a:p>
                      <a:pPr marL="0" marR="0" algn="just">
                        <a:spcBef>
                          <a:spcPts val="200"/>
                        </a:spcBef>
                        <a:spcAft>
                          <a:spcPts val="200"/>
                        </a:spcAft>
                        <a:tabLst>
                          <a:tab pos="182880" algn="l"/>
                        </a:tabLst>
                      </a:pPr>
                      <a:r>
                        <a:rPr lang="en-US" sz="1200">
                          <a:effectLst/>
                          <a:latin typeface="+mj-lt"/>
                          <a:ea typeface="Calibri"/>
                          <a:cs typeface="Kartika"/>
                        </a:rPr>
                        <a:t>1</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ANSP</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four letter ICAO designator of the facility (e.g. NZZO).</a:t>
                      </a:r>
                    </a:p>
                  </a:txBody>
                  <a:tcPr marL="45720" marR="45720" marT="0" marB="0"/>
                </a:tc>
              </a:tr>
              <a:tr h="587876">
                <a:tc>
                  <a:txBody>
                    <a:bodyPr/>
                    <a:lstStyle/>
                    <a:p>
                      <a:pPr marL="0" marR="0" algn="just">
                        <a:spcBef>
                          <a:spcPts val="200"/>
                        </a:spcBef>
                        <a:spcAft>
                          <a:spcPts val="200"/>
                        </a:spcAft>
                        <a:tabLst>
                          <a:tab pos="182880" algn="l"/>
                        </a:tabLst>
                      </a:pPr>
                      <a:r>
                        <a:rPr lang="en-US" sz="1200" dirty="0">
                          <a:effectLst/>
                          <a:latin typeface="+mj-lt"/>
                          <a:ea typeface="Calibri"/>
                          <a:cs typeface="Kartika"/>
                        </a:rPr>
                        <a:t>2</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registration </a:t>
                      </a:r>
                    </a:p>
                    <a:p>
                      <a:pPr marL="0" marR="0" algn="just">
                        <a:spcBef>
                          <a:spcPts val="200"/>
                        </a:spcBef>
                        <a:spcAft>
                          <a:spcPts val="200"/>
                        </a:spcAft>
                        <a:tabLst>
                          <a:tab pos="182880" algn="l"/>
                        </a:tabLst>
                      </a:pPr>
                      <a:r>
                        <a:rPr lang="en-US" sz="1200">
                          <a:effectLst/>
                          <a:latin typeface="+mj-lt"/>
                          <a:ea typeface="Calibri"/>
                          <a:cs typeface="Kartika"/>
                        </a:rPr>
                        <a:t>(FANS 1/A)</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aircraft registration in ICAO Doc 4444 Format (no hyphens, packing dots, etc.) (e.g. N104UA).</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ACARS header or application message.</a:t>
                      </a:r>
                    </a:p>
                  </a:txBody>
                  <a:tcPr marL="45720" marR="45720" marT="0" marB="0"/>
                </a:tc>
              </a:tr>
              <a:tr h="621429">
                <a:tc>
                  <a:txBody>
                    <a:bodyPr/>
                    <a:lstStyle/>
                    <a:p>
                      <a:pPr marL="0" marR="0" algn="just">
                        <a:spcBef>
                          <a:spcPts val="200"/>
                        </a:spcBef>
                        <a:spcAft>
                          <a:spcPts val="200"/>
                        </a:spcAft>
                        <a:tabLst>
                          <a:tab pos="182880" algn="l"/>
                        </a:tabLst>
                      </a:pPr>
                      <a:r>
                        <a:rPr lang="en-US" sz="1200" dirty="0">
                          <a:effectLst/>
                          <a:latin typeface="+mj-lt"/>
                          <a:ea typeface="Calibri"/>
                          <a:cs typeface="Kartika"/>
                        </a:rPr>
                        <a:t>3</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type designator</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ICAO aircraft type designator (e.g. B744).</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database using aircraft registration as key.</a:t>
                      </a:r>
                    </a:p>
                  </a:txBody>
                  <a:tcPr marL="45720" marR="45720" marT="0" marB="0"/>
                </a:tc>
              </a:tr>
              <a:tr h="695851">
                <a:tc>
                  <a:txBody>
                    <a:bodyPr/>
                    <a:lstStyle/>
                    <a:p>
                      <a:pPr marL="0" marR="0" algn="just">
                        <a:spcBef>
                          <a:spcPts val="200"/>
                        </a:spcBef>
                        <a:spcAft>
                          <a:spcPts val="200"/>
                        </a:spcAft>
                        <a:tabLst>
                          <a:tab pos="182880" algn="l"/>
                        </a:tabLst>
                      </a:pPr>
                      <a:r>
                        <a:rPr lang="en-US" sz="1200">
                          <a:effectLst/>
                          <a:latin typeface="+mj-lt"/>
                          <a:ea typeface="Calibri"/>
                          <a:cs typeface="Kartika"/>
                        </a:rPr>
                        <a:t>4</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Operator designator</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ICAO designator for the aircraft operating agency (e.g. UAL).</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database using aircraft registration as key.</a:t>
                      </a:r>
                    </a:p>
                  </a:txBody>
                  <a:tcPr marL="45720" marR="45720" marT="0" marB="0"/>
                </a:tc>
              </a:tr>
              <a:tr h="695851">
                <a:tc>
                  <a:txBody>
                    <a:bodyPr/>
                    <a:lstStyle/>
                    <a:p>
                      <a:pPr marL="0" marR="0" algn="just">
                        <a:spcBef>
                          <a:spcPts val="200"/>
                        </a:spcBef>
                        <a:spcAft>
                          <a:spcPts val="200"/>
                        </a:spcAft>
                        <a:tabLst>
                          <a:tab pos="182880" algn="l"/>
                        </a:tabLst>
                      </a:pPr>
                      <a:r>
                        <a:rPr lang="en-US" sz="1200">
                          <a:effectLst/>
                          <a:latin typeface="+mj-lt"/>
                          <a:ea typeface="Calibri"/>
                          <a:cs typeface="Kartika"/>
                        </a:rPr>
                        <a:t>5</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Date </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In YYYYMMDD format (e.g. 20081114).</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system data recording time stamp, synchronized to within 1 second of Universal Time Coordinated (UTC).</a:t>
                      </a:r>
                    </a:p>
                  </a:txBody>
                  <a:tcPr marL="45720" marR="45720" marT="0" marB="0"/>
                </a:tc>
              </a:tr>
              <a:tr h="695851">
                <a:tc>
                  <a:txBody>
                    <a:bodyPr/>
                    <a:lstStyle/>
                    <a:p>
                      <a:pPr marL="0" marR="0" algn="just">
                        <a:spcBef>
                          <a:spcPts val="200"/>
                        </a:spcBef>
                        <a:spcAft>
                          <a:spcPts val="200"/>
                        </a:spcAft>
                        <a:tabLst>
                          <a:tab pos="182880" algn="l"/>
                        </a:tabLst>
                      </a:pPr>
                      <a:r>
                        <a:rPr lang="en-US" sz="1200">
                          <a:effectLst/>
                          <a:latin typeface="+mj-lt"/>
                          <a:ea typeface="Calibri"/>
                          <a:cs typeface="Kartika"/>
                        </a:rPr>
                        <a:t>6</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MAS RGS</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Designator of the RGS that MAS downlink was received from (e.g. POR1).</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This is a 3 or 4 letter designator extracted from the ACARS header DT line.</a:t>
                      </a:r>
                    </a:p>
                  </a:txBody>
                  <a:tcPr marL="45720" marR="45720" marT="0" marB="0"/>
                </a:tc>
              </a:tr>
              <a:tr h="695851">
                <a:tc>
                  <a:txBody>
                    <a:bodyPr/>
                    <a:lstStyle/>
                    <a:p>
                      <a:pPr marL="0" marR="0" algn="just">
                        <a:spcBef>
                          <a:spcPts val="200"/>
                        </a:spcBef>
                        <a:spcAft>
                          <a:spcPts val="200"/>
                        </a:spcAft>
                        <a:tabLst>
                          <a:tab pos="182880" algn="l"/>
                        </a:tabLst>
                      </a:pPr>
                      <a:r>
                        <a:rPr lang="en-US" sz="1200">
                          <a:effectLst/>
                          <a:latin typeface="+mj-lt"/>
                          <a:ea typeface="Calibri"/>
                          <a:cs typeface="Kartika"/>
                        </a:rPr>
                        <a:t>7</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OPS RGS</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Designator of the RGS that the operational response was received from (e.g. AKL1).</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This is a 3 or 4 letter designator extracted from the ACARS header DT line.</a:t>
                      </a:r>
                    </a:p>
                  </a:txBody>
                  <a:tcPr marL="45720" marR="45720" marT="0" marB="0"/>
                </a:tc>
              </a:tr>
            </a:tbl>
          </a:graphicData>
        </a:graphic>
      </p:graphicFrame>
    </p:spTree>
    <p:extLst>
      <p:ext uri="{BB962C8B-B14F-4D97-AF65-F5344CB8AC3E}">
        <p14:creationId xmlns:p14="http://schemas.microsoft.com/office/powerpoint/2010/main" val="21570733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2570972147"/>
              </p:ext>
            </p:extLst>
          </p:nvPr>
        </p:nvGraphicFramePr>
        <p:xfrm>
          <a:off x="72008" y="943101"/>
          <a:ext cx="9071992" cy="4782470"/>
        </p:xfrm>
        <a:graphic>
          <a:graphicData uri="http://schemas.openxmlformats.org/drawingml/2006/table">
            <a:tbl>
              <a:tblPr firstRow="1" bandRow="1">
                <a:tableStyleId>{5C22544A-7EE6-4342-B048-85BDC9FD1C3A}</a:tableStyleId>
              </a:tblPr>
              <a:tblGrid>
                <a:gridCol w="504055"/>
                <a:gridCol w="1440160"/>
                <a:gridCol w="7127777"/>
              </a:tblGrid>
              <a:tr h="230510">
                <a:tc>
                  <a:txBody>
                    <a:bodyPr/>
                    <a:lstStyle/>
                    <a:p>
                      <a:pPr marL="0" marR="0" algn="just">
                        <a:spcBef>
                          <a:spcPts val="200"/>
                        </a:spcBef>
                        <a:spcAft>
                          <a:spcPts val="200"/>
                        </a:spcAft>
                        <a:tabLst>
                          <a:tab pos="182880" algn="l"/>
                        </a:tabLst>
                      </a:pPr>
                      <a:r>
                        <a:rPr lang="en-US" sz="12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Description and/or remarks</a:t>
                      </a:r>
                    </a:p>
                  </a:txBody>
                  <a:tcPr marL="45720" marR="45720" marT="0" marB="0"/>
                </a:tc>
              </a:tr>
              <a:tr h="724706">
                <a:tc>
                  <a:txBody>
                    <a:bodyPr/>
                    <a:lstStyle/>
                    <a:p>
                      <a:pPr marL="0" marR="0" algn="just">
                        <a:spcBef>
                          <a:spcPts val="200"/>
                        </a:spcBef>
                        <a:spcAft>
                          <a:spcPts val="200"/>
                        </a:spcAft>
                        <a:tabLst>
                          <a:tab pos="182880" algn="l"/>
                        </a:tabLst>
                      </a:pPr>
                      <a:r>
                        <a:rPr lang="en-US" sz="1200">
                          <a:effectLst/>
                          <a:latin typeface="+mj-lt"/>
                          <a:ea typeface="Calibri"/>
                          <a:cs typeface="Kartika"/>
                        </a:rPr>
                        <a:t>8</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Uplink time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timestamp on the uplink CPDLC message sent by the ANSP in HH:MM:SS format (e.g. 03:43:25).</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system data recording time stamp, synchronized to within 1 second of UTC.</a:t>
                      </a:r>
                    </a:p>
                  </a:txBody>
                  <a:tcPr marL="45720" marR="45720" marT="0" marB="0"/>
                </a:tc>
              </a:tr>
              <a:tr h="555294">
                <a:tc>
                  <a:txBody>
                    <a:bodyPr/>
                    <a:lstStyle/>
                    <a:p>
                      <a:pPr marL="0" marR="0" algn="just">
                        <a:spcBef>
                          <a:spcPts val="200"/>
                        </a:spcBef>
                        <a:spcAft>
                          <a:spcPts val="200"/>
                        </a:spcAft>
                        <a:tabLst>
                          <a:tab pos="182880" algn="l"/>
                        </a:tabLst>
                      </a:pPr>
                      <a:r>
                        <a:rPr lang="en-US" sz="1200">
                          <a:effectLst/>
                          <a:latin typeface="+mj-lt"/>
                          <a:ea typeface="Calibri"/>
                          <a:cs typeface="Kartika"/>
                        </a:rPr>
                        <a:t>9</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MAS/LACK receipt time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ANSP timestamp on receipt of the MAS in HH:MM:SS format (e.g. 03:43:35).</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system data recording time stamp, synchronized to within 1 second of UTC.</a:t>
                      </a:r>
                    </a:p>
                  </a:txBody>
                  <a:tcPr marL="45720" marR="45720" marT="0" marB="0"/>
                </a:tc>
              </a:tr>
              <a:tr h="338824">
                <a:tc>
                  <a:txBody>
                    <a:bodyPr/>
                    <a:lstStyle/>
                    <a:p>
                      <a:pPr marL="0" marR="0" algn="just">
                        <a:spcBef>
                          <a:spcPts val="200"/>
                        </a:spcBef>
                        <a:spcAft>
                          <a:spcPts val="200"/>
                        </a:spcAft>
                        <a:tabLst>
                          <a:tab pos="182880" algn="l"/>
                        </a:tabLst>
                      </a:pPr>
                      <a:r>
                        <a:rPr lang="en-US" sz="1200">
                          <a:effectLst/>
                          <a:latin typeface="+mj-lt"/>
                          <a:ea typeface="Calibri"/>
                          <a:cs typeface="Kartika"/>
                        </a:rPr>
                        <a:t>10</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MAS/LACK round trip time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In seconds (#9-#8) (e.g. 10).</a:t>
                      </a:r>
                    </a:p>
                  </a:txBody>
                  <a:tcPr marL="45720" marR="45720" marT="0" marB="0"/>
                </a:tc>
              </a:tr>
              <a:tr h="724706">
                <a:tc>
                  <a:txBody>
                    <a:bodyPr/>
                    <a:lstStyle/>
                    <a:p>
                      <a:pPr marL="0" marR="0" algn="just">
                        <a:spcBef>
                          <a:spcPts val="200"/>
                        </a:spcBef>
                        <a:spcAft>
                          <a:spcPts val="200"/>
                        </a:spcAft>
                        <a:tabLst>
                          <a:tab pos="182880" algn="l"/>
                        </a:tabLst>
                      </a:pPr>
                      <a:r>
                        <a:rPr lang="en-US" sz="1200">
                          <a:effectLst/>
                          <a:latin typeface="+mj-lt"/>
                          <a:ea typeface="Calibri"/>
                          <a:cs typeface="Kartika"/>
                        </a:rPr>
                        <a:t>11</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FMS time stamp</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In the operational response messages in HH:MM:SS (e.g. 03:44:15).</a:t>
                      </a:r>
                    </a:p>
                    <a:p>
                      <a:pPr marL="0" marR="0" algn="just">
                        <a:spcBef>
                          <a:spcPts val="200"/>
                        </a:spcBef>
                        <a:spcAft>
                          <a:spcPts val="200"/>
                        </a:spcAft>
                      </a:pPr>
                      <a:r>
                        <a:rPr lang="en-US" sz="1200" i="1" u="sng" dirty="0">
                          <a:effectLst/>
                          <a:latin typeface="+mj-lt"/>
                          <a:ea typeface="MS Mincho"/>
                          <a:cs typeface="Kartika"/>
                        </a:rPr>
                        <a:t>Note 1</a:t>
                      </a:r>
                      <a:r>
                        <a:rPr lang="en-US" sz="1200" i="1" dirty="0">
                          <a:effectLst/>
                          <a:latin typeface="+mj-lt"/>
                          <a:ea typeface="MS Mincho"/>
                          <a:cs typeface="Kartika"/>
                        </a:rPr>
                        <a:t>.— For FANS 1/A, extracted from the </a:t>
                      </a:r>
                      <a:r>
                        <a:rPr lang="en-US" sz="1200" i="1" dirty="0" err="1">
                          <a:effectLst/>
                          <a:latin typeface="+mj-lt"/>
                          <a:ea typeface="MS Mincho"/>
                          <a:cs typeface="Kartika"/>
                        </a:rPr>
                        <a:t>ATCmessageHeader</a:t>
                      </a:r>
                      <a:r>
                        <a:rPr lang="en-US" sz="1200" i="1" dirty="0">
                          <a:effectLst/>
                          <a:latin typeface="+mj-lt"/>
                          <a:ea typeface="MS Mincho"/>
                          <a:cs typeface="Kartika"/>
                        </a:rPr>
                        <a:t> timestamp in the decoded operational response message. See RTCA DO-258AEUROCAE ED‑100A section 4.6.3.3</a:t>
                      </a:r>
                      <a:r>
                        <a:rPr lang="en-US" sz="1200" i="1" dirty="0" smtClean="0">
                          <a:effectLst/>
                          <a:latin typeface="+mj-lt"/>
                          <a:ea typeface="MS Mincho"/>
                          <a:cs typeface="Kartika"/>
                        </a:rPr>
                        <a:t>.</a:t>
                      </a:r>
                      <a:endParaRPr lang="en-US" sz="1200" i="1" dirty="0">
                        <a:effectLst/>
                        <a:latin typeface="+mj-lt"/>
                        <a:ea typeface="MS Mincho"/>
                        <a:cs typeface="Kartika"/>
                      </a:endParaRPr>
                    </a:p>
                  </a:txBody>
                  <a:tcPr marL="45720" marR="45720" marT="0" marB="0"/>
                </a:tc>
              </a:tr>
              <a:tr h="847059">
                <a:tc>
                  <a:txBody>
                    <a:bodyPr/>
                    <a:lstStyle/>
                    <a:p>
                      <a:pPr marL="0" marR="0" algn="just">
                        <a:spcBef>
                          <a:spcPts val="200"/>
                        </a:spcBef>
                        <a:spcAft>
                          <a:spcPts val="200"/>
                        </a:spcAft>
                        <a:tabLst>
                          <a:tab pos="182880" algn="l"/>
                        </a:tabLst>
                      </a:pPr>
                      <a:r>
                        <a:rPr lang="en-US" sz="1200">
                          <a:effectLst/>
                          <a:latin typeface="+mj-lt"/>
                          <a:ea typeface="Calibri"/>
                          <a:cs typeface="Kartika"/>
                        </a:rPr>
                        <a:t>12</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ANSP timestamp on the receipt of the operational response </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In HH:MM:SS (e.g. 03:44:45).</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system data recording time stamp, synchronized to within 1 second of UTC.</a:t>
                      </a:r>
                    </a:p>
                  </a:txBody>
                  <a:tcPr marL="45720" marR="45720" marT="0" marB="0"/>
                </a:tc>
              </a:tr>
              <a:tr h="553860">
                <a:tc>
                  <a:txBody>
                    <a:bodyPr/>
                    <a:lstStyle/>
                    <a:p>
                      <a:pPr marL="0" marR="0" algn="just">
                        <a:spcBef>
                          <a:spcPts val="200"/>
                        </a:spcBef>
                        <a:spcAft>
                          <a:spcPts val="200"/>
                        </a:spcAft>
                        <a:tabLst>
                          <a:tab pos="182880" algn="l"/>
                        </a:tabLst>
                      </a:pPr>
                      <a:r>
                        <a:rPr lang="en-US" sz="1200">
                          <a:effectLst/>
                          <a:latin typeface="+mj-lt"/>
                          <a:ea typeface="Calibri"/>
                          <a:cs typeface="Kartika"/>
                        </a:rPr>
                        <a:t>13</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Operational message round trip time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From sending uplink (#8) to receipt of operational response (#12) in seconds (e.g. 80).</a:t>
                      </a:r>
                    </a:p>
                  </a:txBody>
                  <a:tcPr marL="45720" marR="45720" marT="0" marB="0"/>
                </a:tc>
              </a:tr>
              <a:tr h="553860">
                <a:tc>
                  <a:txBody>
                    <a:bodyPr/>
                    <a:lstStyle/>
                    <a:p>
                      <a:pPr marL="0" marR="0" algn="just">
                        <a:spcBef>
                          <a:spcPts val="200"/>
                        </a:spcBef>
                        <a:spcAft>
                          <a:spcPts val="200"/>
                        </a:spcAft>
                        <a:tabLst>
                          <a:tab pos="182880" algn="l"/>
                        </a:tabLst>
                      </a:pPr>
                      <a:r>
                        <a:rPr lang="en-US" sz="1200">
                          <a:effectLst/>
                          <a:latin typeface="+mj-lt"/>
                          <a:ea typeface="Calibri"/>
                          <a:cs typeface="Kartika"/>
                        </a:rPr>
                        <a:t>14</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Downlink response transit time </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In seconds (#12-#11) (e.g. 30).</a:t>
                      </a:r>
                    </a:p>
                  </a:txBody>
                  <a:tcPr marL="45720" marR="45720" marT="0" marB="0"/>
                </a:tc>
              </a:tr>
            </a:tbl>
          </a:graphicData>
        </a:graphic>
      </p:graphicFrame>
    </p:spTree>
    <p:extLst>
      <p:ext uri="{BB962C8B-B14F-4D97-AF65-F5344CB8AC3E}">
        <p14:creationId xmlns:p14="http://schemas.microsoft.com/office/powerpoint/2010/main" val="18251233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bwMode="auto">
          <a:xfrm>
            <a:off x="467544" y="5013176"/>
            <a:ext cx="1656184" cy="720080"/>
          </a:xfrm>
          <a:prstGeom prst="ellipse">
            <a:avLst/>
          </a:prstGeom>
          <a:solidFill>
            <a:srgbClr val="FFFF00"/>
          </a:solidFill>
          <a:ln w="9525" cap="flat" cmpd="sng" algn="ctr">
            <a:solidFill>
              <a:srgbClr val="FFFF00"/>
            </a:solidFill>
            <a:prstDash val="solid"/>
            <a:round/>
            <a:headEnd type="none" w="med" len="med"/>
            <a:tailEnd type="none" w="med" len="med"/>
          </a:ln>
          <a:effectLst>
            <a:softEdge rad="12700"/>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2"/>
              </a:solidFill>
              <a:effectLst/>
              <a:latin typeface="Arial" charset="0"/>
            </a:endParaRPr>
          </a:p>
        </p:txBody>
      </p:sp>
      <p:sp>
        <p:nvSpPr>
          <p:cNvPr id="2" name="Oval 1"/>
          <p:cNvSpPr/>
          <p:nvPr/>
        </p:nvSpPr>
        <p:spPr bwMode="auto">
          <a:xfrm>
            <a:off x="4572000" y="4581128"/>
            <a:ext cx="3096344" cy="864096"/>
          </a:xfrm>
          <a:prstGeom prst="ellipse">
            <a:avLst/>
          </a:prstGeom>
          <a:solidFill>
            <a:srgbClr val="FFFF00"/>
          </a:solidFill>
          <a:ln w="9525" cap="flat" cmpd="sng" algn="ctr">
            <a:solidFill>
              <a:srgbClr val="FFFF00"/>
            </a:solidFill>
            <a:prstDash val="solid"/>
            <a:round/>
            <a:headEnd type="none" w="med" len="med"/>
            <a:tailEnd type="none" w="med" len="med"/>
          </a:ln>
          <a:effectLst>
            <a:glow rad="101600">
              <a:schemeClr val="accent1">
                <a:satMod val="175000"/>
                <a:alpha val="40000"/>
              </a:schemeClr>
            </a:glow>
          </a:effectLst>
          <a:scene3d>
            <a:camera prst="orthographicFront"/>
            <a:lightRig rig="threePt" dir="t"/>
          </a:scene3d>
          <a:sp3d>
            <a:bevelT w="152400" h="50800" prst="softRound"/>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2"/>
              </a:solidFill>
              <a:effectLst/>
              <a:latin typeface="Arial" charset="0"/>
            </a:endParaRPr>
          </a:p>
        </p:txBody>
      </p:sp>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Post Implementation Monitoring - Requirement</a:t>
            </a:r>
            <a:endParaRPr lang="en-NZ" sz="2400" dirty="0">
              <a:solidFill>
                <a:schemeClr val="tx1"/>
              </a:solidFill>
            </a:endParaRPr>
          </a:p>
        </p:txBody>
      </p:sp>
      <p:sp>
        <p:nvSpPr>
          <p:cNvPr id="89091" name="Rectangle 3"/>
          <p:cNvSpPr>
            <a:spLocks noGrp="1" noChangeArrowheads="1"/>
          </p:cNvSpPr>
          <p:nvPr>
            <p:ph type="body" idx="1"/>
          </p:nvPr>
        </p:nvSpPr>
        <p:spPr>
          <a:xfrm>
            <a:off x="0" y="980728"/>
            <a:ext cx="9144000" cy="4752528"/>
          </a:xfrm>
        </p:spPr>
        <p:txBody>
          <a:bodyPr/>
          <a:lstStyle/>
          <a:p>
            <a:r>
              <a:rPr lang="en-US" b="1" dirty="0"/>
              <a:t>The ICAO Global Plan calls for the implementation of a performance based system and ICAO Annex 11 requires that data link system performance is monitored to verify that an acceptable level of safety continues to be met.  </a:t>
            </a:r>
            <a:endParaRPr lang="en-US" b="1" dirty="0" smtClean="0"/>
          </a:p>
          <a:p>
            <a:r>
              <a:rPr lang="en-US" b="1" dirty="0" smtClean="0"/>
              <a:t>Annex </a:t>
            </a:r>
            <a:r>
              <a:rPr lang="en-US" b="1" dirty="0"/>
              <a:t>11 at paragraph 2.2.7.5 states:</a:t>
            </a:r>
          </a:p>
          <a:p>
            <a:pPr marL="457200" lvl="1" indent="0">
              <a:buNone/>
            </a:pPr>
            <a:r>
              <a:rPr lang="en-US" b="1" i="1" dirty="0" smtClean="0">
                <a:solidFill>
                  <a:srgbClr val="002060"/>
                </a:solidFill>
                <a:effectLst>
                  <a:outerShdw blurRad="38100" dist="38100" dir="2700000" algn="tl">
                    <a:srgbClr val="000000">
                      <a:alpha val="43137"/>
                    </a:srgbClr>
                  </a:outerShdw>
                </a:effectLst>
              </a:rPr>
              <a:t>“</a:t>
            </a:r>
            <a:r>
              <a:rPr lang="en-US" b="1" i="1" dirty="0">
                <a:solidFill>
                  <a:srgbClr val="002060"/>
                </a:solidFill>
                <a:effectLst>
                  <a:outerShdw blurRad="38100" dist="38100" dir="2700000" algn="tl">
                    <a:srgbClr val="000000">
                      <a:alpha val="43137"/>
                    </a:srgbClr>
                  </a:outerShdw>
                </a:effectLst>
              </a:rPr>
              <a:t>Any significant safety-related change to the ATC system, including the implementation of a reduced separation minimum or a new procedure, shall only be effected after a safety assessment has demonstrated that an acceptable level of safety will be met and users have been consulted.  When appropriate, the responsible authority shall ensure that adequate provision is made for </a:t>
            </a:r>
            <a:r>
              <a:rPr lang="en-US" b="1" i="1" u="sng" dirty="0">
                <a:solidFill>
                  <a:srgbClr val="002060"/>
                </a:solidFill>
                <a:effectLst>
                  <a:outerShdw blurRad="38100" dist="38100" dir="2700000" algn="tl">
                    <a:srgbClr val="000000">
                      <a:alpha val="43137"/>
                    </a:srgbClr>
                  </a:outerShdw>
                </a:effectLst>
              </a:rPr>
              <a:t>post-implementation monitoring </a:t>
            </a:r>
            <a:r>
              <a:rPr lang="en-US" b="1" i="1" dirty="0">
                <a:solidFill>
                  <a:srgbClr val="002060"/>
                </a:solidFill>
                <a:effectLst>
                  <a:outerShdw blurRad="38100" dist="38100" dir="2700000" algn="tl">
                    <a:srgbClr val="000000">
                      <a:alpha val="43137"/>
                    </a:srgbClr>
                  </a:outerShdw>
                </a:effectLst>
              </a:rPr>
              <a:t>to verify that the defined level of safety continues to be met.</a:t>
            </a:r>
            <a:r>
              <a:rPr lang="en-US" i="1" dirty="0">
                <a:solidFill>
                  <a:srgbClr val="002060"/>
                </a:solidFill>
              </a:rPr>
              <a:t>”</a:t>
            </a:r>
            <a:r>
              <a:rPr lang="en-US" b="1" i="1" dirty="0" smtClean="0">
                <a:solidFill>
                  <a:srgbClr val="002060"/>
                </a:solidFill>
              </a:rPr>
              <a:t> </a:t>
            </a:r>
            <a:endParaRPr lang="en-NZ" i="1" dirty="0">
              <a:solidFill>
                <a:srgbClr val="002060"/>
              </a:solidFill>
            </a:endParaRPr>
          </a:p>
        </p:txBody>
      </p:sp>
    </p:spTree>
    <p:extLst>
      <p:ext uri="{BB962C8B-B14F-4D97-AF65-F5344CB8AC3E}">
        <p14:creationId xmlns:p14="http://schemas.microsoft.com/office/powerpoint/2010/main" val="31993550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CPDLC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4025671464"/>
              </p:ext>
            </p:extLst>
          </p:nvPr>
        </p:nvGraphicFramePr>
        <p:xfrm>
          <a:off x="72008" y="1052736"/>
          <a:ext cx="9071992" cy="3950672"/>
        </p:xfrm>
        <a:graphic>
          <a:graphicData uri="http://schemas.openxmlformats.org/drawingml/2006/table">
            <a:tbl>
              <a:tblPr firstRow="1" bandRow="1">
                <a:tableStyleId>{5C22544A-7EE6-4342-B048-85BDC9FD1C3A}</a:tableStyleId>
              </a:tblPr>
              <a:tblGrid>
                <a:gridCol w="504055"/>
                <a:gridCol w="1440160"/>
                <a:gridCol w="7127777"/>
              </a:tblGrid>
              <a:tr h="304782">
                <a:tc>
                  <a:txBody>
                    <a:bodyPr/>
                    <a:lstStyle/>
                    <a:p>
                      <a:pPr marL="0" marR="0" algn="just">
                        <a:spcBef>
                          <a:spcPts val="200"/>
                        </a:spcBef>
                        <a:spcAft>
                          <a:spcPts val="200"/>
                        </a:spcAft>
                        <a:tabLst>
                          <a:tab pos="182880" algn="l"/>
                        </a:tabLst>
                      </a:pPr>
                      <a:r>
                        <a:rPr lang="en-US" sz="12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Description and/or remarks</a:t>
                      </a:r>
                    </a:p>
                  </a:txBody>
                  <a:tcPr marL="45720" marR="45720" marT="0" marB="0"/>
                </a:tc>
              </a:tr>
              <a:tr h="718245">
                <a:tc>
                  <a:txBody>
                    <a:bodyPr/>
                    <a:lstStyle/>
                    <a:p>
                      <a:pPr marL="0" marR="0" algn="just">
                        <a:spcBef>
                          <a:spcPts val="200"/>
                        </a:spcBef>
                        <a:spcAft>
                          <a:spcPts val="200"/>
                        </a:spcAft>
                        <a:tabLst>
                          <a:tab pos="182880" algn="l"/>
                        </a:tabLst>
                      </a:pPr>
                      <a:r>
                        <a:rPr lang="en-US" sz="1200">
                          <a:effectLst/>
                          <a:latin typeface="+mj-lt"/>
                          <a:ea typeface="Calibri"/>
                          <a:cs typeface="Kartika"/>
                        </a:rPr>
                        <a:t>15</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Uplink message elements</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All uplink message element identifier preceded by U encapsulated between quotation marks with a space between each element (e.g. “U118 U80”)</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the decoded operational uplink that initiated the transaction.</a:t>
                      </a:r>
                    </a:p>
                  </a:txBody>
                  <a:tcPr marL="45720" marR="45720" marT="0" marB="0"/>
                </a:tc>
              </a:tr>
              <a:tr h="549238">
                <a:tc>
                  <a:txBody>
                    <a:bodyPr/>
                    <a:lstStyle/>
                    <a:p>
                      <a:pPr marL="0" marR="0" algn="just">
                        <a:spcBef>
                          <a:spcPts val="200"/>
                        </a:spcBef>
                        <a:spcAft>
                          <a:spcPts val="200"/>
                        </a:spcAft>
                        <a:tabLst>
                          <a:tab pos="182880" algn="l"/>
                        </a:tabLst>
                      </a:pPr>
                      <a:r>
                        <a:rPr lang="en-US" sz="1200">
                          <a:effectLst/>
                          <a:latin typeface="+mj-lt"/>
                          <a:ea typeface="Calibri"/>
                          <a:cs typeface="Kartika"/>
                        </a:rPr>
                        <a:t>16</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Downlink message elements</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All downlink message elements encapsulated between quotation marks with a space between each element if required (e.g. “D0”)</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the decoded operational downlink.</a:t>
                      </a:r>
                    </a:p>
                  </a:txBody>
                  <a:tcPr marL="45720" marR="45720" marT="0" marB="0"/>
                </a:tc>
              </a:tr>
              <a:tr h="827815">
                <a:tc>
                  <a:txBody>
                    <a:bodyPr/>
                    <a:lstStyle/>
                    <a:p>
                      <a:pPr marL="0" marR="0" algn="just">
                        <a:spcBef>
                          <a:spcPts val="200"/>
                        </a:spcBef>
                        <a:spcAft>
                          <a:spcPts val="200"/>
                        </a:spcAft>
                        <a:tabLst>
                          <a:tab pos="182880" algn="l"/>
                        </a:tabLst>
                      </a:pPr>
                      <a:r>
                        <a:rPr lang="en-US" sz="1200" dirty="0">
                          <a:effectLst/>
                          <a:latin typeface="+mj-lt"/>
                          <a:ea typeface="Calibri"/>
                          <a:cs typeface="Kartika"/>
                        </a:rPr>
                        <a:t>17</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ACTP</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Actual communication technical performance in seconds (e.g. 35).</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Truncated to whole seconds.</a:t>
                      </a:r>
                    </a:p>
                  </a:txBody>
                  <a:tcPr marL="45720" marR="45720" marT="0" marB="0"/>
                </a:tc>
              </a:tr>
              <a:tr h="653995">
                <a:tc>
                  <a:txBody>
                    <a:bodyPr/>
                    <a:lstStyle/>
                    <a:p>
                      <a:pPr marL="0" marR="0" algn="just">
                        <a:spcBef>
                          <a:spcPts val="200"/>
                        </a:spcBef>
                        <a:spcAft>
                          <a:spcPts val="200"/>
                        </a:spcAft>
                        <a:tabLst>
                          <a:tab pos="182880" algn="l"/>
                        </a:tabLst>
                      </a:pPr>
                      <a:r>
                        <a:rPr lang="en-US" sz="1200">
                          <a:effectLst/>
                          <a:latin typeface="+mj-lt"/>
                          <a:ea typeface="Calibri"/>
                          <a:cs typeface="Kartika"/>
                        </a:rPr>
                        <a:t>18</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ACP</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Actual communications performance in seconds measured as the difference between time uplink sent (#8) to operational response received (#12) (e.g. 80).</a:t>
                      </a:r>
                    </a:p>
                  </a:txBody>
                  <a:tcPr marL="45720" marR="45720" marT="0" marB="0"/>
                </a:tc>
              </a:tr>
              <a:tr h="732317">
                <a:tc>
                  <a:txBody>
                    <a:bodyPr/>
                    <a:lstStyle/>
                    <a:p>
                      <a:pPr marL="0" marR="0" algn="just">
                        <a:spcBef>
                          <a:spcPts val="200"/>
                        </a:spcBef>
                        <a:spcAft>
                          <a:spcPts val="200"/>
                        </a:spcAft>
                        <a:tabLst>
                          <a:tab pos="182880" algn="l"/>
                        </a:tabLst>
                      </a:pPr>
                      <a:r>
                        <a:rPr lang="en-US" sz="1200">
                          <a:effectLst/>
                          <a:latin typeface="+mj-lt"/>
                          <a:ea typeface="Calibri"/>
                          <a:cs typeface="Kartika"/>
                        </a:rPr>
                        <a:t>19</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PORT</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Pilot Operational Response Time = ACP (#18) - ACTP(#17) (e.g. 45).</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Implementers should allow for negative values where the operational response is received before the MAS as per </a:t>
                      </a:r>
                      <a:r>
                        <a:rPr lang="en-US" sz="1200" i="1" u="sng" dirty="0">
                          <a:effectLst/>
                          <a:latin typeface="+mj-lt"/>
                          <a:ea typeface="MS Mincho"/>
                          <a:cs typeface="Kartika"/>
                        </a:rPr>
                        <a:t>Figure D- 2</a:t>
                      </a:r>
                      <a:r>
                        <a:rPr lang="en-US" sz="1200" i="1" dirty="0">
                          <a:effectLst/>
                          <a:latin typeface="+mj-lt"/>
                          <a:ea typeface="MS Mincho"/>
                          <a:cs typeface="Kartika"/>
                        </a:rPr>
                        <a:t> above.  When graphing PORT negative values should be counted as 0.</a:t>
                      </a:r>
                    </a:p>
                  </a:txBody>
                  <a:tcPr marL="45720" marR="45720" marT="0" marB="0"/>
                </a:tc>
              </a:tr>
            </a:tbl>
          </a:graphicData>
        </a:graphic>
      </p:graphicFrame>
      <p:sp>
        <p:nvSpPr>
          <p:cNvPr id="2" name="TextBox 1"/>
          <p:cNvSpPr txBox="1"/>
          <p:nvPr/>
        </p:nvSpPr>
        <p:spPr>
          <a:xfrm>
            <a:off x="0" y="5085184"/>
            <a:ext cx="9144000" cy="830997"/>
          </a:xfrm>
          <a:prstGeom prst="rect">
            <a:avLst/>
          </a:prstGeom>
          <a:noFill/>
        </p:spPr>
        <p:txBody>
          <a:bodyPr wrap="square" rtlCol="0">
            <a:spAutoFit/>
          </a:bodyPr>
          <a:lstStyle/>
          <a:p>
            <a:r>
              <a:rPr lang="en-US" sz="1200" b="1" dirty="0" smtClean="0">
                <a:solidFill>
                  <a:schemeClr val="tx1"/>
                </a:solidFill>
                <a:latin typeface="+mj-lt"/>
              </a:rPr>
              <a:t>Additional fields may include: The data link </a:t>
            </a:r>
            <a:r>
              <a:rPr lang="en-US" sz="1200" b="1" dirty="0">
                <a:solidFill>
                  <a:schemeClr val="tx1"/>
                </a:solidFill>
                <a:latin typeface="+mj-lt"/>
              </a:rPr>
              <a:t>communications type (COMTYP). Extracted from the MAS RGS and OPS RGS identifying the media used for the uplink and downlink message. There are nine possible entries for COMTYP: SAT, VHF, HF, SV, SH, VS, VH, HS, HV.  Value is based on the MAS RGS field (#6) and OPS RGS (#7</a:t>
            </a:r>
            <a:r>
              <a:rPr lang="en-US" sz="1200" b="1" dirty="0" smtClean="0">
                <a:solidFill>
                  <a:schemeClr val="tx1"/>
                </a:solidFill>
                <a:latin typeface="+mj-lt"/>
              </a:rPr>
              <a:t>).</a:t>
            </a:r>
            <a:endParaRPr lang="en-US" sz="1200" b="1" dirty="0">
              <a:solidFill>
                <a:schemeClr val="tx1"/>
              </a:solidFill>
              <a:latin typeface="+mj-lt"/>
            </a:endParaRPr>
          </a:p>
        </p:txBody>
      </p:sp>
    </p:spTree>
    <p:extLst>
      <p:ext uri="{BB962C8B-B14F-4D97-AF65-F5344CB8AC3E}">
        <p14:creationId xmlns:p14="http://schemas.microsoft.com/office/powerpoint/2010/main" val="1367537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ADS-C Performance Analysis</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400" b="1" dirty="0"/>
              <a:t>ADS-C actual surveillance performance (ASP) analysis is based on the calculation </a:t>
            </a:r>
            <a:r>
              <a:rPr lang="en-US" sz="2400" b="1" dirty="0" smtClean="0"/>
              <a:t>of:</a:t>
            </a:r>
          </a:p>
          <a:p>
            <a:pPr lvl="1"/>
            <a:r>
              <a:rPr lang="en-US" sz="2400" b="1" dirty="0" smtClean="0"/>
              <a:t>the </a:t>
            </a:r>
            <a:r>
              <a:rPr lang="en-US" sz="2400" b="1" dirty="0"/>
              <a:t>transit times of the ADS‑C periodic and event reports between the aircraft and the ANSP ground system. </a:t>
            </a:r>
            <a:endParaRPr lang="en-US" sz="2400" b="1" dirty="0" smtClean="0"/>
          </a:p>
          <a:p>
            <a:pPr lvl="1"/>
            <a:r>
              <a:rPr lang="en-US" sz="2400" b="1" dirty="0" smtClean="0"/>
              <a:t>This is the </a:t>
            </a:r>
            <a:r>
              <a:rPr lang="en-US" sz="2400" b="1" dirty="0"/>
              <a:t>difference between the time extracted from the decoded ADS‑C basic group timestamp when the message originated from the FMS and the time the message is received at the </a:t>
            </a:r>
            <a:r>
              <a:rPr lang="en-US" sz="2400" b="1" dirty="0" smtClean="0"/>
              <a:t>ATSP</a:t>
            </a:r>
            <a:r>
              <a:rPr lang="en-US" sz="2400" b="1" dirty="0"/>
              <a:t>.</a:t>
            </a:r>
            <a:endParaRPr lang="en-NZ" sz="2400" b="1" dirty="0"/>
          </a:p>
        </p:txBody>
      </p:sp>
    </p:spTree>
    <p:extLst>
      <p:ext uri="{BB962C8B-B14F-4D97-AF65-F5344CB8AC3E}">
        <p14:creationId xmlns:p14="http://schemas.microsoft.com/office/powerpoint/2010/main" val="4279794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ADS-C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671487511"/>
              </p:ext>
            </p:extLst>
          </p:nvPr>
        </p:nvGraphicFramePr>
        <p:xfrm>
          <a:off x="0" y="1196752"/>
          <a:ext cx="9144000" cy="4104452"/>
        </p:xfrm>
        <a:graphic>
          <a:graphicData uri="http://schemas.openxmlformats.org/drawingml/2006/table">
            <a:tbl>
              <a:tblPr firstRow="1" bandRow="1">
                <a:tableStyleId>{5C22544A-7EE6-4342-B048-85BDC9FD1C3A}</a:tableStyleId>
              </a:tblPr>
              <a:tblGrid>
                <a:gridCol w="1043608"/>
                <a:gridCol w="1512168"/>
                <a:gridCol w="6588224"/>
              </a:tblGrid>
              <a:tr h="268287">
                <a:tc>
                  <a:txBody>
                    <a:bodyPr/>
                    <a:lstStyle/>
                    <a:p>
                      <a:pPr marL="0" marR="0" algn="just">
                        <a:spcBef>
                          <a:spcPts val="200"/>
                        </a:spcBef>
                        <a:spcAft>
                          <a:spcPts val="200"/>
                        </a:spcAft>
                        <a:tabLst>
                          <a:tab pos="182880" algn="l"/>
                        </a:tabLst>
                      </a:pPr>
                      <a:r>
                        <a:rPr lang="en-US" sz="14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400" b="1">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400" b="1" dirty="0">
                          <a:effectLst/>
                          <a:latin typeface="+mj-lt"/>
                          <a:ea typeface="Calibri"/>
                          <a:cs typeface="Kartika"/>
                        </a:rPr>
                        <a:t>Description and/or remarks</a:t>
                      </a:r>
                    </a:p>
                  </a:txBody>
                  <a:tcPr marL="45720" marR="45720" marT="0" marB="0"/>
                </a:tc>
              </a:tr>
              <a:tr h="268292">
                <a:tc>
                  <a:txBody>
                    <a:bodyPr/>
                    <a:lstStyle/>
                    <a:p>
                      <a:pPr marL="0" marR="0" algn="just">
                        <a:spcBef>
                          <a:spcPts val="200"/>
                        </a:spcBef>
                        <a:spcAft>
                          <a:spcPts val="200"/>
                        </a:spcAft>
                        <a:tabLst>
                          <a:tab pos="182880" algn="l"/>
                        </a:tabLst>
                      </a:pPr>
                      <a:r>
                        <a:rPr lang="en-US" sz="1200">
                          <a:effectLst/>
                          <a:latin typeface="+mj-lt"/>
                          <a:ea typeface="Calibri"/>
                          <a:cs typeface="Kartika"/>
                        </a:rPr>
                        <a:t>1</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ANSP</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four letter ICAO designator for the facility (e.g. NZZO).</a:t>
                      </a:r>
                    </a:p>
                  </a:txBody>
                  <a:tcPr marL="45720" marR="45720" marT="0" marB="0"/>
                </a:tc>
              </a:tr>
              <a:tr h="744477">
                <a:tc>
                  <a:txBody>
                    <a:bodyPr/>
                    <a:lstStyle/>
                    <a:p>
                      <a:pPr marL="0" marR="0" algn="just">
                        <a:spcBef>
                          <a:spcPts val="200"/>
                        </a:spcBef>
                        <a:spcAft>
                          <a:spcPts val="200"/>
                        </a:spcAft>
                        <a:tabLst>
                          <a:tab pos="182880" algn="l"/>
                        </a:tabLst>
                      </a:pPr>
                      <a:r>
                        <a:rPr lang="en-US" sz="1200">
                          <a:effectLst/>
                          <a:latin typeface="+mj-lt"/>
                          <a:ea typeface="Calibri"/>
                          <a:cs typeface="Kartika"/>
                        </a:rPr>
                        <a:t>2</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Registration</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aircraft registration in ICAO Doc 4444 Format (no hyphens, packing dots, etc.) (e.g. N104UA).</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ACARS header or application message.</a:t>
                      </a:r>
                    </a:p>
                  </a:txBody>
                  <a:tcPr marL="45720" marR="45720" marT="0" marB="0"/>
                </a:tc>
              </a:tr>
              <a:tr h="667221">
                <a:tc>
                  <a:txBody>
                    <a:bodyPr/>
                    <a:lstStyle/>
                    <a:p>
                      <a:pPr marL="0" marR="0" algn="just">
                        <a:spcBef>
                          <a:spcPts val="200"/>
                        </a:spcBef>
                        <a:spcAft>
                          <a:spcPts val="200"/>
                        </a:spcAft>
                        <a:tabLst>
                          <a:tab pos="182880" algn="l"/>
                        </a:tabLst>
                      </a:pPr>
                      <a:r>
                        <a:rPr lang="en-US" sz="1200">
                          <a:effectLst/>
                          <a:latin typeface="+mj-lt"/>
                          <a:ea typeface="Calibri"/>
                          <a:cs typeface="Kartika"/>
                        </a:rPr>
                        <a:t>3</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Type Designator</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ICAO aircraft type designator (e.g. B744).</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database using aircraft registration as key.</a:t>
                      </a:r>
                    </a:p>
                  </a:txBody>
                  <a:tcPr marL="45720" marR="45720" marT="0" marB="0"/>
                </a:tc>
              </a:tr>
              <a:tr h="667221">
                <a:tc>
                  <a:txBody>
                    <a:bodyPr/>
                    <a:lstStyle/>
                    <a:p>
                      <a:pPr marL="0" marR="0" algn="just">
                        <a:spcBef>
                          <a:spcPts val="200"/>
                        </a:spcBef>
                        <a:spcAft>
                          <a:spcPts val="200"/>
                        </a:spcAft>
                        <a:tabLst>
                          <a:tab pos="182880" algn="l"/>
                        </a:tabLst>
                      </a:pPr>
                      <a:r>
                        <a:rPr lang="en-US" sz="1200">
                          <a:effectLst/>
                          <a:latin typeface="+mj-lt"/>
                          <a:ea typeface="Calibri"/>
                          <a:cs typeface="Kartika"/>
                        </a:rPr>
                        <a:t>4</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Operator Designator</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IATA designator for the aircraft operating agency (e.g. UAL).</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database using aircraft registration as key.</a:t>
                      </a:r>
                    </a:p>
                  </a:txBody>
                  <a:tcPr marL="45720" marR="45720" marT="0" marB="0"/>
                </a:tc>
              </a:tr>
              <a:tr h="744477">
                <a:tc>
                  <a:txBody>
                    <a:bodyPr/>
                    <a:lstStyle/>
                    <a:p>
                      <a:pPr marL="0" marR="0" algn="just">
                        <a:spcBef>
                          <a:spcPts val="200"/>
                        </a:spcBef>
                        <a:spcAft>
                          <a:spcPts val="200"/>
                        </a:spcAft>
                        <a:tabLst>
                          <a:tab pos="182880" algn="l"/>
                        </a:tabLst>
                      </a:pPr>
                      <a:r>
                        <a:rPr lang="en-US" sz="1200">
                          <a:effectLst/>
                          <a:latin typeface="+mj-lt"/>
                          <a:ea typeface="Calibri"/>
                          <a:cs typeface="Kartika"/>
                        </a:rPr>
                        <a:t>5</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Date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In YYYYMMDD format (e.g. 20081114).</a:t>
                      </a:r>
                    </a:p>
                    <a:p>
                      <a:pPr marL="0" marR="0" algn="just">
                        <a:spcBef>
                          <a:spcPts val="200"/>
                        </a:spcBef>
                        <a:spcAft>
                          <a:spcPts val="200"/>
                        </a:spcAft>
                      </a:pPr>
                      <a:r>
                        <a:rPr lang="en-US" sz="1200" i="1" u="sng">
                          <a:effectLst/>
                          <a:latin typeface="+mj-lt"/>
                          <a:ea typeface="MS Mincho"/>
                          <a:cs typeface="Kartika"/>
                        </a:rPr>
                        <a:t>Note</a:t>
                      </a:r>
                      <a:r>
                        <a:rPr lang="en-US" sz="1200" i="1">
                          <a:effectLst/>
                          <a:latin typeface="+mj-lt"/>
                          <a:ea typeface="MS Mincho"/>
                          <a:cs typeface="Kartika"/>
                        </a:rPr>
                        <a:t>.—  Extracted from ANSP system data recording time stamp, synchronized to within 1 second of UTC.</a:t>
                      </a:r>
                    </a:p>
                  </a:txBody>
                  <a:tcPr marL="45720" marR="45720" marT="0" marB="0"/>
                </a:tc>
              </a:tr>
              <a:tr h="744477">
                <a:tc>
                  <a:txBody>
                    <a:bodyPr/>
                    <a:lstStyle/>
                    <a:p>
                      <a:pPr marL="0" marR="0" algn="just">
                        <a:spcBef>
                          <a:spcPts val="200"/>
                        </a:spcBef>
                        <a:spcAft>
                          <a:spcPts val="200"/>
                        </a:spcAft>
                        <a:tabLst>
                          <a:tab pos="182880" algn="l"/>
                        </a:tabLst>
                      </a:pPr>
                      <a:r>
                        <a:rPr lang="en-US" sz="1200">
                          <a:effectLst/>
                          <a:latin typeface="+mj-lt"/>
                          <a:ea typeface="Calibri"/>
                          <a:cs typeface="Kartika"/>
                        </a:rPr>
                        <a:t>6</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RGS</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Designator of the RGS that ADS‑C downlink was received from (e.g. POR1).</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This is a 3 or 4 letter designator extracted from the ACARS header DT line.</a:t>
                      </a:r>
                    </a:p>
                  </a:txBody>
                  <a:tcPr marL="45720" marR="45720" marT="0" marB="0"/>
                </a:tc>
              </a:tr>
            </a:tbl>
          </a:graphicData>
        </a:graphic>
      </p:graphicFrame>
    </p:spTree>
    <p:extLst>
      <p:ext uri="{BB962C8B-B14F-4D97-AF65-F5344CB8AC3E}">
        <p14:creationId xmlns:p14="http://schemas.microsoft.com/office/powerpoint/2010/main" val="12316860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ADS-C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763121598"/>
              </p:ext>
            </p:extLst>
          </p:nvPr>
        </p:nvGraphicFramePr>
        <p:xfrm>
          <a:off x="72008" y="1052736"/>
          <a:ext cx="9071992" cy="4360853"/>
        </p:xfrm>
        <a:graphic>
          <a:graphicData uri="http://schemas.openxmlformats.org/drawingml/2006/table">
            <a:tbl>
              <a:tblPr firstRow="1" bandRow="1">
                <a:tableStyleId>{5C22544A-7EE6-4342-B048-85BDC9FD1C3A}</a:tableStyleId>
              </a:tblPr>
              <a:tblGrid>
                <a:gridCol w="504055"/>
                <a:gridCol w="1440160"/>
                <a:gridCol w="7127777"/>
              </a:tblGrid>
              <a:tr h="304782">
                <a:tc>
                  <a:txBody>
                    <a:bodyPr/>
                    <a:lstStyle/>
                    <a:p>
                      <a:pPr marL="0" marR="0" algn="just">
                        <a:spcBef>
                          <a:spcPts val="200"/>
                        </a:spcBef>
                        <a:spcAft>
                          <a:spcPts val="200"/>
                        </a:spcAft>
                        <a:tabLst>
                          <a:tab pos="182880" algn="l"/>
                        </a:tabLst>
                      </a:pPr>
                      <a:r>
                        <a:rPr lang="en-US" sz="12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Description and/or remarks</a:t>
                      </a:r>
                    </a:p>
                  </a:txBody>
                  <a:tcPr marL="45720" marR="45720" marT="0" marB="0"/>
                </a:tc>
              </a:tr>
              <a:tr h="1711442">
                <a:tc>
                  <a:txBody>
                    <a:bodyPr/>
                    <a:lstStyle/>
                    <a:p>
                      <a:pPr marL="0" marR="0" algn="just">
                        <a:spcBef>
                          <a:spcPts val="200"/>
                        </a:spcBef>
                        <a:spcAft>
                          <a:spcPts val="200"/>
                        </a:spcAft>
                        <a:tabLst>
                          <a:tab pos="182880" algn="l"/>
                        </a:tabLst>
                      </a:pPr>
                      <a:r>
                        <a:rPr lang="en-US" sz="1200">
                          <a:effectLst/>
                          <a:latin typeface="+mj-lt"/>
                          <a:ea typeface="Calibri"/>
                          <a:cs typeface="Kartika"/>
                        </a:rPr>
                        <a:t>7</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Report Type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type of ADS‑C report extracted from the ADS‑C basic group report tag where tag value 7=PER, 9=EMG, 10=LDE, 18=VRE, 19=ARE, 20=WCE. As some aircraft concatenate more than one report in the same downlink extract the ADS‑C report tag from each ADS‑C basic group and identify them in the REP_TYPE column by using the first letter of the report type as an identifier (e.g. for a concatenated report containing two ADS‑C basic groups for a periodic report and a waypoint event report the field will contain PW). Where a downlink does not contain a ADS‑C basic group the REP_TYPE field will be left blank.</a:t>
                      </a:r>
                    </a:p>
                  </a:txBody>
                  <a:tcPr marL="45720" marR="45720" marT="0" marB="0"/>
                </a:tc>
              </a:tr>
              <a:tr h="549238">
                <a:tc>
                  <a:txBody>
                    <a:bodyPr/>
                    <a:lstStyle/>
                    <a:p>
                      <a:pPr marL="0" marR="0" algn="just">
                        <a:spcBef>
                          <a:spcPts val="200"/>
                        </a:spcBef>
                        <a:spcAft>
                          <a:spcPts val="200"/>
                        </a:spcAft>
                        <a:tabLst>
                          <a:tab pos="182880" algn="l"/>
                        </a:tabLst>
                      </a:pPr>
                      <a:r>
                        <a:rPr lang="en-US" sz="1200">
                          <a:effectLst/>
                          <a:latin typeface="+mj-lt"/>
                          <a:ea typeface="Calibri"/>
                          <a:cs typeface="Kartika"/>
                        </a:rPr>
                        <a:t>8</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Latitude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current latitude decoded from the ADS‑C basic group.  The format is “+” for North or “-“ for South followed by a decimal number of degrees (e.g. -33.456732).</a:t>
                      </a:r>
                    </a:p>
                  </a:txBody>
                  <a:tcPr marL="45720" marR="45720" marT="0" marB="0"/>
                </a:tc>
              </a:tr>
              <a:tr h="827815">
                <a:tc>
                  <a:txBody>
                    <a:bodyPr/>
                    <a:lstStyle/>
                    <a:p>
                      <a:pPr marL="0" marR="0" algn="just">
                        <a:spcBef>
                          <a:spcPts val="200"/>
                        </a:spcBef>
                        <a:spcAft>
                          <a:spcPts val="200"/>
                        </a:spcAft>
                        <a:tabLst>
                          <a:tab pos="182880" algn="l"/>
                        </a:tabLst>
                      </a:pPr>
                      <a:r>
                        <a:rPr lang="en-US" sz="1200">
                          <a:effectLst/>
                          <a:latin typeface="+mj-lt"/>
                          <a:ea typeface="Calibri"/>
                          <a:cs typeface="Kartika"/>
                        </a:rPr>
                        <a:t>9</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Longitude</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The current longitude decoded from the ADS‑C basic group. The format is “+” for East or “-“ for West followed by a decimal number of degrees (e.g. +173.276554).</a:t>
                      </a:r>
                    </a:p>
                  </a:txBody>
                  <a:tcPr marL="45720" marR="45720" marT="0" marB="0"/>
                </a:tc>
              </a:tr>
              <a:tr h="967576">
                <a:tc>
                  <a:txBody>
                    <a:bodyPr/>
                    <a:lstStyle/>
                    <a:p>
                      <a:pPr marL="0" marR="0" algn="just">
                        <a:spcBef>
                          <a:spcPts val="200"/>
                        </a:spcBef>
                        <a:spcAft>
                          <a:spcPts val="200"/>
                        </a:spcAft>
                        <a:tabLst>
                          <a:tab pos="182880" algn="l"/>
                        </a:tabLst>
                      </a:pPr>
                      <a:r>
                        <a:rPr lang="en-US" sz="1200">
                          <a:effectLst/>
                          <a:latin typeface="+mj-lt"/>
                          <a:ea typeface="Calibri"/>
                          <a:cs typeface="Kartika"/>
                        </a:rPr>
                        <a:t>10</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Aircraft Time</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The time the ADS‑C message was sent from the aircraft in HH:MM:SS (e.g. 03:44:15).</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Decoded from the ADS‑C basic group timestamp extracted as seconds since the most recent hour.  See RTCA DO-258A/EUROCAE ED‑100A, section 4.5.1.4.</a:t>
                      </a:r>
                    </a:p>
                  </a:txBody>
                  <a:tcPr marL="45720" marR="45720" marT="0" marB="0"/>
                </a:tc>
              </a:tr>
            </a:tbl>
          </a:graphicData>
        </a:graphic>
      </p:graphicFrame>
    </p:spTree>
    <p:extLst>
      <p:ext uri="{BB962C8B-B14F-4D97-AF65-F5344CB8AC3E}">
        <p14:creationId xmlns:p14="http://schemas.microsoft.com/office/powerpoint/2010/main" val="875831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ADS-C – Data Points</a:t>
            </a:r>
            <a:endParaRPr lang="en-NZ" sz="2400" dirty="0">
              <a:solidFill>
                <a:schemeClr val="tx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3170544494"/>
              </p:ext>
            </p:extLst>
          </p:nvPr>
        </p:nvGraphicFramePr>
        <p:xfrm>
          <a:off x="72008" y="1052736"/>
          <a:ext cx="9071992" cy="1872207"/>
        </p:xfrm>
        <a:graphic>
          <a:graphicData uri="http://schemas.openxmlformats.org/drawingml/2006/table">
            <a:tbl>
              <a:tblPr firstRow="1" bandRow="1">
                <a:tableStyleId>{5C22544A-7EE6-4342-B048-85BDC9FD1C3A}</a:tableStyleId>
              </a:tblPr>
              <a:tblGrid>
                <a:gridCol w="504055"/>
                <a:gridCol w="1440160"/>
                <a:gridCol w="7127777"/>
              </a:tblGrid>
              <a:tr h="348714">
                <a:tc>
                  <a:txBody>
                    <a:bodyPr/>
                    <a:lstStyle/>
                    <a:p>
                      <a:pPr marL="0" marR="0" algn="just">
                        <a:spcBef>
                          <a:spcPts val="200"/>
                        </a:spcBef>
                        <a:spcAft>
                          <a:spcPts val="200"/>
                        </a:spcAft>
                        <a:tabLst>
                          <a:tab pos="182880" algn="l"/>
                        </a:tabLst>
                      </a:pPr>
                      <a:r>
                        <a:rPr lang="en-US" sz="1200" b="1" dirty="0">
                          <a:effectLst/>
                          <a:latin typeface="+mj-lt"/>
                          <a:ea typeface="Calibri"/>
                          <a:cs typeface="Kartika"/>
                        </a:rPr>
                        <a:t>Ref</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Label</a:t>
                      </a:r>
                    </a:p>
                  </a:txBody>
                  <a:tcPr marL="45720" marR="45720" marT="0" marB="0"/>
                </a:tc>
                <a:tc>
                  <a:txBody>
                    <a:bodyPr/>
                    <a:lstStyle/>
                    <a:p>
                      <a:pPr marL="0" marR="0" algn="just">
                        <a:spcBef>
                          <a:spcPts val="200"/>
                        </a:spcBef>
                        <a:spcAft>
                          <a:spcPts val="200"/>
                        </a:spcAft>
                        <a:tabLst>
                          <a:tab pos="182880" algn="l"/>
                        </a:tabLst>
                      </a:pPr>
                      <a:r>
                        <a:rPr lang="en-US" sz="1200" b="1" dirty="0">
                          <a:effectLst/>
                          <a:latin typeface="+mj-lt"/>
                          <a:ea typeface="Calibri"/>
                          <a:cs typeface="Kartika"/>
                        </a:rPr>
                        <a:t>Description and/or remarks</a:t>
                      </a:r>
                    </a:p>
                  </a:txBody>
                  <a:tcPr marL="45720" marR="45720" marT="0" marB="0"/>
                </a:tc>
              </a:tr>
              <a:tr h="895086">
                <a:tc>
                  <a:txBody>
                    <a:bodyPr/>
                    <a:lstStyle/>
                    <a:p>
                      <a:pPr marL="0" marR="0" algn="just">
                        <a:spcBef>
                          <a:spcPts val="200"/>
                        </a:spcBef>
                        <a:spcAft>
                          <a:spcPts val="200"/>
                        </a:spcAft>
                        <a:tabLst>
                          <a:tab pos="182880" algn="l"/>
                        </a:tabLst>
                      </a:pPr>
                      <a:r>
                        <a:rPr lang="en-US" sz="1200" dirty="0">
                          <a:effectLst/>
                          <a:latin typeface="+mj-lt"/>
                          <a:ea typeface="Calibri"/>
                          <a:cs typeface="Kartika"/>
                        </a:rPr>
                        <a:t>11</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Received Time</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The ANSP timestamp on the receipt of the ADS‑C message in HH:MM:SS (e.g. 03:44:45).</a:t>
                      </a:r>
                    </a:p>
                    <a:p>
                      <a:pPr marL="0" marR="0" algn="just">
                        <a:spcBef>
                          <a:spcPts val="200"/>
                        </a:spcBef>
                        <a:spcAft>
                          <a:spcPts val="200"/>
                        </a:spcAft>
                      </a:pPr>
                      <a:r>
                        <a:rPr lang="en-US" sz="1200" i="1" u="sng" dirty="0">
                          <a:effectLst/>
                          <a:latin typeface="+mj-lt"/>
                          <a:ea typeface="MS Mincho"/>
                          <a:cs typeface="Kartika"/>
                        </a:rPr>
                        <a:t>Note</a:t>
                      </a:r>
                      <a:r>
                        <a:rPr lang="en-US" sz="1200" i="1" dirty="0">
                          <a:effectLst/>
                          <a:latin typeface="+mj-lt"/>
                          <a:ea typeface="MS Mincho"/>
                          <a:cs typeface="Kartika"/>
                        </a:rPr>
                        <a:t>.—  Extracted from ANSP system data recording time stamp, synchronized to within 1 second of UTC.</a:t>
                      </a:r>
                    </a:p>
                  </a:txBody>
                  <a:tcPr marL="45720" marR="45720" marT="0" marB="0"/>
                </a:tc>
              </a:tr>
              <a:tr h="628407">
                <a:tc>
                  <a:txBody>
                    <a:bodyPr/>
                    <a:lstStyle/>
                    <a:p>
                      <a:pPr marL="0" marR="0" algn="just">
                        <a:spcBef>
                          <a:spcPts val="200"/>
                        </a:spcBef>
                        <a:spcAft>
                          <a:spcPts val="200"/>
                        </a:spcAft>
                        <a:tabLst>
                          <a:tab pos="182880" algn="l"/>
                        </a:tabLst>
                      </a:pPr>
                      <a:r>
                        <a:rPr lang="en-US" sz="1200">
                          <a:effectLst/>
                          <a:latin typeface="+mj-lt"/>
                          <a:ea typeface="Calibri"/>
                          <a:cs typeface="Kartika"/>
                        </a:rPr>
                        <a:t>12</a:t>
                      </a:r>
                    </a:p>
                  </a:txBody>
                  <a:tcPr marL="45720" marR="45720" marT="0" marB="0"/>
                </a:tc>
                <a:tc>
                  <a:txBody>
                    <a:bodyPr/>
                    <a:lstStyle/>
                    <a:p>
                      <a:pPr marL="0" marR="0" algn="just">
                        <a:spcBef>
                          <a:spcPts val="200"/>
                        </a:spcBef>
                        <a:spcAft>
                          <a:spcPts val="200"/>
                        </a:spcAft>
                        <a:tabLst>
                          <a:tab pos="182880" algn="l"/>
                        </a:tabLst>
                      </a:pPr>
                      <a:r>
                        <a:rPr lang="en-US" sz="1200">
                          <a:effectLst/>
                          <a:latin typeface="+mj-lt"/>
                          <a:ea typeface="Calibri"/>
                          <a:cs typeface="Kartika"/>
                        </a:rPr>
                        <a:t>Transit Time</a:t>
                      </a:r>
                    </a:p>
                  </a:txBody>
                  <a:tcPr marL="45720" marR="45720" marT="0" marB="0"/>
                </a:tc>
                <a:tc>
                  <a:txBody>
                    <a:bodyPr/>
                    <a:lstStyle/>
                    <a:p>
                      <a:pPr marL="0" marR="0" algn="just">
                        <a:spcBef>
                          <a:spcPts val="200"/>
                        </a:spcBef>
                        <a:spcAft>
                          <a:spcPts val="200"/>
                        </a:spcAft>
                        <a:tabLst>
                          <a:tab pos="182880" algn="l"/>
                        </a:tabLst>
                      </a:pPr>
                      <a:r>
                        <a:rPr lang="en-US" sz="1200" dirty="0">
                          <a:effectLst/>
                          <a:latin typeface="+mj-lt"/>
                          <a:ea typeface="Calibri"/>
                          <a:cs typeface="Kartika"/>
                        </a:rPr>
                        <a:t>The transit time of the ADS‑C downlink in seconds calculated as the difference between #10 Aircraft Time and #11 Received Time (e.g. 30).</a:t>
                      </a:r>
                    </a:p>
                  </a:txBody>
                  <a:tcPr marL="45720" marR="45720" marT="0" marB="0"/>
                </a:tc>
              </a:tr>
            </a:tbl>
          </a:graphicData>
        </a:graphic>
      </p:graphicFrame>
      <p:sp>
        <p:nvSpPr>
          <p:cNvPr id="2" name="TextBox 1"/>
          <p:cNvSpPr txBox="1"/>
          <p:nvPr/>
        </p:nvSpPr>
        <p:spPr>
          <a:xfrm>
            <a:off x="340431" y="3356992"/>
            <a:ext cx="8352928" cy="954107"/>
          </a:xfrm>
          <a:prstGeom prst="rect">
            <a:avLst/>
          </a:prstGeom>
          <a:noFill/>
        </p:spPr>
        <p:txBody>
          <a:bodyPr wrap="square" rtlCol="0">
            <a:spAutoFit/>
          </a:bodyPr>
          <a:lstStyle/>
          <a:p>
            <a:r>
              <a:rPr lang="en-US" sz="1400" dirty="0" smtClean="0">
                <a:solidFill>
                  <a:schemeClr val="tx1"/>
                </a:solidFill>
                <a:latin typeface="+mj-lt"/>
              </a:rPr>
              <a:t>Additional fields </a:t>
            </a:r>
            <a:r>
              <a:rPr lang="en-US" sz="1400" dirty="0">
                <a:solidFill>
                  <a:schemeClr val="tx1"/>
                </a:solidFill>
                <a:latin typeface="+mj-lt"/>
              </a:rPr>
              <a:t> </a:t>
            </a:r>
            <a:r>
              <a:rPr lang="en-US" sz="1400" dirty="0" smtClean="0">
                <a:solidFill>
                  <a:schemeClr val="tx1"/>
                </a:solidFill>
                <a:latin typeface="+mj-lt"/>
              </a:rPr>
              <a:t>may include:</a:t>
            </a:r>
          </a:p>
          <a:p>
            <a:endParaRPr lang="en-US" sz="1400" dirty="0">
              <a:solidFill>
                <a:schemeClr val="tx1"/>
              </a:solidFill>
              <a:latin typeface="+mj-lt"/>
            </a:endParaRPr>
          </a:p>
          <a:p>
            <a:r>
              <a:rPr lang="en-US" sz="1400" dirty="0">
                <a:solidFill>
                  <a:schemeClr val="tx1"/>
                </a:solidFill>
                <a:latin typeface="+mj-lt"/>
              </a:rPr>
              <a:t>The data link communications type (COMTYP) based on the RGS field (#6).  Satellite (SAT), Very High Frequency (VHF), High Frequency (HF).</a:t>
            </a:r>
          </a:p>
        </p:txBody>
      </p:sp>
    </p:spTree>
    <p:extLst>
      <p:ext uri="{BB962C8B-B14F-4D97-AF65-F5344CB8AC3E}">
        <p14:creationId xmlns:p14="http://schemas.microsoft.com/office/powerpoint/2010/main" val="3521258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ADS-C and CPDLC Data Points - .</a:t>
            </a:r>
            <a:r>
              <a:rPr lang="en-US" sz="2400" dirty="0" err="1" smtClean="0">
                <a:solidFill>
                  <a:schemeClr val="tx1"/>
                </a:solidFill>
              </a:rPr>
              <a:t>csv</a:t>
            </a:r>
            <a:r>
              <a:rPr lang="en-US" sz="2400" dirty="0" smtClean="0">
                <a:solidFill>
                  <a:schemeClr val="tx1"/>
                </a:solidFill>
              </a:rPr>
              <a:t> files</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9036496" cy="4752528"/>
          </a:xfrm>
        </p:spPr>
        <p:txBody>
          <a:bodyPr/>
          <a:lstStyle/>
          <a:p>
            <a:r>
              <a:rPr lang="en-US" sz="2400" b="1" dirty="0" smtClean="0"/>
              <a:t>Comma separated value .</a:t>
            </a:r>
            <a:r>
              <a:rPr lang="en-US" sz="2400" b="1" dirty="0" err="1" smtClean="0"/>
              <a:t>csv</a:t>
            </a:r>
            <a:r>
              <a:rPr lang="en-US" sz="2400" b="1" dirty="0" smtClean="0"/>
              <a:t> files are used for data transfer:</a:t>
            </a:r>
          </a:p>
          <a:p>
            <a:endParaRPr lang="en-US" sz="24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462" y="1962150"/>
            <a:ext cx="8601075" cy="2933700"/>
          </a:xfrm>
          <a:prstGeom prst="rect">
            <a:avLst/>
          </a:prstGeom>
        </p:spPr>
      </p:pic>
    </p:spTree>
    <p:extLst>
      <p:ext uri="{BB962C8B-B14F-4D97-AF65-F5344CB8AC3E}">
        <p14:creationId xmlns:p14="http://schemas.microsoft.com/office/powerpoint/2010/main" val="42892047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Data Filtering</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a:spcBef>
                <a:spcPts val="1200"/>
              </a:spcBef>
            </a:pPr>
            <a:r>
              <a:rPr lang="en-US" sz="2400" b="1" dirty="0" smtClean="0"/>
              <a:t>It </a:t>
            </a:r>
            <a:r>
              <a:rPr lang="en-US" sz="2400" b="1" dirty="0"/>
              <a:t>is important that consistent data filtering is employed to ensure that all ANSP measure against the same baseline</a:t>
            </a:r>
            <a:r>
              <a:rPr lang="en-US" sz="2400" b="1" dirty="0" smtClean="0"/>
              <a:t>.</a:t>
            </a:r>
          </a:p>
          <a:p>
            <a:pPr>
              <a:spcBef>
                <a:spcPts val="1200"/>
              </a:spcBef>
            </a:pPr>
            <a:r>
              <a:rPr lang="en-US" sz="2400" b="1" dirty="0" smtClean="0"/>
              <a:t>Delayed </a:t>
            </a:r>
            <a:r>
              <a:rPr lang="en-US" sz="2400" b="1" dirty="0"/>
              <a:t>transactions measured during periods of system outage </a:t>
            </a:r>
            <a:r>
              <a:rPr lang="en-US" sz="2400" b="1" dirty="0" smtClean="0"/>
              <a:t>should </a:t>
            </a:r>
            <a:r>
              <a:rPr lang="en-US" sz="2400" b="1" dirty="0"/>
              <a:t>not be used when assessing </a:t>
            </a:r>
            <a:r>
              <a:rPr lang="en-US" sz="2400" b="1" dirty="0" smtClean="0"/>
              <a:t>RCP or RSP.</a:t>
            </a:r>
          </a:p>
          <a:p>
            <a:pPr lvl="1">
              <a:spcBef>
                <a:spcPts val="1200"/>
              </a:spcBef>
            </a:pPr>
            <a:r>
              <a:rPr lang="en-US" sz="2400" b="1" dirty="0" smtClean="0"/>
              <a:t>These </a:t>
            </a:r>
            <a:r>
              <a:rPr lang="en-US" sz="2400" b="1" dirty="0"/>
              <a:t>delays are easily identified during outages that have been notified by the </a:t>
            </a:r>
            <a:r>
              <a:rPr lang="en-US" sz="2400" b="1" dirty="0" smtClean="0"/>
              <a:t>CSP</a:t>
            </a:r>
          </a:p>
          <a:p>
            <a:pPr lvl="1">
              <a:spcBef>
                <a:spcPts val="1200"/>
              </a:spcBef>
            </a:pPr>
            <a:r>
              <a:rPr lang="en-US" sz="2400" b="1" dirty="0" smtClean="0"/>
              <a:t>Data </a:t>
            </a:r>
            <a:r>
              <a:rPr lang="en-US" sz="2400" b="1" dirty="0"/>
              <a:t>should be carefully reviewed for outages that have not been notified.</a:t>
            </a:r>
            <a:endParaRPr lang="en-US" sz="2400" b="1" dirty="0" smtClean="0"/>
          </a:p>
        </p:txBody>
      </p:sp>
    </p:spTree>
    <p:extLst>
      <p:ext uri="{BB962C8B-B14F-4D97-AF65-F5344CB8AC3E}">
        <p14:creationId xmlns:p14="http://schemas.microsoft.com/office/powerpoint/2010/main" val="22618385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Data Filtering</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marL="0" indent="0">
              <a:spcBef>
                <a:spcPts val="1200"/>
              </a:spcBef>
              <a:buNone/>
            </a:pPr>
            <a:r>
              <a:rPr lang="en-NZ" sz="2400" b="1" dirty="0" smtClean="0"/>
              <a:t>Typical outage indication – not notified</a:t>
            </a:r>
            <a:endParaRPr lang="en-US" sz="2400" b="1" dirty="0" smtClean="0"/>
          </a:p>
        </p:txBody>
      </p:sp>
      <p:graphicFrame>
        <p:nvGraphicFramePr>
          <p:cNvPr id="2" name="Table 1"/>
          <p:cNvGraphicFramePr>
            <a:graphicFrameLocks noGrp="1"/>
          </p:cNvGraphicFramePr>
          <p:nvPr>
            <p:extLst>
              <p:ext uri="{D42A27DB-BD31-4B8C-83A1-F6EECF244321}">
                <p14:modId xmlns:p14="http://schemas.microsoft.com/office/powerpoint/2010/main" val="1646697803"/>
              </p:ext>
            </p:extLst>
          </p:nvPr>
        </p:nvGraphicFramePr>
        <p:xfrm>
          <a:off x="827584" y="1556794"/>
          <a:ext cx="6408711" cy="3888430"/>
        </p:xfrm>
        <a:graphic>
          <a:graphicData uri="http://schemas.openxmlformats.org/drawingml/2006/table">
            <a:tbl>
              <a:tblPr firstRow="1" bandRow="1">
                <a:tableStyleId>{5C22544A-7EE6-4342-B048-85BDC9FD1C3A}</a:tableStyleId>
              </a:tblPr>
              <a:tblGrid>
                <a:gridCol w="1602178"/>
                <a:gridCol w="1638182"/>
                <a:gridCol w="1440160"/>
                <a:gridCol w="1728191"/>
              </a:tblGrid>
              <a:tr h="739480">
                <a:tc>
                  <a:txBody>
                    <a:bodyPr/>
                    <a:lstStyle/>
                    <a:p>
                      <a:pPr marL="0" marR="0" algn="just">
                        <a:spcBef>
                          <a:spcPts val="200"/>
                        </a:spcBef>
                        <a:spcAft>
                          <a:spcPts val="200"/>
                        </a:spcAft>
                        <a:tabLst>
                          <a:tab pos="182880" algn="l"/>
                        </a:tabLst>
                      </a:pPr>
                      <a:r>
                        <a:rPr lang="en-US" sz="2000" b="1" dirty="0">
                          <a:solidFill>
                            <a:schemeClr val="tx1"/>
                          </a:solidFill>
                          <a:effectLst/>
                          <a:latin typeface="Calibri"/>
                          <a:ea typeface="Calibri"/>
                          <a:cs typeface="Kartika"/>
                        </a:rPr>
                        <a:t>Aircraft registration</a:t>
                      </a:r>
                    </a:p>
                  </a:txBody>
                  <a:tcPr marL="45720" marR="45720" marT="0" marB="0"/>
                </a:tc>
                <a:tc>
                  <a:txBody>
                    <a:bodyPr/>
                    <a:lstStyle/>
                    <a:p>
                      <a:pPr marL="0" marR="0" algn="just">
                        <a:spcBef>
                          <a:spcPts val="200"/>
                        </a:spcBef>
                        <a:spcAft>
                          <a:spcPts val="200"/>
                        </a:spcAft>
                        <a:tabLst>
                          <a:tab pos="182880" algn="l"/>
                        </a:tabLst>
                      </a:pPr>
                      <a:r>
                        <a:rPr lang="en-US" sz="2000" b="1" dirty="0">
                          <a:solidFill>
                            <a:schemeClr val="tx1"/>
                          </a:solidFill>
                          <a:effectLst/>
                          <a:latin typeface="Calibri"/>
                          <a:ea typeface="Calibri"/>
                          <a:cs typeface="Kartika"/>
                        </a:rPr>
                        <a:t>Aircraft time</a:t>
                      </a:r>
                    </a:p>
                  </a:txBody>
                  <a:tcPr marL="45720" marR="45720" marT="0" marB="0"/>
                </a:tc>
                <a:tc>
                  <a:txBody>
                    <a:bodyPr/>
                    <a:lstStyle/>
                    <a:p>
                      <a:pPr marL="0" marR="0" algn="just">
                        <a:spcBef>
                          <a:spcPts val="200"/>
                        </a:spcBef>
                        <a:spcAft>
                          <a:spcPts val="200"/>
                        </a:spcAft>
                        <a:tabLst>
                          <a:tab pos="182880" algn="l"/>
                        </a:tabLst>
                      </a:pPr>
                      <a:r>
                        <a:rPr lang="en-US" sz="2000" b="1" dirty="0" smtClean="0">
                          <a:solidFill>
                            <a:schemeClr val="tx1"/>
                          </a:solidFill>
                          <a:effectLst/>
                          <a:latin typeface="Calibri"/>
                          <a:ea typeface="Calibri"/>
                          <a:cs typeface="Kartika"/>
                        </a:rPr>
                        <a:t>ANSP system </a:t>
                      </a:r>
                      <a:r>
                        <a:rPr lang="en-US" sz="2000" b="1" dirty="0">
                          <a:solidFill>
                            <a:schemeClr val="tx1"/>
                          </a:solidFill>
                          <a:effectLst/>
                          <a:latin typeface="Calibri"/>
                          <a:ea typeface="Calibri"/>
                          <a:cs typeface="Kartika"/>
                        </a:rPr>
                        <a:t>time</a:t>
                      </a:r>
                    </a:p>
                  </a:txBody>
                  <a:tcPr marL="45720" marR="45720" marT="0" marB="0"/>
                </a:tc>
                <a:tc>
                  <a:txBody>
                    <a:bodyPr/>
                    <a:lstStyle/>
                    <a:p>
                      <a:pPr marL="0" marR="0" algn="just">
                        <a:spcBef>
                          <a:spcPts val="200"/>
                        </a:spcBef>
                        <a:spcAft>
                          <a:spcPts val="200"/>
                        </a:spcAft>
                        <a:tabLst>
                          <a:tab pos="182880" algn="l"/>
                        </a:tabLst>
                      </a:pPr>
                      <a:r>
                        <a:rPr lang="en-US" sz="2000" b="1" dirty="0">
                          <a:solidFill>
                            <a:schemeClr val="tx1"/>
                          </a:solidFill>
                          <a:effectLst/>
                          <a:latin typeface="Calibri"/>
                          <a:ea typeface="Calibri"/>
                          <a:cs typeface="Kartika"/>
                        </a:rPr>
                        <a:t>Downlink time (Seconds)</a:t>
                      </a:r>
                    </a:p>
                  </a:txBody>
                  <a:tcPr marL="45720" marR="45720" marT="0" marB="0"/>
                </a:tc>
              </a:tr>
              <a:tr h="449850">
                <a:tc>
                  <a:txBody>
                    <a:bodyPr/>
                    <a:lstStyle/>
                    <a:p>
                      <a:pPr marL="0" marR="0" algn="just">
                        <a:spcBef>
                          <a:spcPts val="200"/>
                        </a:spcBef>
                        <a:spcAft>
                          <a:spcPts val="200"/>
                        </a:spcAft>
                        <a:tabLst>
                          <a:tab pos="182880" algn="l"/>
                        </a:tabLst>
                      </a:pPr>
                      <a:r>
                        <a:rPr lang="en-US" sz="2000" b="1" dirty="0">
                          <a:effectLst/>
                          <a:latin typeface="Calibri"/>
                          <a:ea typeface="Calibri"/>
                          <a:cs typeface="Kartika"/>
                        </a:rPr>
                        <a:t>ZK-SUI</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11:55:38</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12:12:52</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1034</a:t>
                      </a:r>
                    </a:p>
                  </a:txBody>
                  <a:tcPr marL="45720" marR="45720" marT="0" marB="0"/>
                </a:tc>
              </a:tr>
              <a:tr h="449850">
                <a:tc>
                  <a:txBody>
                    <a:bodyPr/>
                    <a:lstStyle/>
                    <a:p>
                      <a:pPr marL="0" marR="0" algn="just">
                        <a:spcBef>
                          <a:spcPts val="200"/>
                        </a:spcBef>
                        <a:spcAft>
                          <a:spcPts val="200"/>
                        </a:spcAft>
                        <a:tabLst>
                          <a:tab pos="182880" algn="l"/>
                        </a:tabLst>
                      </a:pPr>
                      <a:r>
                        <a:rPr lang="en-US" sz="2000" b="1" dirty="0">
                          <a:effectLst/>
                          <a:latin typeface="Calibri"/>
                          <a:ea typeface="Calibri"/>
                          <a:cs typeface="Kartika"/>
                        </a:rPr>
                        <a:t>ZK-SUI</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11:44:42</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12:12:19</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1657</a:t>
                      </a:r>
                    </a:p>
                  </a:txBody>
                  <a:tcPr marL="45720" marR="45720" marT="0" marB="0"/>
                </a:tc>
              </a:tr>
              <a:tr h="449850">
                <a:tc>
                  <a:txBody>
                    <a:bodyPr/>
                    <a:lstStyle/>
                    <a:p>
                      <a:pPr marL="0" marR="0" algn="just">
                        <a:spcBef>
                          <a:spcPts val="200"/>
                        </a:spcBef>
                        <a:spcAft>
                          <a:spcPts val="200"/>
                        </a:spcAft>
                        <a:tabLst>
                          <a:tab pos="182880" algn="l"/>
                        </a:tabLst>
                      </a:pPr>
                      <a:r>
                        <a:rPr lang="en-US" sz="2000" b="1">
                          <a:effectLst/>
                          <a:latin typeface="Calibri"/>
                          <a:ea typeface="Calibri"/>
                          <a:cs typeface="Kartika"/>
                        </a:rPr>
                        <a:t>ZK-SUJ</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11:41:54</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12:12:01</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1807</a:t>
                      </a:r>
                    </a:p>
                  </a:txBody>
                  <a:tcPr marL="45720" marR="45720" marT="0" marB="0"/>
                </a:tc>
              </a:tr>
              <a:tr h="449850">
                <a:tc>
                  <a:txBody>
                    <a:bodyPr/>
                    <a:lstStyle/>
                    <a:p>
                      <a:pPr marL="0" marR="0" algn="just">
                        <a:spcBef>
                          <a:spcPts val="200"/>
                        </a:spcBef>
                        <a:spcAft>
                          <a:spcPts val="200"/>
                        </a:spcAft>
                        <a:tabLst>
                          <a:tab pos="182880" algn="l"/>
                        </a:tabLst>
                      </a:pPr>
                      <a:r>
                        <a:rPr lang="en-US" sz="2000" b="1">
                          <a:effectLst/>
                          <a:latin typeface="Calibri"/>
                          <a:ea typeface="Calibri"/>
                          <a:cs typeface="Kartika"/>
                        </a:rPr>
                        <a:t>ZK-SUJ</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11:26:18</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12:09:42</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2604</a:t>
                      </a:r>
                    </a:p>
                  </a:txBody>
                  <a:tcPr marL="45720" marR="45720" marT="0" marB="0"/>
                </a:tc>
              </a:tr>
              <a:tr h="449850">
                <a:tc>
                  <a:txBody>
                    <a:bodyPr/>
                    <a:lstStyle/>
                    <a:p>
                      <a:pPr marL="0" marR="0" algn="just">
                        <a:spcBef>
                          <a:spcPts val="200"/>
                        </a:spcBef>
                        <a:spcAft>
                          <a:spcPts val="200"/>
                        </a:spcAft>
                        <a:tabLst>
                          <a:tab pos="182880" algn="l"/>
                        </a:tabLst>
                      </a:pPr>
                      <a:r>
                        <a:rPr lang="en-US" sz="2000" b="1">
                          <a:effectLst/>
                          <a:latin typeface="Calibri"/>
                          <a:ea typeface="Calibri"/>
                          <a:cs typeface="Kartika"/>
                        </a:rPr>
                        <a:t>ZK-SUI</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11:23:21</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12:08:32</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2711</a:t>
                      </a:r>
                    </a:p>
                  </a:txBody>
                  <a:tcPr marL="45720" marR="45720" marT="0" marB="0"/>
                </a:tc>
              </a:tr>
              <a:tr h="449850">
                <a:tc>
                  <a:txBody>
                    <a:bodyPr/>
                    <a:lstStyle/>
                    <a:p>
                      <a:pPr marL="0" marR="0" algn="just">
                        <a:spcBef>
                          <a:spcPts val="200"/>
                        </a:spcBef>
                        <a:spcAft>
                          <a:spcPts val="200"/>
                        </a:spcAft>
                        <a:tabLst>
                          <a:tab pos="182880" algn="l"/>
                        </a:tabLst>
                      </a:pPr>
                      <a:r>
                        <a:rPr lang="en-US" sz="2000" b="1">
                          <a:effectLst/>
                          <a:latin typeface="Calibri"/>
                          <a:ea typeface="Calibri"/>
                          <a:cs typeface="Kartika"/>
                        </a:rPr>
                        <a:t>ZK-SUJ</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11:20:34</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12:07:39</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2825</a:t>
                      </a:r>
                    </a:p>
                  </a:txBody>
                  <a:tcPr marL="45720" marR="45720" marT="0" marB="0"/>
                </a:tc>
              </a:tr>
              <a:tr h="449850">
                <a:tc>
                  <a:txBody>
                    <a:bodyPr/>
                    <a:lstStyle/>
                    <a:p>
                      <a:pPr marL="0" marR="0" algn="just">
                        <a:spcBef>
                          <a:spcPts val="200"/>
                        </a:spcBef>
                        <a:spcAft>
                          <a:spcPts val="200"/>
                        </a:spcAft>
                        <a:tabLst>
                          <a:tab pos="182880" algn="l"/>
                        </a:tabLst>
                      </a:pPr>
                      <a:r>
                        <a:rPr lang="en-US" sz="2000" b="1">
                          <a:effectLst/>
                          <a:latin typeface="Calibri"/>
                          <a:ea typeface="Calibri"/>
                          <a:cs typeface="Kartika"/>
                        </a:rPr>
                        <a:t>ZK-OKG</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11:53:52</a:t>
                      </a:r>
                    </a:p>
                  </a:txBody>
                  <a:tcPr marL="45720" marR="45720" marT="0" marB="0"/>
                </a:tc>
                <a:tc>
                  <a:txBody>
                    <a:bodyPr/>
                    <a:lstStyle/>
                    <a:p>
                      <a:pPr marL="0" marR="0" algn="just">
                        <a:spcBef>
                          <a:spcPts val="200"/>
                        </a:spcBef>
                        <a:spcAft>
                          <a:spcPts val="200"/>
                        </a:spcAft>
                        <a:tabLst>
                          <a:tab pos="182880" algn="l"/>
                        </a:tabLst>
                      </a:pPr>
                      <a:r>
                        <a:rPr lang="en-US" sz="2000" b="1">
                          <a:effectLst/>
                          <a:latin typeface="Calibri"/>
                          <a:ea typeface="Calibri"/>
                          <a:cs typeface="Kartika"/>
                        </a:rPr>
                        <a:t>12:12:51</a:t>
                      </a:r>
                    </a:p>
                  </a:txBody>
                  <a:tcPr marL="45720" marR="45720" marT="0" marB="0"/>
                </a:tc>
                <a:tc>
                  <a:txBody>
                    <a:bodyPr/>
                    <a:lstStyle/>
                    <a:p>
                      <a:pPr marL="0" marR="0" algn="just">
                        <a:spcBef>
                          <a:spcPts val="200"/>
                        </a:spcBef>
                        <a:spcAft>
                          <a:spcPts val="200"/>
                        </a:spcAft>
                        <a:tabLst>
                          <a:tab pos="182880" algn="l"/>
                        </a:tabLst>
                      </a:pPr>
                      <a:r>
                        <a:rPr lang="en-US" sz="2000" b="1" dirty="0">
                          <a:effectLst/>
                          <a:latin typeface="Calibri"/>
                          <a:ea typeface="Calibri"/>
                          <a:cs typeface="Kartika"/>
                        </a:rPr>
                        <a:t>1139</a:t>
                      </a:r>
                    </a:p>
                  </a:txBody>
                  <a:tcPr marL="45720" marR="45720" marT="0" marB="0"/>
                </a:tc>
              </a:tr>
            </a:tbl>
          </a:graphicData>
        </a:graphic>
      </p:graphicFrame>
    </p:spTree>
    <p:extLst>
      <p:ext uri="{BB962C8B-B14F-4D97-AF65-F5344CB8AC3E}">
        <p14:creationId xmlns:p14="http://schemas.microsoft.com/office/powerpoint/2010/main" val="47565005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Data Filtering</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a:spcBef>
                <a:spcPts val="1200"/>
              </a:spcBef>
            </a:pPr>
            <a:r>
              <a:rPr lang="en-US" sz="2400" b="1" dirty="0" smtClean="0"/>
              <a:t>ADS-C </a:t>
            </a:r>
            <a:r>
              <a:rPr lang="en-US" sz="2400" b="1" dirty="0"/>
              <a:t>data </a:t>
            </a:r>
            <a:r>
              <a:rPr lang="en-US" sz="2400" b="1" dirty="0" smtClean="0"/>
              <a:t>will </a:t>
            </a:r>
            <a:r>
              <a:rPr lang="en-US" sz="2400" b="1" dirty="0"/>
              <a:t>also include duplicated </a:t>
            </a:r>
            <a:r>
              <a:rPr lang="en-US" sz="2400" b="1" dirty="0" smtClean="0"/>
              <a:t>ADS-C messages </a:t>
            </a:r>
            <a:r>
              <a:rPr lang="en-US" sz="2400" b="1" dirty="0"/>
              <a:t>which will </a:t>
            </a:r>
            <a:r>
              <a:rPr lang="en-US" sz="2400" b="1" dirty="0" smtClean="0"/>
              <a:t>skew </a:t>
            </a:r>
            <a:r>
              <a:rPr lang="en-US" sz="2400" b="1" dirty="0"/>
              <a:t>the measurements if not removed</a:t>
            </a:r>
            <a:r>
              <a:rPr lang="en-US" dirty="0" smtClean="0"/>
              <a:t>.</a:t>
            </a:r>
          </a:p>
          <a:p>
            <a:pPr>
              <a:spcBef>
                <a:spcPts val="1200"/>
              </a:spcBef>
            </a:pPr>
            <a:r>
              <a:rPr lang="en-NZ" b="1" dirty="0" smtClean="0"/>
              <a:t>Reports may be duplicated two or three times as illustrated below.</a:t>
            </a:r>
          </a:p>
          <a:p>
            <a:pPr>
              <a:spcBef>
                <a:spcPts val="1200"/>
              </a:spcBef>
            </a:pPr>
            <a:endParaRPr lang="en-NZ" b="1" dirty="0"/>
          </a:p>
        </p:txBody>
      </p:sp>
      <p:graphicFrame>
        <p:nvGraphicFramePr>
          <p:cNvPr id="2" name="Table 1"/>
          <p:cNvGraphicFramePr>
            <a:graphicFrameLocks noGrp="1"/>
          </p:cNvGraphicFramePr>
          <p:nvPr>
            <p:extLst>
              <p:ext uri="{D42A27DB-BD31-4B8C-83A1-F6EECF244321}">
                <p14:modId xmlns:p14="http://schemas.microsoft.com/office/powerpoint/2010/main" val="970678604"/>
              </p:ext>
            </p:extLst>
          </p:nvPr>
        </p:nvGraphicFramePr>
        <p:xfrm>
          <a:off x="755576" y="2780928"/>
          <a:ext cx="7560840" cy="2862318"/>
        </p:xfrm>
        <a:graphic>
          <a:graphicData uri="http://schemas.openxmlformats.org/drawingml/2006/table">
            <a:tbl>
              <a:tblPr firstRow="1" bandRow="1">
                <a:tableStyleId>{5C22544A-7EE6-4342-B048-85BDC9FD1C3A}</a:tableStyleId>
              </a:tblPr>
              <a:tblGrid>
                <a:gridCol w="2376264"/>
                <a:gridCol w="1800200"/>
                <a:gridCol w="1584176"/>
                <a:gridCol w="1800200"/>
              </a:tblGrid>
              <a:tr h="648072">
                <a:tc>
                  <a:txBody>
                    <a:bodyPr/>
                    <a:lstStyle/>
                    <a:p>
                      <a:pPr marL="0" marR="0" algn="just">
                        <a:spcBef>
                          <a:spcPts val="200"/>
                        </a:spcBef>
                        <a:spcAft>
                          <a:spcPts val="200"/>
                        </a:spcAft>
                        <a:tabLst>
                          <a:tab pos="182880" algn="l"/>
                        </a:tabLst>
                      </a:pPr>
                      <a:r>
                        <a:rPr lang="en-US" sz="1800" b="1">
                          <a:solidFill>
                            <a:schemeClr val="tx1"/>
                          </a:solidFill>
                          <a:effectLst/>
                          <a:latin typeface="Calibri"/>
                          <a:ea typeface="Calibri"/>
                          <a:cs typeface="Kartika"/>
                        </a:rPr>
                        <a:t>LAT_LON</a:t>
                      </a:r>
                    </a:p>
                  </a:txBody>
                  <a:tcPr marL="45720" marR="45720" marT="0" marB="0"/>
                </a:tc>
                <a:tc>
                  <a:txBody>
                    <a:bodyPr/>
                    <a:lstStyle/>
                    <a:p>
                      <a:pPr marL="0" marR="0" algn="just">
                        <a:spcBef>
                          <a:spcPts val="200"/>
                        </a:spcBef>
                        <a:spcAft>
                          <a:spcPts val="200"/>
                        </a:spcAft>
                        <a:tabLst>
                          <a:tab pos="182880" algn="l"/>
                        </a:tabLst>
                      </a:pPr>
                      <a:r>
                        <a:rPr lang="en-US" sz="1800" b="1">
                          <a:solidFill>
                            <a:schemeClr val="tx1"/>
                          </a:solidFill>
                          <a:effectLst/>
                          <a:latin typeface="Calibri"/>
                          <a:ea typeface="Calibri"/>
                          <a:cs typeface="Kartika"/>
                        </a:rPr>
                        <a:t>Aircraft time</a:t>
                      </a:r>
                    </a:p>
                  </a:txBody>
                  <a:tcPr marL="45720" marR="45720" marT="0" marB="0"/>
                </a:tc>
                <a:tc>
                  <a:txBody>
                    <a:bodyPr/>
                    <a:lstStyle/>
                    <a:p>
                      <a:pPr marL="0" marR="0" algn="just">
                        <a:spcBef>
                          <a:spcPts val="200"/>
                        </a:spcBef>
                        <a:spcAft>
                          <a:spcPts val="200"/>
                        </a:spcAft>
                        <a:tabLst>
                          <a:tab pos="182880" algn="l"/>
                        </a:tabLst>
                      </a:pPr>
                      <a:r>
                        <a:rPr lang="en-US" sz="1800" b="1">
                          <a:solidFill>
                            <a:schemeClr val="tx1"/>
                          </a:solidFill>
                          <a:effectLst/>
                          <a:latin typeface="Calibri"/>
                          <a:ea typeface="Calibri"/>
                          <a:cs typeface="Kartika"/>
                        </a:rPr>
                        <a:t>ANSP system time</a:t>
                      </a:r>
                    </a:p>
                  </a:txBody>
                  <a:tcPr marL="45720" marR="45720" marT="0" marB="0"/>
                </a:tc>
                <a:tc>
                  <a:txBody>
                    <a:bodyPr/>
                    <a:lstStyle/>
                    <a:p>
                      <a:pPr marL="0" marR="0" algn="just">
                        <a:spcBef>
                          <a:spcPts val="200"/>
                        </a:spcBef>
                        <a:spcAft>
                          <a:spcPts val="200"/>
                        </a:spcAft>
                        <a:tabLst>
                          <a:tab pos="182880" algn="l"/>
                        </a:tabLst>
                      </a:pPr>
                      <a:r>
                        <a:rPr lang="en-US" sz="1800" b="1" dirty="0">
                          <a:solidFill>
                            <a:schemeClr val="tx1"/>
                          </a:solidFill>
                          <a:effectLst/>
                          <a:latin typeface="Calibri"/>
                          <a:ea typeface="Calibri"/>
                          <a:cs typeface="Kartika"/>
                        </a:rPr>
                        <a:t>Downlink time (Seconds)</a:t>
                      </a:r>
                    </a:p>
                  </a:txBody>
                  <a:tcPr marL="45720" marR="45720" marT="0" marB="0"/>
                </a:tc>
              </a:tr>
              <a:tr h="738082">
                <a:tc>
                  <a:txBody>
                    <a:bodyPr/>
                    <a:lstStyle/>
                    <a:p>
                      <a:pPr marL="0" marR="0" algn="just">
                        <a:spcBef>
                          <a:spcPts val="200"/>
                        </a:spcBef>
                        <a:spcAft>
                          <a:spcPts val="200"/>
                        </a:spcAft>
                        <a:tabLst>
                          <a:tab pos="182880" algn="l"/>
                        </a:tabLst>
                      </a:pPr>
                      <a:r>
                        <a:rPr lang="en-US" sz="1800" b="1">
                          <a:effectLst/>
                          <a:latin typeface="Calibri"/>
                          <a:ea typeface="Calibri"/>
                          <a:cs typeface="Kartika"/>
                        </a:rPr>
                        <a:t>350225S1694139E</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22:29:45</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22:31:04</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79</a:t>
                      </a:r>
                    </a:p>
                  </a:txBody>
                  <a:tcPr marL="45720" marR="45720" marT="0" marB="0"/>
                </a:tc>
              </a:tr>
              <a:tr h="738082">
                <a:tc>
                  <a:txBody>
                    <a:bodyPr/>
                    <a:lstStyle/>
                    <a:p>
                      <a:pPr marL="0" marR="0" algn="just">
                        <a:spcBef>
                          <a:spcPts val="200"/>
                        </a:spcBef>
                        <a:spcAft>
                          <a:spcPts val="200"/>
                        </a:spcAft>
                        <a:tabLst>
                          <a:tab pos="182880" algn="l"/>
                        </a:tabLst>
                      </a:pPr>
                      <a:r>
                        <a:rPr lang="en-US" sz="1800" b="1">
                          <a:effectLst/>
                          <a:latin typeface="Calibri"/>
                          <a:ea typeface="Calibri"/>
                          <a:cs typeface="Kartika"/>
                        </a:rPr>
                        <a:t>350225S1694139E</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22:29:45</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22:34:56</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311</a:t>
                      </a:r>
                    </a:p>
                  </a:txBody>
                  <a:tcPr marL="45720" marR="45720" marT="0" marB="0"/>
                </a:tc>
              </a:tr>
              <a:tr h="738082">
                <a:tc>
                  <a:txBody>
                    <a:bodyPr/>
                    <a:lstStyle/>
                    <a:p>
                      <a:pPr marL="0" marR="0" algn="just">
                        <a:spcBef>
                          <a:spcPts val="200"/>
                        </a:spcBef>
                        <a:spcAft>
                          <a:spcPts val="200"/>
                        </a:spcAft>
                        <a:tabLst>
                          <a:tab pos="182880" algn="l"/>
                        </a:tabLst>
                      </a:pPr>
                      <a:r>
                        <a:rPr lang="en-US" sz="1800" b="1">
                          <a:effectLst/>
                          <a:latin typeface="Calibri"/>
                          <a:ea typeface="Calibri"/>
                          <a:cs typeface="Kartika"/>
                        </a:rPr>
                        <a:t>350225S1694139E</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22:29:45</a:t>
                      </a:r>
                    </a:p>
                  </a:txBody>
                  <a:tcPr marL="45720" marR="45720" marT="0" marB="0"/>
                </a:tc>
                <a:tc>
                  <a:txBody>
                    <a:bodyPr/>
                    <a:lstStyle/>
                    <a:p>
                      <a:pPr marL="0" marR="0" algn="just">
                        <a:spcBef>
                          <a:spcPts val="200"/>
                        </a:spcBef>
                        <a:spcAft>
                          <a:spcPts val="200"/>
                        </a:spcAft>
                        <a:tabLst>
                          <a:tab pos="182880" algn="l"/>
                        </a:tabLst>
                      </a:pPr>
                      <a:r>
                        <a:rPr lang="en-US" sz="1800" b="1">
                          <a:effectLst/>
                          <a:latin typeface="Calibri"/>
                          <a:ea typeface="Calibri"/>
                          <a:cs typeface="Kartika"/>
                        </a:rPr>
                        <a:t>22:40:05</a:t>
                      </a:r>
                    </a:p>
                  </a:txBody>
                  <a:tcPr marL="45720" marR="45720" marT="0" marB="0"/>
                </a:tc>
                <a:tc>
                  <a:txBody>
                    <a:bodyPr/>
                    <a:lstStyle/>
                    <a:p>
                      <a:pPr marL="0" marR="0" algn="just">
                        <a:spcBef>
                          <a:spcPts val="200"/>
                        </a:spcBef>
                        <a:spcAft>
                          <a:spcPts val="200"/>
                        </a:spcAft>
                        <a:tabLst>
                          <a:tab pos="182880" algn="l"/>
                        </a:tabLst>
                      </a:pPr>
                      <a:r>
                        <a:rPr lang="en-US" sz="1800" b="1" dirty="0">
                          <a:effectLst/>
                          <a:latin typeface="Calibri"/>
                          <a:ea typeface="Calibri"/>
                          <a:cs typeface="Kartika"/>
                        </a:rPr>
                        <a:t>620</a:t>
                      </a:r>
                    </a:p>
                  </a:txBody>
                  <a:tcPr marL="45720" marR="45720" marT="0" marB="0"/>
                </a:tc>
              </a:tr>
            </a:tbl>
          </a:graphicData>
        </a:graphic>
      </p:graphicFrame>
    </p:spTree>
    <p:extLst>
      <p:ext uri="{BB962C8B-B14F-4D97-AF65-F5344CB8AC3E}">
        <p14:creationId xmlns:p14="http://schemas.microsoft.com/office/powerpoint/2010/main" val="137626065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Performance Analysis</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a:spcBef>
                <a:spcPts val="1200"/>
              </a:spcBef>
            </a:pPr>
            <a:r>
              <a:rPr lang="en-US" sz="1900" b="1" dirty="0"/>
              <a:t> </a:t>
            </a:r>
            <a:r>
              <a:rPr lang="en-US" b="1" dirty="0"/>
              <a:t>Performance data is </a:t>
            </a:r>
            <a:r>
              <a:rPr lang="en-US" b="1" dirty="0" smtClean="0"/>
              <a:t>usually analyzed </a:t>
            </a:r>
            <a:r>
              <a:rPr lang="en-US" b="1" dirty="0"/>
              <a:t>on a monthly basis to assess the “health” of the data link </a:t>
            </a:r>
            <a:r>
              <a:rPr lang="en-US" b="1" dirty="0" smtClean="0"/>
              <a:t>system.</a:t>
            </a:r>
            <a:endParaRPr lang="en-US" b="1" dirty="0"/>
          </a:p>
          <a:p>
            <a:pPr>
              <a:spcBef>
                <a:spcPts val="1200"/>
              </a:spcBef>
            </a:pPr>
            <a:r>
              <a:rPr lang="en-US" b="1" dirty="0"/>
              <a:t>Analysis is performed on the aggregate data set (i.e. data link transactions from all media types – satellite, VHF, HF) for the defined analysis period and on subsets of interest (e.g. satellite transactions only)</a:t>
            </a:r>
          </a:p>
          <a:p>
            <a:pPr>
              <a:spcBef>
                <a:spcPts val="1200"/>
              </a:spcBef>
            </a:pPr>
            <a:r>
              <a:rPr lang="en-US" b="1" dirty="0"/>
              <a:t>The data is analyzed in various </a:t>
            </a:r>
            <a:r>
              <a:rPr lang="en-US" b="1" dirty="0" smtClean="0"/>
              <a:t>ways e.g. :</a:t>
            </a:r>
            <a:endParaRPr lang="en-US" b="1" dirty="0"/>
          </a:p>
          <a:p>
            <a:pPr lvl="1">
              <a:spcBef>
                <a:spcPts val="1200"/>
              </a:spcBef>
            </a:pPr>
            <a:r>
              <a:rPr lang="en-US" b="1" dirty="0"/>
              <a:t>By increments of time (one month, six months, year)</a:t>
            </a:r>
          </a:p>
          <a:p>
            <a:pPr lvl="1">
              <a:spcBef>
                <a:spcPts val="1200"/>
              </a:spcBef>
            </a:pPr>
            <a:r>
              <a:rPr lang="en-US" b="1" dirty="0"/>
              <a:t>By media </a:t>
            </a:r>
            <a:r>
              <a:rPr lang="en-US" b="1" dirty="0" smtClean="0"/>
              <a:t>type (SATCOM, VHF, SATCOM+HFDL)</a:t>
            </a:r>
            <a:endParaRPr lang="en-US" b="1" dirty="0"/>
          </a:p>
          <a:p>
            <a:pPr lvl="1">
              <a:spcBef>
                <a:spcPts val="1200"/>
              </a:spcBef>
            </a:pPr>
            <a:r>
              <a:rPr lang="en-US" b="1" dirty="0" smtClean="0"/>
              <a:t>By </a:t>
            </a:r>
            <a:r>
              <a:rPr lang="en-US" b="1" dirty="0"/>
              <a:t>Station </a:t>
            </a:r>
            <a:r>
              <a:rPr lang="en-US" b="1" dirty="0" smtClean="0"/>
              <a:t>ID (GES type – VHF, SATCOM)</a:t>
            </a:r>
            <a:endParaRPr lang="en-US" b="1" dirty="0"/>
          </a:p>
          <a:p>
            <a:pPr lvl="1">
              <a:spcBef>
                <a:spcPts val="1200"/>
              </a:spcBef>
            </a:pPr>
            <a:r>
              <a:rPr lang="en-US" b="1" dirty="0"/>
              <a:t>By </a:t>
            </a:r>
            <a:r>
              <a:rPr lang="en-US" b="1" dirty="0" smtClean="0"/>
              <a:t>Operator (aircraft type)</a:t>
            </a:r>
            <a:endParaRPr lang="en-US" b="1" dirty="0"/>
          </a:p>
          <a:p>
            <a:endParaRPr lang="en-NZ" dirty="0"/>
          </a:p>
        </p:txBody>
      </p:sp>
    </p:spTree>
    <p:extLst>
      <p:ext uri="{BB962C8B-B14F-4D97-AF65-F5344CB8AC3E}">
        <p14:creationId xmlns:p14="http://schemas.microsoft.com/office/powerpoint/2010/main" val="1386054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APANPIRG – Adopt GOLD to replace FOM</a:t>
            </a:r>
            <a:endParaRPr lang="en-NZ" sz="2400" dirty="0">
              <a:solidFill>
                <a:schemeClr val="tx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154" y="1556792"/>
            <a:ext cx="9065422" cy="3096801"/>
          </a:xfrm>
          <a:prstGeom prst="rect">
            <a:avLst/>
          </a:prstGeom>
        </p:spPr>
      </p:pic>
    </p:spTree>
    <p:extLst>
      <p:ext uri="{BB962C8B-B14F-4D97-AF65-F5344CB8AC3E}">
        <p14:creationId xmlns:p14="http://schemas.microsoft.com/office/powerpoint/2010/main" val="237322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Performance Analysis - presentation</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a:spcBef>
                <a:spcPts val="1200"/>
              </a:spcBef>
            </a:pPr>
            <a:r>
              <a:rPr lang="en-US" sz="2400" b="1" dirty="0" smtClean="0"/>
              <a:t>There are a number of ways that data analysis can be presented:</a:t>
            </a:r>
          </a:p>
          <a:p>
            <a:pPr lvl="1">
              <a:spcBef>
                <a:spcPts val="1200"/>
              </a:spcBef>
            </a:pPr>
            <a:r>
              <a:rPr lang="en-US" sz="2400" b="1" dirty="0" smtClean="0"/>
              <a:t>(1) Cumulative frequency distribution graph </a:t>
            </a:r>
          </a:p>
          <a:p>
            <a:pPr lvl="1">
              <a:spcBef>
                <a:spcPts val="1200"/>
              </a:spcBef>
            </a:pPr>
            <a:endParaRPr lang="en-NZ" sz="2400" b="1" dirty="0"/>
          </a:p>
          <a:p>
            <a:pPr marL="457200" lvl="1" indent="0">
              <a:spcBef>
                <a:spcPts val="1200"/>
              </a:spcBef>
              <a:buNone/>
            </a:pPr>
            <a:endParaRPr lang="en-US" sz="2400" b="1" dirty="0" smtClean="0"/>
          </a:p>
          <a:p>
            <a:pPr marL="457200" lvl="1" indent="0">
              <a:spcBef>
                <a:spcPts val="1200"/>
              </a:spcBef>
              <a:buNone/>
            </a:pPr>
            <a:endParaRPr lang="en-US" sz="2400" b="1" dirty="0" smtClean="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004" t="1334" r="3004" b="2669"/>
          <a:stretch>
            <a:fillRect/>
          </a:stretch>
        </p:blipFill>
        <p:spPr bwMode="auto">
          <a:xfrm>
            <a:off x="1547664" y="2420888"/>
            <a:ext cx="54864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364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Reading a cumulative frequency distribution</a:t>
            </a:r>
            <a:endParaRPr lang="en-NZ" sz="2400" dirty="0">
              <a:solidFill>
                <a:schemeClr val="tx1"/>
              </a:solidFill>
            </a:endParaRPr>
          </a:p>
        </p:txBody>
      </p:sp>
      <p:pic>
        <p:nvPicPr>
          <p:cNvPr id="1026" name="Picture 2" descr="G:\Systems Development\ISPACG Datalink WG\CRA Website\2013\2012_12 Data Update 25 January 2013\CPDLC\cpdlc A388 UUU acp December.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2695" y="1052736"/>
            <a:ext cx="5614506" cy="4752528"/>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Arrow Connector 3"/>
          <p:cNvCxnSpPr/>
          <p:nvPr/>
        </p:nvCxnSpPr>
        <p:spPr bwMode="auto">
          <a:xfrm>
            <a:off x="1187624" y="3717032"/>
            <a:ext cx="1008112" cy="0"/>
          </a:xfrm>
          <a:prstGeom prst="straightConnector1">
            <a:avLst/>
          </a:prstGeom>
          <a:solidFill>
            <a:schemeClr val="accent1"/>
          </a:solidFill>
          <a:ln w="25400" cap="flat" cmpd="sng" algn="ctr">
            <a:solidFill>
              <a:srgbClr val="FF0000"/>
            </a:solidFill>
            <a:prstDash val="dash"/>
            <a:round/>
            <a:headEnd type="none" w="med" len="med"/>
            <a:tailEnd type="arrow"/>
          </a:ln>
          <a:effectLst/>
        </p:spPr>
      </p:cxnSp>
      <p:cxnSp>
        <p:nvCxnSpPr>
          <p:cNvPr id="9" name="Straight Arrow Connector 8"/>
          <p:cNvCxnSpPr/>
          <p:nvPr/>
        </p:nvCxnSpPr>
        <p:spPr bwMode="auto">
          <a:xfrm>
            <a:off x="1187624" y="2022748"/>
            <a:ext cx="2088232" cy="0"/>
          </a:xfrm>
          <a:prstGeom prst="straightConnector1">
            <a:avLst/>
          </a:prstGeom>
          <a:solidFill>
            <a:schemeClr val="accent1"/>
          </a:solidFill>
          <a:ln w="25400" cap="flat" cmpd="sng" algn="ctr">
            <a:solidFill>
              <a:srgbClr val="FF0000"/>
            </a:solidFill>
            <a:prstDash val="dash"/>
            <a:round/>
            <a:headEnd type="none" w="med" len="med"/>
            <a:tailEnd type="arrow"/>
          </a:ln>
          <a:effectLst/>
        </p:spPr>
      </p:cxnSp>
      <p:cxnSp>
        <p:nvCxnSpPr>
          <p:cNvPr id="7" name="Straight Arrow Connector 6"/>
          <p:cNvCxnSpPr/>
          <p:nvPr/>
        </p:nvCxnSpPr>
        <p:spPr bwMode="auto">
          <a:xfrm>
            <a:off x="3209181" y="2022748"/>
            <a:ext cx="0" cy="3369518"/>
          </a:xfrm>
          <a:prstGeom prst="straightConnector1">
            <a:avLst/>
          </a:prstGeom>
          <a:solidFill>
            <a:schemeClr val="accent1"/>
          </a:solidFill>
          <a:ln w="25400" cap="flat" cmpd="sng" algn="ctr">
            <a:solidFill>
              <a:srgbClr val="FF0000"/>
            </a:solidFill>
            <a:prstDash val="dash"/>
            <a:round/>
            <a:headEnd type="none" w="med" len="med"/>
            <a:tailEnd type="arrow"/>
          </a:ln>
          <a:effectLst/>
        </p:spPr>
      </p:cxnSp>
      <p:cxnSp>
        <p:nvCxnSpPr>
          <p:cNvPr id="15" name="Straight Arrow Connector 14"/>
          <p:cNvCxnSpPr/>
          <p:nvPr/>
        </p:nvCxnSpPr>
        <p:spPr bwMode="auto">
          <a:xfrm flipH="1">
            <a:off x="2194992" y="3707507"/>
            <a:ext cx="18374" cy="1684759"/>
          </a:xfrm>
          <a:prstGeom prst="straightConnector1">
            <a:avLst/>
          </a:prstGeom>
          <a:solidFill>
            <a:schemeClr val="accent1"/>
          </a:solidFill>
          <a:ln w="25400" cap="flat" cmpd="sng" algn="ctr">
            <a:solidFill>
              <a:srgbClr val="FF0000"/>
            </a:solidFill>
            <a:prstDash val="dash"/>
            <a:round/>
            <a:headEnd type="none" w="med" len="med"/>
            <a:tailEnd type="arrow"/>
          </a:ln>
          <a:effectLst/>
        </p:spPr>
      </p:cxnSp>
      <p:sp>
        <p:nvSpPr>
          <p:cNvPr id="13" name="TextBox 12"/>
          <p:cNvSpPr txBox="1"/>
          <p:nvPr/>
        </p:nvSpPr>
        <p:spPr>
          <a:xfrm>
            <a:off x="6372200" y="1268760"/>
            <a:ext cx="2592288" cy="6771084"/>
          </a:xfrm>
          <a:prstGeom prst="rect">
            <a:avLst/>
          </a:prstGeom>
          <a:noFill/>
        </p:spPr>
        <p:txBody>
          <a:bodyPr wrap="square" rtlCol="0">
            <a:spAutoFit/>
          </a:bodyPr>
          <a:lstStyle/>
          <a:p>
            <a:r>
              <a:rPr lang="en-NZ" sz="1400" b="1" dirty="0" smtClean="0">
                <a:solidFill>
                  <a:schemeClr val="tx1"/>
                </a:solidFill>
                <a:effectLst>
                  <a:outerShdw blurRad="38100" dist="38100" dir="2700000" algn="tl">
                    <a:srgbClr val="000000">
                      <a:alpha val="43137"/>
                    </a:srgbClr>
                  </a:outerShdw>
                </a:effectLst>
              </a:rPr>
              <a:t>In this example:</a:t>
            </a:r>
          </a:p>
          <a:p>
            <a:endParaRPr lang="en-NZ" sz="1400" b="1" dirty="0">
              <a:solidFill>
                <a:schemeClr val="tx1"/>
              </a:solidFill>
              <a:effectLst>
                <a:outerShdw blurRad="38100" dist="38100" dir="2700000" algn="tl">
                  <a:srgbClr val="000000">
                    <a:alpha val="43137"/>
                  </a:srgbClr>
                </a:outerShdw>
              </a:effectLst>
            </a:endParaRPr>
          </a:p>
          <a:p>
            <a:r>
              <a:rPr lang="en-NZ" sz="1400" b="1" dirty="0" smtClean="0">
                <a:solidFill>
                  <a:schemeClr val="tx1"/>
                </a:solidFill>
                <a:effectLst>
                  <a:outerShdw blurRad="38100" dist="38100" dir="2700000" algn="tl">
                    <a:srgbClr val="000000">
                      <a:alpha val="43137"/>
                    </a:srgbClr>
                  </a:outerShdw>
                </a:effectLst>
              </a:rPr>
              <a:t>2012 Actual Communications Performance meets the RCP240 requirements:</a:t>
            </a:r>
          </a:p>
          <a:p>
            <a:endParaRPr lang="en-NZ" sz="1400" b="1" dirty="0">
              <a:solidFill>
                <a:schemeClr val="tx1"/>
              </a:solidFill>
              <a:effectLst>
                <a:outerShdw blurRad="38100" dist="38100" dir="2700000" algn="tl">
                  <a:srgbClr val="000000">
                    <a:alpha val="43137"/>
                  </a:srgbClr>
                </a:outerShdw>
              </a:effectLst>
            </a:endParaRPr>
          </a:p>
          <a:p>
            <a:r>
              <a:rPr lang="en-NZ" sz="1400" b="1" dirty="0" smtClean="0">
                <a:solidFill>
                  <a:schemeClr val="tx1"/>
                </a:solidFill>
                <a:effectLst>
                  <a:outerShdw blurRad="38100" dist="38100" dir="2700000" algn="tl">
                    <a:srgbClr val="000000">
                      <a:alpha val="43137"/>
                    </a:srgbClr>
                  </a:outerShdw>
                </a:effectLst>
              </a:rPr>
              <a:t>99.9% of transactions completed in 103”</a:t>
            </a:r>
          </a:p>
          <a:p>
            <a:endParaRPr lang="en-NZ" sz="1400" b="1" dirty="0">
              <a:solidFill>
                <a:schemeClr val="tx1"/>
              </a:solidFill>
              <a:effectLst>
                <a:outerShdw blurRad="38100" dist="38100" dir="2700000" algn="tl">
                  <a:srgbClr val="000000">
                    <a:alpha val="43137"/>
                  </a:srgbClr>
                </a:outerShdw>
              </a:effectLst>
            </a:endParaRPr>
          </a:p>
          <a:p>
            <a:r>
              <a:rPr lang="en-NZ" sz="1400" b="1" dirty="0" smtClean="0">
                <a:solidFill>
                  <a:schemeClr val="tx1"/>
                </a:solidFill>
                <a:effectLst>
                  <a:outerShdw blurRad="38100" dist="38100" dir="2700000" algn="tl">
                    <a:srgbClr val="000000">
                      <a:alpha val="43137"/>
                    </a:srgbClr>
                  </a:outerShdw>
                </a:effectLst>
              </a:rPr>
              <a:t>95% of transactions completed in 52”</a:t>
            </a:r>
          </a:p>
          <a:p>
            <a:endParaRPr lang="en-NZ" sz="1400" b="1" dirty="0">
              <a:effectLst>
                <a:outerShdw blurRad="38100" dist="38100" dir="2700000" algn="tl">
                  <a:srgbClr val="000000">
                    <a:alpha val="43137"/>
                  </a:srgbClr>
                </a:outerShdw>
              </a:effectLst>
            </a:endParaRPr>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a:p>
            <a:endParaRPr lang="en-NZ" sz="1400" b="1" dirty="0" smtClean="0"/>
          </a:p>
          <a:p>
            <a:endParaRPr lang="en-NZ" sz="1400" b="1" dirty="0"/>
          </a:p>
        </p:txBody>
      </p:sp>
      <p:sp>
        <p:nvSpPr>
          <p:cNvPr id="2" name="Right Arrow 1"/>
          <p:cNvSpPr/>
          <p:nvPr/>
        </p:nvSpPr>
        <p:spPr bwMode="auto">
          <a:xfrm rot="8640947">
            <a:off x="3026515" y="4251650"/>
            <a:ext cx="3700516" cy="45719"/>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2"/>
              </a:solidFill>
              <a:effectLst/>
              <a:latin typeface="Arial" charset="0"/>
            </a:endParaRPr>
          </a:p>
        </p:txBody>
      </p:sp>
      <p:sp>
        <p:nvSpPr>
          <p:cNvPr id="12" name="Right Arrow 11"/>
          <p:cNvSpPr/>
          <p:nvPr/>
        </p:nvSpPr>
        <p:spPr bwMode="auto">
          <a:xfrm rot="9548252" flipV="1">
            <a:off x="2080604" y="4521825"/>
            <a:ext cx="4461975" cy="50075"/>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29124887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a:solidFill>
                  <a:schemeClr val="tx1"/>
                </a:solidFill>
              </a:rPr>
              <a:t>Performance Analysis - presentation</a:t>
            </a:r>
            <a:endParaRPr lang="en-NZ" sz="2400" dirty="0">
              <a:solidFill>
                <a:schemeClr val="tx1"/>
              </a:solidFill>
            </a:endParaRPr>
          </a:p>
        </p:txBody>
      </p:sp>
      <p:sp>
        <p:nvSpPr>
          <p:cNvPr id="5" name="TextBox 4"/>
          <p:cNvSpPr txBox="1"/>
          <p:nvPr/>
        </p:nvSpPr>
        <p:spPr>
          <a:xfrm>
            <a:off x="107504" y="1120968"/>
            <a:ext cx="8640960" cy="1015663"/>
          </a:xfrm>
          <a:prstGeom prst="rect">
            <a:avLst/>
          </a:prstGeom>
          <a:noFill/>
        </p:spPr>
        <p:txBody>
          <a:bodyPr wrap="square" rtlCol="0">
            <a:spAutoFit/>
          </a:bodyPr>
          <a:lstStyle/>
          <a:p>
            <a:pPr marL="0" lvl="1"/>
            <a:r>
              <a:rPr lang="en-US" sz="2400" b="1" dirty="0" smtClean="0">
                <a:solidFill>
                  <a:schemeClr val="tx1"/>
                </a:solidFill>
              </a:rPr>
              <a:t>(2) Graphing performance achieved over time </a:t>
            </a:r>
            <a:endParaRPr lang="en-US" sz="2400" b="1" dirty="0">
              <a:solidFill>
                <a:schemeClr val="tx1"/>
              </a:solidFill>
            </a:endParaRPr>
          </a:p>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490" y="1628799"/>
            <a:ext cx="6162987" cy="4625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24379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8531" y="1120968"/>
            <a:ext cx="6730975" cy="5044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0" name="Rectangle 2"/>
          <p:cNvSpPr>
            <a:spLocks noGrp="1" noChangeArrowheads="1"/>
          </p:cNvSpPr>
          <p:nvPr>
            <p:ph type="title"/>
          </p:nvPr>
        </p:nvSpPr>
        <p:spPr>
          <a:xfrm>
            <a:off x="467544" y="293688"/>
            <a:ext cx="8524056" cy="681037"/>
          </a:xfrm>
        </p:spPr>
        <p:txBody>
          <a:bodyPr/>
          <a:lstStyle/>
          <a:p>
            <a:r>
              <a:rPr lang="en-US" sz="2400" dirty="0">
                <a:solidFill>
                  <a:schemeClr val="tx1"/>
                </a:solidFill>
              </a:rPr>
              <a:t>Performance Analysis - presentation</a:t>
            </a:r>
            <a:endParaRPr lang="en-NZ" sz="2400" dirty="0">
              <a:solidFill>
                <a:schemeClr val="tx1"/>
              </a:solidFill>
            </a:endParaRPr>
          </a:p>
        </p:txBody>
      </p:sp>
      <p:sp>
        <p:nvSpPr>
          <p:cNvPr id="5" name="TextBox 4"/>
          <p:cNvSpPr txBox="1"/>
          <p:nvPr/>
        </p:nvSpPr>
        <p:spPr>
          <a:xfrm>
            <a:off x="107504" y="1120968"/>
            <a:ext cx="8640960" cy="1015663"/>
          </a:xfrm>
          <a:prstGeom prst="rect">
            <a:avLst/>
          </a:prstGeom>
          <a:noFill/>
        </p:spPr>
        <p:txBody>
          <a:bodyPr wrap="square" rtlCol="0">
            <a:spAutoFit/>
          </a:bodyPr>
          <a:lstStyle/>
          <a:p>
            <a:pPr marL="0" lvl="1"/>
            <a:r>
              <a:rPr lang="en-US" sz="2400" b="1" dirty="0" smtClean="0">
                <a:solidFill>
                  <a:schemeClr val="tx1"/>
                </a:solidFill>
              </a:rPr>
              <a:t>(3) Tabular</a:t>
            </a:r>
            <a:endParaRPr lang="en-US" sz="2400" b="1" dirty="0">
              <a:solidFill>
                <a:schemeClr val="tx1"/>
              </a:solidFill>
            </a:endParaRPr>
          </a:p>
          <a:p>
            <a:endParaRPr lang="en-US" dirty="0"/>
          </a:p>
        </p:txBody>
      </p:sp>
    </p:spTree>
    <p:extLst>
      <p:ext uri="{BB962C8B-B14F-4D97-AF65-F5344CB8AC3E}">
        <p14:creationId xmlns:p14="http://schemas.microsoft.com/office/powerpoint/2010/main" val="20744287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Media Performance</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9036496" cy="4752528"/>
          </a:xfrm>
        </p:spPr>
        <p:txBody>
          <a:bodyPr/>
          <a:lstStyle/>
          <a:p>
            <a:r>
              <a:rPr lang="en-US" b="1" dirty="0" smtClean="0"/>
              <a:t>ACP </a:t>
            </a:r>
            <a:r>
              <a:rPr lang="en-US" b="1" dirty="0"/>
              <a:t>and ACTP are used to assess CPDLC transaction performance through the various communications media. </a:t>
            </a:r>
            <a:endParaRPr lang="en-US" b="1" dirty="0" smtClean="0"/>
          </a:p>
          <a:p>
            <a:r>
              <a:rPr lang="en-US" b="1" dirty="0" smtClean="0"/>
              <a:t>PORT independent </a:t>
            </a:r>
            <a:r>
              <a:rPr lang="en-US" b="1" dirty="0"/>
              <a:t>of media </a:t>
            </a:r>
            <a:r>
              <a:rPr lang="en-US" b="1" dirty="0" smtClean="0"/>
              <a:t>is assessed using </a:t>
            </a:r>
            <a:r>
              <a:rPr lang="en-US" b="1" dirty="0"/>
              <a:t>one media. </a:t>
            </a:r>
            <a:endParaRPr lang="en-US" b="1" dirty="0" smtClean="0"/>
          </a:p>
          <a:p>
            <a:r>
              <a:rPr lang="en-US" b="1" dirty="0" smtClean="0"/>
              <a:t>Graphs </a:t>
            </a:r>
            <a:r>
              <a:rPr lang="en-US" b="1" dirty="0"/>
              <a:t>depict measured performance against the </a:t>
            </a:r>
            <a:r>
              <a:rPr lang="en-US" b="1" dirty="0" smtClean="0"/>
              <a:t>RCP </a:t>
            </a:r>
            <a:r>
              <a:rPr lang="en-US" b="1" dirty="0"/>
              <a:t>and RCTP requirements at </a:t>
            </a:r>
            <a:r>
              <a:rPr lang="en-US" b="1" dirty="0" smtClean="0"/>
              <a:t>95</a:t>
            </a:r>
            <a:r>
              <a:rPr lang="en-US" b="1" dirty="0"/>
              <a:t>% and 99.9% </a:t>
            </a:r>
            <a:r>
              <a:rPr lang="en-US" b="1" dirty="0" smtClean="0"/>
              <a:t>and are completed </a:t>
            </a:r>
            <a:r>
              <a:rPr lang="en-US" b="1" dirty="0"/>
              <a:t>for the performance </a:t>
            </a:r>
            <a:r>
              <a:rPr lang="en-US" b="1" dirty="0" smtClean="0"/>
              <a:t>specification </a:t>
            </a:r>
            <a:r>
              <a:rPr lang="en-US" b="1" dirty="0"/>
              <a:t>in use (e.g. RCP 240, RCP 400). </a:t>
            </a:r>
            <a:endParaRPr lang="en-US" b="1" dirty="0" smtClean="0"/>
          </a:p>
          <a:p>
            <a:r>
              <a:rPr lang="en-US" b="1" dirty="0" smtClean="0"/>
              <a:t>Typically an </a:t>
            </a:r>
            <a:r>
              <a:rPr lang="en-US" b="1" dirty="0"/>
              <a:t>analysis is completed for:</a:t>
            </a:r>
          </a:p>
          <a:p>
            <a:pPr lvl="1"/>
            <a:r>
              <a:rPr lang="en-US" b="1" dirty="0"/>
              <a:t>Data from all aircraft via all remote ground station (RGS</a:t>
            </a:r>
            <a:r>
              <a:rPr lang="en-US" b="1" dirty="0" smtClean="0"/>
              <a:t>).</a:t>
            </a:r>
            <a:endParaRPr lang="en-US" b="1" dirty="0"/>
          </a:p>
          <a:p>
            <a:pPr lvl="1"/>
            <a:r>
              <a:rPr lang="en-US" b="1" dirty="0"/>
              <a:t>Data from all aircraft via SATCOM RGS</a:t>
            </a:r>
          </a:p>
          <a:p>
            <a:pPr lvl="1"/>
            <a:r>
              <a:rPr lang="en-US" b="1" dirty="0"/>
              <a:t>Data from all aircraft via VHF RGS</a:t>
            </a:r>
          </a:p>
          <a:p>
            <a:pPr lvl="1"/>
            <a:r>
              <a:rPr lang="en-US" b="1" dirty="0"/>
              <a:t>Data from all aircraft via HF RGS</a:t>
            </a:r>
          </a:p>
          <a:p>
            <a:pPr lvl="1"/>
            <a:r>
              <a:rPr lang="en-US" b="1" dirty="0"/>
              <a:t>Data from all aircraft via HF and SATCOM RGS</a:t>
            </a:r>
            <a:endParaRPr lang="en-NZ" b="1" dirty="0"/>
          </a:p>
        </p:txBody>
      </p:sp>
    </p:spTree>
    <p:extLst>
      <p:ext uri="{BB962C8B-B14F-4D97-AF65-F5344CB8AC3E}">
        <p14:creationId xmlns:p14="http://schemas.microsoft.com/office/powerpoint/2010/main" val="42784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Media Performance</a:t>
            </a:r>
            <a:endParaRPr lang="en-NZ" sz="2400" dirty="0">
              <a:solidFill>
                <a:schemeClr val="tx1"/>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3004" t="1334" r="3004" b="2669"/>
          <a:stretch>
            <a:fillRect/>
          </a:stretch>
        </p:blipFill>
        <p:spPr bwMode="auto">
          <a:xfrm>
            <a:off x="1084516" y="1016245"/>
            <a:ext cx="6727844" cy="51490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09450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Airline Fleets</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9036496" cy="4752528"/>
          </a:xfrm>
        </p:spPr>
        <p:txBody>
          <a:bodyPr/>
          <a:lstStyle/>
          <a:p>
            <a:r>
              <a:rPr lang="en-US" b="1" dirty="0" smtClean="0"/>
              <a:t>ACP</a:t>
            </a:r>
            <a:r>
              <a:rPr lang="en-US" b="1" dirty="0"/>
              <a:t>, ACTP, and PORT can be used to monitor the performance of each aircraft type in an operator’s fleet. </a:t>
            </a:r>
            <a:endParaRPr lang="en-US" b="1" dirty="0" smtClean="0"/>
          </a:p>
          <a:p>
            <a:r>
              <a:rPr lang="en-US" b="1" dirty="0" smtClean="0"/>
              <a:t>Usually maintained </a:t>
            </a:r>
            <a:r>
              <a:rPr lang="en-US" b="1" dirty="0"/>
              <a:t>on a monthly basis and can be used to observe the performance of each type when using different media such as: via SATCOM; via SATCOM + HF; via HF; via VHF; and via all RGS</a:t>
            </a:r>
            <a:r>
              <a:rPr lang="en-US" dirty="0" smtClean="0"/>
              <a:t>.</a:t>
            </a:r>
          </a:p>
          <a:p>
            <a:r>
              <a:rPr lang="en-US" b="1" dirty="0"/>
              <a:t>Performance variations may be observed from month to month and these variations can be monitored over a number of months to detect any significant performance degradation that </a:t>
            </a:r>
            <a:r>
              <a:rPr lang="en-US" b="1" dirty="0" smtClean="0"/>
              <a:t>needs further investigation.</a:t>
            </a:r>
            <a:endParaRPr lang="en-NZ" b="1" dirty="0"/>
          </a:p>
        </p:txBody>
      </p:sp>
    </p:spTree>
    <p:extLst>
      <p:ext uri="{BB962C8B-B14F-4D97-AF65-F5344CB8AC3E}">
        <p14:creationId xmlns:p14="http://schemas.microsoft.com/office/powerpoint/2010/main" val="2261176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Airline Fleets</a:t>
            </a:r>
            <a:endParaRPr lang="en-NZ" sz="2400" dirty="0">
              <a:solidFill>
                <a:schemeClr val="tx1"/>
              </a:solidFill>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2151" y="1044627"/>
            <a:ext cx="6918241" cy="5192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465377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Airline Fleets</a:t>
            </a:r>
            <a:endParaRPr lang="en-NZ" sz="24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96752"/>
            <a:ext cx="6552728" cy="5040560"/>
          </a:xfrm>
          <a:prstGeom prst="rect">
            <a:avLst/>
          </a:prstGeom>
          <a:noFill/>
          <a:ln>
            <a:noFill/>
          </a:ln>
        </p:spPr>
      </p:pic>
    </p:spTree>
    <p:extLst>
      <p:ext uri="{BB962C8B-B14F-4D97-AF65-F5344CB8AC3E}">
        <p14:creationId xmlns:p14="http://schemas.microsoft.com/office/powerpoint/2010/main" val="13494667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CPDLC Performance Analysis – Airline Fleets</a:t>
            </a:r>
            <a:endParaRPr lang="en-NZ" sz="2400" dirty="0">
              <a:solidFill>
                <a:schemeClr val="tx1"/>
              </a:solidFill>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1150528"/>
            <a:ext cx="6696744" cy="5026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68714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State Letter – Adopting GOLD</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pPr marL="0" indent="0">
              <a:buNone/>
            </a:pPr>
            <a:r>
              <a:rPr lang="en-US" sz="1900" b="1" dirty="0"/>
              <a:t> </a:t>
            </a:r>
            <a:endParaRPr lang="en-NZ"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210" y="1268760"/>
            <a:ext cx="8501070" cy="3888432"/>
          </a:xfrm>
          <a:prstGeom prst="rect">
            <a:avLst/>
          </a:prstGeom>
        </p:spPr>
      </p:pic>
    </p:spTree>
    <p:extLst>
      <p:ext uri="{BB962C8B-B14F-4D97-AF65-F5344CB8AC3E}">
        <p14:creationId xmlns:p14="http://schemas.microsoft.com/office/powerpoint/2010/main" val="16051110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4251" y="332656"/>
            <a:ext cx="8884096" cy="681037"/>
          </a:xfrm>
        </p:spPr>
        <p:txBody>
          <a:bodyPr/>
          <a:lstStyle/>
          <a:p>
            <a:r>
              <a:rPr lang="en-US" sz="2400" dirty="0" smtClean="0">
                <a:solidFill>
                  <a:schemeClr val="tx1"/>
                </a:solidFill>
              </a:rPr>
              <a:t>ADS-C Performance Analysis – Media Performance</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9036496" cy="4752528"/>
          </a:xfrm>
        </p:spPr>
        <p:txBody>
          <a:bodyPr/>
          <a:lstStyle/>
          <a:p>
            <a:r>
              <a:rPr lang="en-US" b="1" dirty="0"/>
              <a:t>Graphs illustrating ADS-C surveillance data transit time are used to assess performance through the various communications media. </a:t>
            </a:r>
            <a:endParaRPr lang="en-US" b="1" dirty="0" smtClean="0"/>
          </a:p>
          <a:p>
            <a:r>
              <a:rPr lang="en-US" b="1" dirty="0" smtClean="0"/>
              <a:t>The </a:t>
            </a:r>
            <a:r>
              <a:rPr lang="en-US" b="1" dirty="0"/>
              <a:t>graphs depict measured performance against the surveillance requirements at the 95% and 99.9% level. An analysis is completed for:</a:t>
            </a:r>
          </a:p>
          <a:p>
            <a:pPr lvl="1"/>
            <a:r>
              <a:rPr lang="en-US" b="1" dirty="0"/>
              <a:t>Data from all aircraft via all remote ground station (RGS</a:t>
            </a:r>
            <a:r>
              <a:rPr lang="en-US" b="1" dirty="0" smtClean="0"/>
              <a:t>).</a:t>
            </a:r>
            <a:endParaRPr lang="en-US" b="1" dirty="0"/>
          </a:p>
          <a:p>
            <a:pPr lvl="1"/>
            <a:r>
              <a:rPr lang="en-US" b="1" dirty="0"/>
              <a:t>Data from all aircraft via SATCOM RGS</a:t>
            </a:r>
          </a:p>
          <a:p>
            <a:pPr lvl="1"/>
            <a:r>
              <a:rPr lang="en-US" b="1" dirty="0"/>
              <a:t>Data from all aircraft via VHF RGS</a:t>
            </a:r>
          </a:p>
          <a:p>
            <a:pPr lvl="1"/>
            <a:r>
              <a:rPr lang="en-US" b="1" dirty="0"/>
              <a:t>Data from all aircraft via HF RGS</a:t>
            </a:r>
          </a:p>
          <a:p>
            <a:pPr lvl="1"/>
            <a:r>
              <a:rPr lang="en-US" b="1" dirty="0"/>
              <a:t>Data from all aircraft via combined HF and SATCOM RGS</a:t>
            </a:r>
          </a:p>
        </p:txBody>
      </p:sp>
    </p:spTree>
    <p:extLst>
      <p:ext uri="{BB962C8B-B14F-4D97-AF65-F5344CB8AC3E}">
        <p14:creationId xmlns:p14="http://schemas.microsoft.com/office/powerpoint/2010/main" val="41605762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ADS-C Performance Analysis – Media Performance</a:t>
            </a:r>
            <a:endParaRPr lang="en-NZ" sz="2400" dirty="0">
              <a:solidFill>
                <a:schemeClr val="tx1"/>
              </a:solidFill>
            </a:endParaRP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1412" y="1052736"/>
            <a:ext cx="6808874" cy="5112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4434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24251" y="332656"/>
            <a:ext cx="8884096" cy="681037"/>
          </a:xfrm>
        </p:spPr>
        <p:txBody>
          <a:bodyPr/>
          <a:lstStyle/>
          <a:p>
            <a:r>
              <a:rPr lang="en-US" sz="2400" dirty="0" smtClean="0">
                <a:solidFill>
                  <a:schemeClr val="tx1"/>
                </a:solidFill>
              </a:rPr>
              <a:t>ADS-C Performance Analysis – Fleet Performance</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9036496" cy="4752528"/>
          </a:xfrm>
        </p:spPr>
        <p:txBody>
          <a:bodyPr/>
          <a:lstStyle/>
          <a:p>
            <a:r>
              <a:rPr lang="en-US" sz="2400" b="1" dirty="0"/>
              <a:t>Graphs illustrating ADS-C surveillance data transit time can be used to monitor the performance of each aircraft type in an operator’s fleet. </a:t>
            </a:r>
            <a:endParaRPr lang="en-US" sz="2400" b="1" dirty="0" smtClean="0"/>
          </a:p>
          <a:p>
            <a:r>
              <a:rPr lang="en-US" sz="2400" b="1" dirty="0" smtClean="0"/>
              <a:t>Typically, these are maintained </a:t>
            </a:r>
            <a:r>
              <a:rPr lang="en-US" sz="2400" b="1" dirty="0"/>
              <a:t>on a monthly basis and can be used to observe the performance of each type when using different media such as: </a:t>
            </a:r>
            <a:endParaRPr lang="en-US" sz="2400" b="1" dirty="0" smtClean="0"/>
          </a:p>
          <a:p>
            <a:pPr lvl="1"/>
            <a:r>
              <a:rPr lang="en-US" sz="2400" b="1" dirty="0" smtClean="0"/>
              <a:t>via </a:t>
            </a:r>
            <a:r>
              <a:rPr lang="en-US" sz="2400" b="1" dirty="0"/>
              <a:t>SATCOM</a:t>
            </a:r>
            <a:r>
              <a:rPr lang="en-US" sz="2400" b="1" dirty="0" smtClean="0"/>
              <a:t>;</a:t>
            </a:r>
          </a:p>
          <a:p>
            <a:pPr lvl="1"/>
            <a:r>
              <a:rPr lang="en-US" sz="2400" b="1" dirty="0" smtClean="0"/>
              <a:t>via </a:t>
            </a:r>
            <a:r>
              <a:rPr lang="en-US" sz="2400" b="1" dirty="0"/>
              <a:t>SATCOM + HF</a:t>
            </a:r>
            <a:r>
              <a:rPr lang="en-US" sz="2400" b="1" dirty="0" smtClean="0"/>
              <a:t>;</a:t>
            </a:r>
          </a:p>
          <a:p>
            <a:pPr lvl="1"/>
            <a:r>
              <a:rPr lang="en-US" sz="2400" b="1" dirty="0" smtClean="0"/>
              <a:t>via </a:t>
            </a:r>
            <a:r>
              <a:rPr lang="en-US" sz="2400" b="1" dirty="0"/>
              <a:t>HF; via VHF</a:t>
            </a:r>
            <a:r>
              <a:rPr lang="en-US" sz="2400" b="1" dirty="0" smtClean="0"/>
              <a:t>;</a:t>
            </a:r>
          </a:p>
          <a:p>
            <a:pPr lvl="1"/>
            <a:r>
              <a:rPr lang="en-US" sz="2400" b="1" dirty="0" smtClean="0"/>
              <a:t>via </a:t>
            </a:r>
            <a:r>
              <a:rPr lang="en-US" sz="2400" b="1" dirty="0"/>
              <a:t>all RGS.</a:t>
            </a:r>
          </a:p>
        </p:txBody>
      </p:sp>
    </p:spTree>
    <p:extLst>
      <p:ext uri="{BB962C8B-B14F-4D97-AF65-F5344CB8AC3E}">
        <p14:creationId xmlns:p14="http://schemas.microsoft.com/office/powerpoint/2010/main" val="304800558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ADS-C Performance Analysis – Airline Fleets</a:t>
            </a:r>
            <a:endParaRPr lang="en-NZ" sz="24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t="2669" b="2669"/>
          <a:stretch>
            <a:fillRect/>
          </a:stretch>
        </p:blipFill>
        <p:spPr bwMode="auto">
          <a:xfrm>
            <a:off x="1187624" y="1124744"/>
            <a:ext cx="6480720" cy="5256584"/>
          </a:xfrm>
          <a:prstGeom prst="rect">
            <a:avLst/>
          </a:prstGeom>
          <a:noFill/>
          <a:ln>
            <a:noFill/>
          </a:ln>
        </p:spPr>
      </p:pic>
    </p:spTree>
    <p:extLst>
      <p:ext uri="{BB962C8B-B14F-4D97-AF65-F5344CB8AC3E}">
        <p14:creationId xmlns:p14="http://schemas.microsoft.com/office/powerpoint/2010/main" val="364338224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ADS-C Performance Analysis – Airline Fleets</a:t>
            </a:r>
            <a:endParaRPr lang="en-NZ" sz="2400" dirty="0">
              <a:solidFill>
                <a:schemeClr val="tx1"/>
              </a:solidFill>
            </a:endParaRP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88658"/>
            <a:ext cx="6779176" cy="5088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4041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ADS-C Performance Analysis – Airline Fleets</a:t>
            </a:r>
            <a:endParaRPr lang="en-NZ" sz="2400" dirty="0">
              <a:solidFill>
                <a:schemeClr val="tx1"/>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124744"/>
            <a:ext cx="6480720" cy="5112568"/>
          </a:xfrm>
          <a:prstGeom prst="rect">
            <a:avLst/>
          </a:prstGeom>
          <a:noFill/>
          <a:ln>
            <a:noFill/>
          </a:ln>
        </p:spPr>
      </p:pic>
    </p:spTree>
    <p:extLst>
      <p:ext uri="{BB962C8B-B14F-4D97-AF65-F5344CB8AC3E}">
        <p14:creationId xmlns:p14="http://schemas.microsoft.com/office/powerpoint/2010/main" val="18090141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07504" y="293688"/>
            <a:ext cx="8884096" cy="681037"/>
          </a:xfrm>
        </p:spPr>
        <p:txBody>
          <a:bodyPr/>
          <a:lstStyle/>
          <a:p>
            <a:r>
              <a:rPr lang="en-US" sz="2400" dirty="0" smtClean="0">
                <a:solidFill>
                  <a:schemeClr val="tx1"/>
                </a:solidFill>
              </a:rPr>
              <a:t>ADS-C Performance Analysis – Airline Fleets</a:t>
            </a:r>
            <a:endParaRPr lang="en-NZ" sz="2400" dirty="0">
              <a:solidFill>
                <a:schemeClr val="tx1"/>
              </a:solidFill>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7866" y="1124744"/>
            <a:ext cx="6715564"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454454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85750" y="142875"/>
            <a:ext cx="8705850" cy="642938"/>
          </a:xfrm>
        </p:spPr>
        <p:txBody>
          <a:bodyPr/>
          <a:lstStyle/>
          <a:p>
            <a:pPr eaLnBrk="1" hangingPunct="1"/>
            <a:r>
              <a:rPr lang="en-US" sz="2200" dirty="0">
                <a:solidFill>
                  <a:schemeClr val="tx1"/>
                </a:solidFill>
              </a:rPr>
              <a:t>Some </a:t>
            </a:r>
            <a:r>
              <a:rPr lang="en-US" sz="2400" dirty="0">
                <a:solidFill>
                  <a:schemeClr val="tx1"/>
                </a:solidFill>
              </a:rPr>
              <a:t>performance</a:t>
            </a:r>
            <a:r>
              <a:rPr lang="en-US" sz="2200" dirty="0">
                <a:solidFill>
                  <a:schemeClr val="tx1"/>
                </a:solidFill>
              </a:rPr>
              <a:t> </a:t>
            </a:r>
            <a:r>
              <a:rPr lang="en-US" sz="2200" dirty="0" smtClean="0">
                <a:solidFill>
                  <a:schemeClr val="tx1"/>
                </a:solidFill>
              </a:rPr>
              <a:t>initiatives (1) Data2-Data3</a:t>
            </a:r>
            <a:endParaRPr lang="en-NZ" sz="2200" dirty="0" smtClean="0">
              <a:solidFill>
                <a:srgbClr val="808080"/>
              </a:solidFill>
            </a:endParaRPr>
          </a:p>
        </p:txBody>
      </p:sp>
      <p:sp>
        <p:nvSpPr>
          <p:cNvPr id="14339" name="TextBox 6"/>
          <p:cNvSpPr txBox="1">
            <a:spLocks noChangeArrowheads="1"/>
          </p:cNvSpPr>
          <p:nvPr/>
        </p:nvSpPr>
        <p:spPr bwMode="auto">
          <a:xfrm>
            <a:off x="285750" y="1071563"/>
            <a:ext cx="8358188" cy="4494212"/>
          </a:xfrm>
          <a:prstGeom prst="rect">
            <a:avLst/>
          </a:prstGeom>
          <a:noFill/>
          <a:ln w="9525">
            <a:noFill/>
            <a:miter lim="800000"/>
            <a:headEnd/>
            <a:tailEnd/>
          </a:ln>
        </p:spPr>
        <p:txBody>
          <a:bodyPr>
            <a:spAutoFit/>
          </a:bodyPr>
          <a:lstStyle/>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eaLnBrk="1" hangingPunct="1">
              <a:buFont typeface="Arial" charset="0"/>
              <a:buChar char="•"/>
            </a:pPr>
            <a:endParaRPr lang="en-NZ" sz="2200" b="1" dirty="0">
              <a:solidFill>
                <a:schemeClr val="tx1"/>
              </a:solidFill>
            </a:endParaRPr>
          </a:p>
          <a:p>
            <a:pPr lvl="1"/>
            <a:r>
              <a:rPr lang="en-NZ" sz="2200" dirty="0">
                <a:solidFill>
                  <a:schemeClr val="tx1"/>
                </a:solidFill>
              </a:rPr>
              <a:t> </a:t>
            </a:r>
          </a:p>
        </p:txBody>
      </p:sp>
      <p:pic>
        <p:nvPicPr>
          <p:cNvPr id="14340" name="Picture 3" descr="G:\Systems Development\FANS1A\RCP Monitoring\2009\UAE Analysis July 09\BBB ASP180 latency.gif"/>
          <p:cNvPicPr>
            <a:picLocks noChangeAspect="1" noChangeArrowheads="1"/>
          </p:cNvPicPr>
          <p:nvPr/>
        </p:nvPicPr>
        <p:blipFill>
          <a:blip r:embed="rId2"/>
          <a:srcRect/>
          <a:stretch>
            <a:fillRect/>
          </a:stretch>
        </p:blipFill>
        <p:spPr bwMode="auto">
          <a:xfrm>
            <a:off x="214282" y="1000108"/>
            <a:ext cx="5154631" cy="4781170"/>
          </a:xfrm>
          <a:prstGeom prst="rect">
            <a:avLst/>
          </a:prstGeom>
          <a:noFill/>
          <a:ln w="9525">
            <a:noFill/>
            <a:miter lim="800000"/>
            <a:headEnd/>
            <a:tailEnd/>
          </a:ln>
        </p:spPr>
      </p:pic>
      <p:sp>
        <p:nvSpPr>
          <p:cNvPr id="14341" name="Down Arrow 4"/>
          <p:cNvSpPr>
            <a:spLocks noChangeArrowheads="1"/>
          </p:cNvSpPr>
          <p:nvPr/>
        </p:nvSpPr>
        <p:spPr bwMode="auto">
          <a:xfrm>
            <a:off x="714348" y="1785926"/>
            <a:ext cx="1357313" cy="2786063"/>
          </a:xfrm>
          <a:prstGeom prst="downArrow">
            <a:avLst>
              <a:gd name="adj1" fmla="val 50000"/>
              <a:gd name="adj2" fmla="val 50004"/>
            </a:avLst>
          </a:prstGeom>
          <a:solidFill>
            <a:srgbClr val="FF0000"/>
          </a:solidFill>
          <a:ln w="9525" algn="ctr">
            <a:solidFill>
              <a:schemeClr val="tx1"/>
            </a:solidFill>
            <a:round/>
            <a:headEnd/>
            <a:tailEnd/>
          </a:ln>
        </p:spPr>
        <p:txBody>
          <a:bodyPr/>
          <a:lstStyle/>
          <a:p>
            <a:endParaRPr lang="en-US">
              <a:solidFill>
                <a:srgbClr val="FF0000"/>
              </a:solidFill>
            </a:endParaRPr>
          </a:p>
        </p:txBody>
      </p:sp>
      <p:sp>
        <p:nvSpPr>
          <p:cNvPr id="6" name="Smiley Face 5"/>
          <p:cNvSpPr/>
          <p:nvPr/>
        </p:nvSpPr>
        <p:spPr bwMode="auto">
          <a:xfrm>
            <a:off x="1071538" y="4643446"/>
            <a:ext cx="642942" cy="628648"/>
          </a:xfrm>
          <a:prstGeom prst="smileyFace">
            <a:avLst>
              <a:gd name="adj" fmla="val -465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8" name="TextBox 7"/>
          <p:cNvSpPr txBox="1"/>
          <p:nvPr/>
        </p:nvSpPr>
        <p:spPr>
          <a:xfrm>
            <a:off x="5429256" y="1142984"/>
            <a:ext cx="3571900" cy="4286280"/>
          </a:xfrm>
          <a:prstGeom prst="rect">
            <a:avLst/>
          </a:prstGeom>
          <a:noFill/>
        </p:spPr>
        <p:txBody>
          <a:bodyPr wrap="square" rtlCol="0">
            <a:spAutoFit/>
          </a:bodyPr>
          <a:lstStyle/>
          <a:p>
            <a:pPr>
              <a:buFont typeface="Arial" pitchFamily="34" charset="0"/>
              <a:buChar char="•"/>
            </a:pPr>
            <a:r>
              <a:rPr lang="en-NZ" sz="2200" dirty="0" smtClean="0"/>
              <a:t>  </a:t>
            </a:r>
            <a:r>
              <a:rPr lang="en-NZ" sz="2200" dirty="0" smtClean="0">
                <a:solidFill>
                  <a:schemeClr val="tx1"/>
                </a:solidFill>
              </a:rPr>
              <a:t>This A345 fleet was gradually fitted with new cabin services using Data 3 from December 2008</a:t>
            </a:r>
          </a:p>
          <a:p>
            <a:pPr>
              <a:buFont typeface="Arial" pitchFamily="34" charset="0"/>
              <a:buChar char="•"/>
            </a:pPr>
            <a:endParaRPr lang="en-NZ" sz="2200" dirty="0" smtClean="0">
              <a:solidFill>
                <a:schemeClr val="tx1"/>
              </a:solidFill>
            </a:endParaRPr>
          </a:p>
          <a:p>
            <a:pPr>
              <a:buFont typeface="Arial" pitchFamily="34" charset="0"/>
              <a:buChar char="•"/>
            </a:pPr>
            <a:r>
              <a:rPr lang="en-NZ" sz="2200" dirty="0" smtClean="0">
                <a:solidFill>
                  <a:schemeClr val="tx1"/>
                </a:solidFill>
              </a:rPr>
              <a:t>  After FANS Problem Report  investigation deterioration identified as being caused by an interaction between ACARS Data 2 and Data 3 cabin services.</a:t>
            </a:r>
          </a:p>
        </p:txBody>
      </p:sp>
      <p:sp>
        <p:nvSpPr>
          <p:cNvPr id="9" name="TextBox 8"/>
          <p:cNvSpPr txBox="1"/>
          <p:nvPr/>
        </p:nvSpPr>
        <p:spPr>
          <a:xfrm>
            <a:off x="2857488" y="2643183"/>
            <a:ext cx="714380" cy="246221"/>
          </a:xfrm>
          <a:prstGeom prst="rect">
            <a:avLst/>
          </a:prstGeom>
          <a:solidFill>
            <a:srgbClr val="FFFF00"/>
          </a:solidFill>
          <a:ln w="12700">
            <a:solidFill>
              <a:schemeClr val="tx1"/>
            </a:solidFill>
          </a:ln>
        </p:spPr>
        <p:txBody>
          <a:bodyPr wrap="square" rtlCol="0">
            <a:spAutoFit/>
          </a:bodyPr>
          <a:lstStyle/>
          <a:p>
            <a:r>
              <a:rPr lang="en-NZ" sz="1000" b="1" dirty="0" smtClean="0">
                <a:solidFill>
                  <a:schemeClr val="tx1"/>
                </a:solidFill>
              </a:rPr>
              <a:t>January</a:t>
            </a:r>
            <a:endParaRPr lang="en-NZ" sz="1000" b="1" dirty="0">
              <a:solidFill>
                <a:schemeClr val="tx1"/>
              </a:solidFill>
            </a:endParaRPr>
          </a:p>
        </p:txBody>
      </p:sp>
      <p:sp>
        <p:nvSpPr>
          <p:cNvPr id="10" name="Right Arrow 9"/>
          <p:cNvSpPr/>
          <p:nvPr/>
        </p:nvSpPr>
        <p:spPr bwMode="auto">
          <a:xfrm rot="13737120">
            <a:off x="2714612" y="2500306"/>
            <a:ext cx="285752" cy="14287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1" name="TextBox 10"/>
          <p:cNvSpPr txBox="1"/>
          <p:nvPr/>
        </p:nvSpPr>
        <p:spPr>
          <a:xfrm>
            <a:off x="4500562" y="3429000"/>
            <a:ext cx="714380" cy="246221"/>
          </a:xfrm>
          <a:prstGeom prst="rect">
            <a:avLst/>
          </a:prstGeom>
          <a:solidFill>
            <a:srgbClr val="FFFF00"/>
          </a:solidFill>
          <a:ln>
            <a:solidFill>
              <a:schemeClr val="tx1"/>
            </a:solidFill>
          </a:ln>
        </p:spPr>
        <p:txBody>
          <a:bodyPr wrap="square" rtlCol="0">
            <a:spAutoFit/>
          </a:bodyPr>
          <a:lstStyle/>
          <a:p>
            <a:r>
              <a:rPr lang="en-NZ" sz="1000" b="1" dirty="0" smtClean="0">
                <a:solidFill>
                  <a:schemeClr val="tx1"/>
                </a:solidFill>
              </a:rPr>
              <a:t>August</a:t>
            </a:r>
            <a:endParaRPr lang="en-NZ" sz="1000" b="1" dirty="0">
              <a:solidFill>
                <a:schemeClr val="tx1"/>
              </a:solidFill>
            </a:endParaRPr>
          </a:p>
        </p:txBody>
      </p:sp>
      <p:sp>
        <p:nvSpPr>
          <p:cNvPr id="12" name="TextBox 11"/>
          <p:cNvSpPr txBox="1"/>
          <p:nvPr/>
        </p:nvSpPr>
        <p:spPr>
          <a:xfrm>
            <a:off x="4500562" y="3857628"/>
            <a:ext cx="714380" cy="246221"/>
          </a:xfrm>
          <a:prstGeom prst="rect">
            <a:avLst/>
          </a:prstGeom>
          <a:solidFill>
            <a:srgbClr val="FFFF00"/>
          </a:solidFill>
          <a:ln>
            <a:solidFill>
              <a:schemeClr val="tx1"/>
            </a:solidFill>
          </a:ln>
        </p:spPr>
        <p:txBody>
          <a:bodyPr wrap="square" rtlCol="0">
            <a:spAutoFit/>
          </a:bodyPr>
          <a:lstStyle/>
          <a:p>
            <a:r>
              <a:rPr lang="en-NZ" sz="1000" b="1" dirty="0" smtClean="0">
                <a:solidFill>
                  <a:schemeClr val="tx1"/>
                </a:solidFill>
              </a:rPr>
              <a:t>October</a:t>
            </a:r>
            <a:endParaRPr lang="en-NZ" sz="1000" b="1" dirty="0">
              <a:solidFill>
                <a:schemeClr val="tx1"/>
              </a:solidFill>
            </a:endParaRPr>
          </a:p>
        </p:txBody>
      </p:sp>
      <p:sp>
        <p:nvSpPr>
          <p:cNvPr id="13" name="TextBox 12"/>
          <p:cNvSpPr txBox="1"/>
          <p:nvPr/>
        </p:nvSpPr>
        <p:spPr>
          <a:xfrm>
            <a:off x="4429124" y="4286256"/>
            <a:ext cx="857256" cy="246221"/>
          </a:xfrm>
          <a:prstGeom prst="rect">
            <a:avLst/>
          </a:prstGeom>
          <a:solidFill>
            <a:srgbClr val="FFFF00"/>
          </a:solidFill>
          <a:ln>
            <a:solidFill>
              <a:schemeClr val="tx1"/>
            </a:solidFill>
          </a:ln>
        </p:spPr>
        <p:txBody>
          <a:bodyPr wrap="square" rtlCol="0">
            <a:spAutoFit/>
          </a:bodyPr>
          <a:lstStyle/>
          <a:p>
            <a:r>
              <a:rPr lang="en-NZ" sz="1000" b="1" dirty="0" smtClean="0">
                <a:solidFill>
                  <a:schemeClr val="tx1"/>
                </a:solidFill>
              </a:rPr>
              <a:t>September</a:t>
            </a:r>
            <a:endParaRPr lang="en-NZ" sz="1000" b="1" dirty="0">
              <a:solidFill>
                <a:schemeClr val="tx1"/>
              </a:solidFill>
            </a:endParaRPr>
          </a:p>
        </p:txBody>
      </p:sp>
      <p:sp>
        <p:nvSpPr>
          <p:cNvPr id="14" name="Right Arrow 13"/>
          <p:cNvSpPr/>
          <p:nvPr/>
        </p:nvSpPr>
        <p:spPr bwMode="auto">
          <a:xfrm rot="13737120">
            <a:off x="4291073" y="3369350"/>
            <a:ext cx="285752" cy="14287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5" name="Right Arrow 14"/>
          <p:cNvSpPr/>
          <p:nvPr/>
        </p:nvSpPr>
        <p:spPr bwMode="auto">
          <a:xfrm rot="13737120">
            <a:off x="4291073" y="3797977"/>
            <a:ext cx="285752" cy="14287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6" name="Right Arrow 15"/>
          <p:cNvSpPr/>
          <p:nvPr/>
        </p:nvSpPr>
        <p:spPr bwMode="auto">
          <a:xfrm rot="13737120">
            <a:off x="4291075" y="4155168"/>
            <a:ext cx="285752" cy="142876"/>
          </a:xfrm>
          <a:prstGeom prst="righ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423187183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85750" y="142875"/>
            <a:ext cx="8705850" cy="642938"/>
          </a:xfrm>
        </p:spPr>
        <p:txBody>
          <a:bodyPr/>
          <a:lstStyle/>
          <a:p>
            <a:pPr eaLnBrk="1" hangingPunct="1"/>
            <a:r>
              <a:rPr lang="en-US" sz="2400" dirty="0">
                <a:solidFill>
                  <a:schemeClr val="tx1"/>
                </a:solidFill>
              </a:rPr>
              <a:t>Some performance initiatives (1) Data2-Data3</a:t>
            </a:r>
            <a:endParaRPr lang="en-NZ" sz="2400" dirty="0" smtClean="0">
              <a:solidFill>
                <a:srgbClr val="808080"/>
              </a:solidFill>
            </a:endParaRPr>
          </a:p>
        </p:txBody>
      </p:sp>
      <p:pic>
        <p:nvPicPr>
          <p:cNvPr id="1026" name="Picture 2"/>
          <p:cNvPicPr>
            <a:picLocks noChangeAspect="1" noChangeArrowheads="1"/>
          </p:cNvPicPr>
          <p:nvPr/>
        </p:nvPicPr>
        <p:blipFill>
          <a:blip r:embed="rId2"/>
          <a:srcRect/>
          <a:stretch>
            <a:fillRect/>
          </a:stretch>
        </p:blipFill>
        <p:spPr bwMode="auto">
          <a:xfrm>
            <a:off x="1907704" y="1005639"/>
            <a:ext cx="5328592" cy="4877132"/>
          </a:xfrm>
          <a:prstGeom prst="rect">
            <a:avLst/>
          </a:prstGeom>
          <a:noFill/>
          <a:ln w="9525">
            <a:noFill/>
            <a:miter lim="800000"/>
            <a:headEnd/>
            <a:tailEnd/>
          </a:ln>
          <a:effectLst/>
        </p:spPr>
      </p:pic>
    </p:spTree>
    <p:extLst>
      <p:ext uri="{BB962C8B-B14F-4D97-AF65-F5344CB8AC3E}">
        <p14:creationId xmlns:p14="http://schemas.microsoft.com/office/powerpoint/2010/main" val="3156010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85750" y="142875"/>
            <a:ext cx="8705850" cy="642938"/>
          </a:xfrm>
        </p:spPr>
        <p:txBody>
          <a:bodyPr/>
          <a:lstStyle/>
          <a:p>
            <a:pPr eaLnBrk="1" hangingPunct="1"/>
            <a:r>
              <a:rPr lang="en-US" sz="2200" dirty="0">
                <a:solidFill>
                  <a:schemeClr val="tx1"/>
                </a:solidFill>
              </a:rPr>
              <a:t>Some performance </a:t>
            </a:r>
            <a:r>
              <a:rPr lang="en-US" sz="2200" dirty="0" smtClean="0">
                <a:solidFill>
                  <a:schemeClr val="tx1"/>
                </a:solidFill>
              </a:rPr>
              <a:t>initiatives (1) Data2/Data3</a:t>
            </a:r>
            <a:endParaRPr lang="en-NZ" sz="2200" dirty="0" smtClean="0">
              <a:solidFill>
                <a:srgbClr val="808080"/>
              </a:solidFill>
            </a:endParaRPr>
          </a:p>
        </p:txBody>
      </p:sp>
      <p:sp>
        <p:nvSpPr>
          <p:cNvPr id="15363" name="TextBox 6"/>
          <p:cNvSpPr txBox="1">
            <a:spLocks noChangeArrowheads="1"/>
          </p:cNvSpPr>
          <p:nvPr/>
        </p:nvSpPr>
        <p:spPr bwMode="auto">
          <a:xfrm>
            <a:off x="285750" y="1071563"/>
            <a:ext cx="8358188" cy="4494212"/>
          </a:xfrm>
          <a:prstGeom prst="rect">
            <a:avLst/>
          </a:prstGeom>
          <a:noFill/>
          <a:ln w="9525">
            <a:noFill/>
            <a:miter lim="800000"/>
            <a:headEnd/>
            <a:tailEnd/>
          </a:ln>
        </p:spPr>
        <p:txBody>
          <a:bodyPr>
            <a:spAutoFit/>
          </a:bodyPr>
          <a:lstStyle/>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eaLnBrk="1" hangingPunct="1">
              <a:buFont typeface="Arial" charset="0"/>
              <a:buChar char="•"/>
            </a:pPr>
            <a:endParaRPr lang="en-NZ" sz="2200" b="1">
              <a:solidFill>
                <a:schemeClr val="tx1"/>
              </a:solidFill>
            </a:endParaRPr>
          </a:p>
          <a:p>
            <a:pPr lvl="1"/>
            <a:r>
              <a:rPr lang="en-NZ" sz="2200">
                <a:solidFill>
                  <a:schemeClr val="tx1"/>
                </a:solidFill>
              </a:rPr>
              <a:t> </a:t>
            </a:r>
          </a:p>
        </p:txBody>
      </p:sp>
      <p:sp>
        <p:nvSpPr>
          <p:cNvPr id="13" name="Right Arrow 12"/>
          <p:cNvSpPr/>
          <p:nvPr/>
        </p:nvSpPr>
        <p:spPr bwMode="auto">
          <a:xfrm rot="11739533">
            <a:off x="2392102" y="2271087"/>
            <a:ext cx="3369987" cy="366480"/>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pic>
        <p:nvPicPr>
          <p:cNvPr id="7170" name="Picture 2"/>
          <p:cNvPicPr>
            <a:picLocks noChangeAspect="1" noChangeArrowheads="1"/>
          </p:cNvPicPr>
          <p:nvPr/>
        </p:nvPicPr>
        <p:blipFill>
          <a:blip r:embed="rId2"/>
          <a:srcRect/>
          <a:stretch>
            <a:fillRect/>
          </a:stretch>
        </p:blipFill>
        <p:spPr bwMode="auto">
          <a:xfrm>
            <a:off x="895924" y="1095005"/>
            <a:ext cx="5927735" cy="4783507"/>
          </a:xfrm>
          <a:prstGeom prst="rect">
            <a:avLst/>
          </a:prstGeom>
          <a:noFill/>
          <a:ln w="9525">
            <a:noFill/>
            <a:miter lim="800000"/>
            <a:headEnd/>
            <a:tailEnd/>
          </a:ln>
          <a:effectLst/>
        </p:spPr>
      </p:pic>
      <p:sp>
        <p:nvSpPr>
          <p:cNvPr id="9" name="Right Arrow 8"/>
          <p:cNvSpPr/>
          <p:nvPr/>
        </p:nvSpPr>
        <p:spPr bwMode="auto">
          <a:xfrm rot="12366209">
            <a:off x="4258032" y="2465715"/>
            <a:ext cx="1836338" cy="179761"/>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0" name="Down Arrow 9"/>
          <p:cNvSpPr/>
          <p:nvPr/>
        </p:nvSpPr>
        <p:spPr bwMode="auto">
          <a:xfrm rot="16200000">
            <a:off x="2536017" y="3464719"/>
            <a:ext cx="500066" cy="714380"/>
          </a:xfrm>
          <a:prstGeom prst="downArrow">
            <a:avLst>
              <a:gd name="adj1" fmla="val 50000"/>
              <a:gd name="adj2" fmla="val 48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2" name="Down Arrow 11"/>
          <p:cNvSpPr/>
          <p:nvPr/>
        </p:nvSpPr>
        <p:spPr bwMode="auto">
          <a:xfrm rot="16200000">
            <a:off x="2531254" y="3964785"/>
            <a:ext cx="500066" cy="714380"/>
          </a:xfrm>
          <a:prstGeom prst="downArrow">
            <a:avLst>
              <a:gd name="adj1" fmla="val 50000"/>
              <a:gd name="adj2" fmla="val 4866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6" name="TextBox 15"/>
          <p:cNvSpPr txBox="1"/>
          <p:nvPr/>
        </p:nvSpPr>
        <p:spPr>
          <a:xfrm>
            <a:off x="2338366" y="3662364"/>
            <a:ext cx="928694" cy="307777"/>
          </a:xfrm>
          <a:prstGeom prst="rect">
            <a:avLst/>
          </a:prstGeom>
          <a:noFill/>
        </p:spPr>
        <p:txBody>
          <a:bodyPr wrap="square" rtlCol="0">
            <a:spAutoFit/>
          </a:bodyPr>
          <a:lstStyle/>
          <a:p>
            <a:r>
              <a:rPr lang="en-NZ" sz="1400" dirty="0" smtClean="0">
                <a:solidFill>
                  <a:srgbClr val="FF0000"/>
                </a:solidFill>
              </a:rPr>
              <a:t>Pre R15</a:t>
            </a:r>
            <a:endParaRPr lang="en-NZ" sz="1400" dirty="0">
              <a:solidFill>
                <a:srgbClr val="FF0000"/>
              </a:solidFill>
            </a:endParaRPr>
          </a:p>
        </p:txBody>
      </p:sp>
      <p:sp>
        <p:nvSpPr>
          <p:cNvPr id="17" name="TextBox 16"/>
          <p:cNvSpPr txBox="1"/>
          <p:nvPr/>
        </p:nvSpPr>
        <p:spPr>
          <a:xfrm>
            <a:off x="2433616" y="4167189"/>
            <a:ext cx="928694" cy="307777"/>
          </a:xfrm>
          <a:prstGeom prst="rect">
            <a:avLst/>
          </a:prstGeom>
          <a:noFill/>
        </p:spPr>
        <p:txBody>
          <a:bodyPr wrap="square" rtlCol="0">
            <a:spAutoFit/>
          </a:bodyPr>
          <a:lstStyle/>
          <a:p>
            <a:r>
              <a:rPr lang="en-NZ" sz="1400" dirty="0" smtClean="0">
                <a:solidFill>
                  <a:srgbClr val="00B050"/>
                </a:solidFill>
              </a:rPr>
              <a:t>R15 +</a:t>
            </a:r>
            <a:endParaRPr lang="en-NZ" sz="1400" dirty="0">
              <a:solidFill>
                <a:srgbClr val="00B050"/>
              </a:solidFill>
            </a:endParaRPr>
          </a:p>
        </p:txBody>
      </p:sp>
      <p:sp>
        <p:nvSpPr>
          <p:cNvPr id="18" name="TextBox 17"/>
          <p:cNvSpPr txBox="1"/>
          <p:nvPr/>
        </p:nvSpPr>
        <p:spPr>
          <a:xfrm>
            <a:off x="6040265" y="2149118"/>
            <a:ext cx="2928958" cy="1169551"/>
          </a:xfrm>
          <a:prstGeom prst="rect">
            <a:avLst/>
          </a:prstGeom>
          <a:noFill/>
        </p:spPr>
        <p:txBody>
          <a:bodyPr wrap="square" rtlCol="0">
            <a:spAutoFit/>
          </a:bodyPr>
          <a:lstStyle/>
          <a:p>
            <a:endParaRPr lang="en-NZ" sz="1400" b="1" dirty="0" smtClean="0">
              <a:solidFill>
                <a:schemeClr val="tx1"/>
              </a:solidFill>
            </a:endParaRPr>
          </a:p>
          <a:p>
            <a:r>
              <a:rPr lang="en-NZ" sz="1400" b="1" dirty="0" smtClean="0">
                <a:solidFill>
                  <a:schemeClr val="tx1"/>
                </a:solidFill>
              </a:rPr>
              <a:t>The fleet achieved RSP180 requirements following the R15 release at Santa Paula.</a:t>
            </a:r>
          </a:p>
          <a:p>
            <a:endParaRPr lang="en-NZ" sz="1400" b="1" dirty="0" smtClean="0">
              <a:solidFill>
                <a:schemeClr val="tx1"/>
              </a:solidFill>
            </a:endParaRPr>
          </a:p>
        </p:txBody>
      </p:sp>
    </p:spTree>
    <p:extLst>
      <p:ext uri="{BB962C8B-B14F-4D97-AF65-F5344CB8AC3E}">
        <p14:creationId xmlns:p14="http://schemas.microsoft.com/office/powerpoint/2010/main" val="23130312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Monitoring Guidance - GOLD Appendix D (1)</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400" b="1" dirty="0" smtClean="0"/>
              <a:t>GOLD Appendix D </a:t>
            </a:r>
            <a:r>
              <a:rPr lang="en-US" sz="2400" b="1" dirty="0"/>
              <a:t>contains the following guidance material:</a:t>
            </a:r>
          </a:p>
          <a:p>
            <a:pPr lvl="1"/>
            <a:r>
              <a:rPr lang="en-US" sz="2400" b="1" dirty="0" smtClean="0"/>
              <a:t>(a) ANSP </a:t>
            </a:r>
            <a:r>
              <a:rPr lang="en-US" sz="2400" b="1" dirty="0"/>
              <a:t>data collection and </a:t>
            </a:r>
            <a:r>
              <a:rPr lang="en-US" sz="2400" b="1" dirty="0" smtClean="0"/>
              <a:t>analysis</a:t>
            </a:r>
          </a:p>
          <a:p>
            <a:pPr lvl="2"/>
            <a:r>
              <a:rPr lang="en-US" sz="2400" b="1" dirty="0" smtClean="0"/>
              <a:t>Defines a </a:t>
            </a:r>
            <a:r>
              <a:rPr lang="en-US" sz="2400" b="1" dirty="0"/>
              <a:t>common data reporting format. </a:t>
            </a:r>
            <a:endParaRPr lang="en-US" sz="2400" b="1" dirty="0" smtClean="0"/>
          </a:p>
          <a:p>
            <a:pPr lvl="2"/>
            <a:r>
              <a:rPr lang="en-US" sz="2400" b="1" dirty="0" smtClean="0"/>
              <a:t>Guidance </a:t>
            </a:r>
            <a:r>
              <a:rPr lang="en-US" sz="2400" b="1" dirty="0"/>
              <a:t>material </a:t>
            </a:r>
            <a:r>
              <a:rPr lang="en-US" sz="2400" b="1" dirty="0" smtClean="0"/>
              <a:t>on </a:t>
            </a:r>
            <a:r>
              <a:rPr lang="en-US" sz="2400" b="1" dirty="0"/>
              <a:t>how to obtain the required data points </a:t>
            </a:r>
            <a:r>
              <a:rPr lang="en-US" sz="2400" b="1" dirty="0" smtClean="0"/>
              <a:t>and </a:t>
            </a:r>
            <a:r>
              <a:rPr lang="en-US" sz="2400" b="1" dirty="0"/>
              <a:t>on the calculation of actual communication performance (ACP), actual communication technical performance (ACTP), pilot operational response time (PORT), actual surveillance performance (ASP</a:t>
            </a:r>
            <a:r>
              <a:rPr lang="en-US" sz="2400" b="1" dirty="0" smtClean="0"/>
              <a:t>)</a:t>
            </a:r>
          </a:p>
          <a:p>
            <a:pPr lvl="2"/>
            <a:r>
              <a:rPr lang="en-US" sz="2400" b="1" dirty="0" smtClean="0"/>
              <a:t>Examples of Analysis and assessing results</a:t>
            </a:r>
          </a:p>
          <a:p>
            <a:pPr lvl="2"/>
            <a:r>
              <a:rPr lang="en-US" sz="2400" b="1" dirty="0" smtClean="0"/>
              <a:t>Discusses data </a:t>
            </a:r>
            <a:r>
              <a:rPr lang="en-US" sz="2400" b="1" dirty="0"/>
              <a:t>filtering </a:t>
            </a:r>
            <a:r>
              <a:rPr lang="en-US" sz="2400" b="1" dirty="0" smtClean="0"/>
              <a:t>requirements.</a:t>
            </a:r>
            <a:endParaRPr lang="en-US" sz="2400" b="1" dirty="0"/>
          </a:p>
        </p:txBody>
      </p:sp>
    </p:spTree>
    <p:extLst>
      <p:ext uri="{BB962C8B-B14F-4D97-AF65-F5344CB8AC3E}">
        <p14:creationId xmlns:p14="http://schemas.microsoft.com/office/powerpoint/2010/main" val="20590384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5750" y="142874"/>
            <a:ext cx="8705850" cy="785796"/>
          </a:xfrm>
        </p:spPr>
        <p:txBody>
          <a:bodyPr/>
          <a:lstStyle/>
          <a:p>
            <a:pPr eaLnBrk="1" hangingPunct="1"/>
            <a:r>
              <a:rPr lang="en-US" sz="2400" dirty="0">
                <a:solidFill>
                  <a:schemeClr val="tx1"/>
                </a:solidFill>
              </a:rPr>
              <a:t>Some performance </a:t>
            </a:r>
            <a:r>
              <a:rPr lang="en-US" sz="2400" dirty="0" smtClean="0">
                <a:solidFill>
                  <a:schemeClr val="tx1"/>
                </a:solidFill>
              </a:rPr>
              <a:t>initiatives (2) - B777 2008-09 </a:t>
            </a:r>
            <a:endParaRPr lang="en-NZ" sz="2400" dirty="0" smtClean="0">
              <a:solidFill>
                <a:srgbClr val="808080"/>
              </a:solidFill>
            </a:endParaRPr>
          </a:p>
        </p:txBody>
      </p:sp>
      <p:pic>
        <p:nvPicPr>
          <p:cNvPr id="8194" name="Picture 2"/>
          <p:cNvPicPr>
            <a:picLocks noChangeAspect="1" noChangeArrowheads="1"/>
          </p:cNvPicPr>
          <p:nvPr/>
        </p:nvPicPr>
        <p:blipFill>
          <a:blip r:embed="rId2"/>
          <a:srcRect/>
          <a:stretch>
            <a:fillRect/>
          </a:stretch>
        </p:blipFill>
        <p:spPr bwMode="auto">
          <a:xfrm>
            <a:off x="1500166" y="1142984"/>
            <a:ext cx="5000660" cy="4602480"/>
          </a:xfrm>
          <a:prstGeom prst="rect">
            <a:avLst/>
          </a:prstGeom>
          <a:noFill/>
          <a:ln w="9525">
            <a:noFill/>
            <a:miter lim="800000"/>
            <a:headEnd/>
            <a:tailEnd/>
          </a:ln>
          <a:effectLst/>
        </p:spPr>
      </p:pic>
      <p:sp>
        <p:nvSpPr>
          <p:cNvPr id="7" name="TextBox 6"/>
          <p:cNvSpPr txBox="1"/>
          <p:nvPr/>
        </p:nvSpPr>
        <p:spPr>
          <a:xfrm>
            <a:off x="6643702" y="1714488"/>
            <a:ext cx="1928826" cy="1815882"/>
          </a:xfrm>
          <a:prstGeom prst="rect">
            <a:avLst/>
          </a:prstGeom>
          <a:noFill/>
        </p:spPr>
        <p:txBody>
          <a:bodyPr wrap="square" rtlCol="0">
            <a:spAutoFit/>
          </a:bodyPr>
          <a:lstStyle/>
          <a:p>
            <a:r>
              <a:rPr lang="en-NZ" sz="1600" b="1" dirty="0" smtClean="0"/>
              <a:t>Required</a:t>
            </a:r>
          </a:p>
          <a:p>
            <a:r>
              <a:rPr lang="en-NZ" sz="1600" b="1" dirty="0" smtClean="0"/>
              <a:t>99.9%&lt; 180 sec</a:t>
            </a:r>
          </a:p>
          <a:p>
            <a:r>
              <a:rPr lang="en-NZ" sz="1600" b="1" dirty="0" smtClean="0">
                <a:solidFill>
                  <a:srgbClr val="FF0000"/>
                </a:solidFill>
              </a:rPr>
              <a:t>Achieved Q4 2008</a:t>
            </a:r>
          </a:p>
          <a:p>
            <a:r>
              <a:rPr lang="en-NZ" sz="1600" b="1" dirty="0" smtClean="0">
                <a:solidFill>
                  <a:srgbClr val="FF0000"/>
                </a:solidFill>
              </a:rPr>
              <a:t>97.7% &lt; 180 sec</a:t>
            </a:r>
          </a:p>
          <a:p>
            <a:r>
              <a:rPr lang="en-NZ" sz="1600" b="1" dirty="0" smtClean="0">
                <a:solidFill>
                  <a:srgbClr val="FF0000"/>
                </a:solidFill>
              </a:rPr>
              <a:t>Achieved Q4 2009</a:t>
            </a:r>
          </a:p>
          <a:p>
            <a:r>
              <a:rPr lang="en-NZ" sz="1600" b="1" dirty="0" smtClean="0">
                <a:solidFill>
                  <a:srgbClr val="FF0000"/>
                </a:solidFill>
              </a:rPr>
              <a:t>98.1% &lt; 180 sec       </a:t>
            </a:r>
          </a:p>
          <a:p>
            <a:endParaRPr lang="en-NZ" sz="1600" b="1" dirty="0">
              <a:solidFill>
                <a:srgbClr val="FF0000"/>
              </a:solidFill>
            </a:endParaRPr>
          </a:p>
        </p:txBody>
      </p:sp>
      <p:sp>
        <p:nvSpPr>
          <p:cNvPr id="8" name="TextBox 7"/>
          <p:cNvSpPr txBox="1"/>
          <p:nvPr/>
        </p:nvSpPr>
        <p:spPr>
          <a:xfrm>
            <a:off x="6643702" y="3429000"/>
            <a:ext cx="2286016" cy="1569660"/>
          </a:xfrm>
          <a:prstGeom prst="rect">
            <a:avLst/>
          </a:prstGeom>
          <a:noFill/>
        </p:spPr>
        <p:txBody>
          <a:bodyPr wrap="square" rtlCol="0">
            <a:spAutoFit/>
          </a:bodyPr>
          <a:lstStyle/>
          <a:p>
            <a:r>
              <a:rPr lang="en-NZ" sz="1600" b="1" dirty="0" smtClean="0"/>
              <a:t>Required</a:t>
            </a:r>
          </a:p>
          <a:p>
            <a:r>
              <a:rPr lang="en-NZ" sz="1600" b="1" dirty="0" smtClean="0"/>
              <a:t>95%&lt; 90sec</a:t>
            </a:r>
          </a:p>
          <a:p>
            <a:r>
              <a:rPr lang="en-NZ" sz="1600" b="1" dirty="0" smtClean="0">
                <a:solidFill>
                  <a:srgbClr val="00B050"/>
                </a:solidFill>
              </a:rPr>
              <a:t>Achieved Q4 2008</a:t>
            </a:r>
          </a:p>
          <a:p>
            <a:r>
              <a:rPr lang="en-NZ" sz="1600" b="1" dirty="0" smtClean="0">
                <a:solidFill>
                  <a:srgbClr val="00B050"/>
                </a:solidFill>
              </a:rPr>
              <a:t>95.9% &lt; 90 sec</a:t>
            </a:r>
          </a:p>
          <a:p>
            <a:r>
              <a:rPr lang="en-NZ" sz="1600" b="1" dirty="0" smtClean="0">
                <a:solidFill>
                  <a:srgbClr val="00B050"/>
                </a:solidFill>
              </a:rPr>
              <a:t>Achieved Q4 2009</a:t>
            </a:r>
          </a:p>
          <a:p>
            <a:r>
              <a:rPr lang="en-NZ" sz="1600" b="1" dirty="0" smtClean="0">
                <a:solidFill>
                  <a:srgbClr val="00B050"/>
                </a:solidFill>
              </a:rPr>
              <a:t>95.2% &lt; 90 sec</a:t>
            </a:r>
            <a:r>
              <a:rPr lang="en-NZ" sz="1600" b="1" dirty="0" smtClean="0">
                <a:solidFill>
                  <a:srgbClr val="FF0000"/>
                </a:solidFill>
              </a:rPr>
              <a:t>        </a:t>
            </a:r>
            <a:endParaRPr lang="en-NZ" sz="1600" b="1" dirty="0">
              <a:solidFill>
                <a:srgbClr val="FF0000"/>
              </a:solidFill>
              <a:effectLst>
                <a:outerShdw blurRad="38100" dist="38100" dir="2700000" algn="tl">
                  <a:srgbClr val="000000">
                    <a:alpha val="43137"/>
                  </a:srgbClr>
                </a:outerShdw>
              </a:effectLst>
            </a:endParaRPr>
          </a:p>
        </p:txBody>
      </p:sp>
      <p:sp>
        <p:nvSpPr>
          <p:cNvPr id="9" name="Up Arrow 8"/>
          <p:cNvSpPr/>
          <p:nvPr/>
        </p:nvSpPr>
        <p:spPr bwMode="auto">
          <a:xfrm rot="16200000">
            <a:off x="5143504" y="2171691"/>
            <a:ext cx="142876" cy="285752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0" name="Up Arrow 9"/>
          <p:cNvSpPr/>
          <p:nvPr/>
        </p:nvSpPr>
        <p:spPr bwMode="auto">
          <a:xfrm rot="16200000">
            <a:off x="5929321" y="1824027"/>
            <a:ext cx="142876" cy="1285882"/>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1" name="Smiley Face 10"/>
          <p:cNvSpPr/>
          <p:nvPr/>
        </p:nvSpPr>
        <p:spPr bwMode="auto">
          <a:xfrm>
            <a:off x="5357818" y="2714620"/>
            <a:ext cx="571504" cy="557210"/>
          </a:xfrm>
          <a:prstGeom prst="smileyFace">
            <a:avLst>
              <a:gd name="adj" fmla="val -465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2" name="Smiley Face 11"/>
          <p:cNvSpPr/>
          <p:nvPr/>
        </p:nvSpPr>
        <p:spPr bwMode="auto">
          <a:xfrm>
            <a:off x="5357818" y="3786190"/>
            <a:ext cx="571504" cy="595310"/>
          </a:xfrm>
          <a:prstGeom prst="smileyFace">
            <a:avLst>
              <a:gd name="adj" fmla="val -14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Tree>
    <p:extLst>
      <p:ext uri="{BB962C8B-B14F-4D97-AF65-F5344CB8AC3E}">
        <p14:creationId xmlns:p14="http://schemas.microsoft.com/office/powerpoint/2010/main" val="89835231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285750" y="142874"/>
            <a:ext cx="8705850" cy="785796"/>
          </a:xfrm>
        </p:spPr>
        <p:txBody>
          <a:bodyPr/>
          <a:lstStyle/>
          <a:p>
            <a:pPr eaLnBrk="1" hangingPunct="1"/>
            <a:r>
              <a:rPr lang="en-US" sz="2400" dirty="0">
                <a:solidFill>
                  <a:schemeClr val="tx1"/>
                </a:solidFill>
              </a:rPr>
              <a:t>Some performance </a:t>
            </a:r>
            <a:r>
              <a:rPr lang="en-US" sz="2400" dirty="0" smtClean="0">
                <a:solidFill>
                  <a:schemeClr val="tx1"/>
                </a:solidFill>
              </a:rPr>
              <a:t>initiatives (2) B777 today</a:t>
            </a:r>
            <a:endParaRPr lang="en-NZ" sz="2400" dirty="0" smtClean="0">
              <a:solidFill>
                <a:srgbClr val="808080"/>
              </a:solidFill>
            </a:endParaRPr>
          </a:p>
        </p:txBody>
      </p:sp>
      <p:sp>
        <p:nvSpPr>
          <p:cNvPr id="11" name="Smiley Face 10"/>
          <p:cNvSpPr/>
          <p:nvPr/>
        </p:nvSpPr>
        <p:spPr bwMode="auto">
          <a:xfrm>
            <a:off x="5357818" y="2714620"/>
            <a:ext cx="571504" cy="557210"/>
          </a:xfrm>
          <a:prstGeom prst="smileyFace">
            <a:avLst>
              <a:gd name="adj" fmla="val -465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sp>
        <p:nvSpPr>
          <p:cNvPr id="12" name="Smiley Face 11"/>
          <p:cNvSpPr/>
          <p:nvPr/>
        </p:nvSpPr>
        <p:spPr bwMode="auto">
          <a:xfrm>
            <a:off x="5357818" y="3786190"/>
            <a:ext cx="571504" cy="595310"/>
          </a:xfrm>
          <a:prstGeom prst="smileyFace">
            <a:avLst>
              <a:gd name="adj" fmla="val -147"/>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pic>
        <p:nvPicPr>
          <p:cNvPr id="1026" name="Picture 2" descr="G:\Systems Development\ISPACG Datalink WG\GOLD\GOLD 6 ad_hoc 2013_02\DLUF\Resource Material\ACP 2012 B777.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9308"/>
            <a:ext cx="6048672" cy="4755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187325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lstStyle/>
          <a:p>
            <a:pPr eaLnBrk="1" hangingPunct="1"/>
            <a:r>
              <a:rPr lang="en-US" sz="2800" dirty="0" smtClean="0">
                <a:solidFill>
                  <a:schemeClr val="tx1"/>
                </a:solidFill>
              </a:rPr>
              <a:t>ANSP RCP/RSP Monitoring</a:t>
            </a:r>
            <a:endParaRPr lang="en-NZ" sz="2800" dirty="0" smtClean="0">
              <a:solidFill>
                <a:schemeClr val="tx1"/>
              </a:solidFill>
            </a:endParaRPr>
          </a:p>
        </p:txBody>
      </p:sp>
      <p:sp>
        <p:nvSpPr>
          <p:cNvPr id="4099" name="Rectangle 3"/>
          <p:cNvSpPr>
            <a:spLocks noGrp="1" noChangeArrowheads="1"/>
          </p:cNvSpPr>
          <p:nvPr>
            <p:ph type="body" idx="1"/>
          </p:nvPr>
        </p:nvSpPr>
        <p:spPr>
          <a:xfrm>
            <a:off x="500063" y="1071563"/>
            <a:ext cx="8491537" cy="4643437"/>
          </a:xfrm>
        </p:spPr>
        <p:txBody>
          <a:bodyPr/>
          <a:lstStyle/>
          <a:p>
            <a:pPr eaLnBrk="1" hangingPunct="1">
              <a:buNone/>
            </a:pPr>
            <a:endParaRPr lang="en-US" sz="1000" b="1" dirty="0" smtClean="0"/>
          </a:p>
          <a:p>
            <a:pPr eaLnBrk="1" hangingPunct="1"/>
            <a:r>
              <a:rPr lang="en-US" sz="2400" b="1" dirty="0" smtClean="0"/>
              <a:t>RCP/RSP based monitoring as is a significant improvement on historical methods.</a:t>
            </a:r>
          </a:p>
          <a:p>
            <a:pPr eaLnBrk="1" hangingPunct="1"/>
            <a:r>
              <a:rPr lang="en-US" sz="2400" b="1" dirty="0" smtClean="0"/>
              <a:t>monitoring provides basis for continuous performance improvement by:</a:t>
            </a:r>
          </a:p>
          <a:p>
            <a:pPr lvl="1" eaLnBrk="1" hangingPunct="1"/>
            <a:r>
              <a:rPr lang="en-US" sz="2400" b="1" dirty="0" smtClean="0"/>
              <a:t>Providing all stakeholders with clear indications of actual performance.</a:t>
            </a:r>
          </a:p>
          <a:p>
            <a:pPr lvl="1" eaLnBrk="1" hangingPunct="1"/>
            <a:r>
              <a:rPr lang="en-US" sz="2400" b="1" dirty="0" smtClean="0"/>
              <a:t>Providing all stakeholders with clear indications of where improvement is needed.</a:t>
            </a:r>
          </a:p>
          <a:p>
            <a:pPr lvl="1" eaLnBrk="1" hangingPunct="1"/>
            <a:r>
              <a:rPr lang="en-US" sz="2400" b="1" dirty="0" smtClean="0"/>
              <a:t>Verifying the effect of any changes to the FANS-1/A “system”</a:t>
            </a:r>
          </a:p>
          <a:p>
            <a:pPr lvl="1" eaLnBrk="1" hangingPunct="1"/>
            <a:endParaRPr lang="en-NZ" sz="2000" b="1" dirty="0" smtClean="0">
              <a:solidFill>
                <a:schemeClr val="bg2"/>
              </a:solidFill>
            </a:endParaRPr>
          </a:p>
          <a:p>
            <a:pPr lvl="2" eaLnBrk="1" hangingPunct="1"/>
            <a:endParaRPr lang="en-NZ" sz="1000" b="1" dirty="0" smtClean="0"/>
          </a:p>
          <a:p>
            <a:pPr lvl="2" eaLnBrk="1" hangingPunct="1"/>
            <a:endParaRPr lang="en-US" sz="1000" b="1" dirty="0" smtClean="0"/>
          </a:p>
          <a:p>
            <a:endParaRPr lang="en-NZ" sz="1000" b="1" dirty="0" smtClean="0"/>
          </a:p>
          <a:p>
            <a:pPr eaLnBrk="1" hangingPunct="1"/>
            <a:endParaRPr lang="en-NZ" sz="1000" dirty="0" smtClean="0">
              <a:solidFill>
                <a:schemeClr val="bg2"/>
              </a:solidFill>
            </a:endParaRPr>
          </a:p>
        </p:txBody>
      </p:sp>
    </p:spTree>
    <p:extLst>
      <p:ext uri="{BB962C8B-B14F-4D97-AF65-F5344CB8AC3E}">
        <p14:creationId xmlns:p14="http://schemas.microsoft.com/office/powerpoint/2010/main" val="217327041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lstStyle/>
          <a:p>
            <a:pPr eaLnBrk="1" hangingPunct="1"/>
            <a:r>
              <a:rPr lang="en-US" sz="2800" u="sng" dirty="0" smtClean="0">
                <a:solidFill>
                  <a:schemeClr val="tx1"/>
                </a:solidFill>
              </a:rPr>
              <a:t>Pre</a:t>
            </a:r>
            <a:r>
              <a:rPr lang="en-US" sz="2800" dirty="0" smtClean="0">
                <a:solidFill>
                  <a:schemeClr val="tx1"/>
                </a:solidFill>
              </a:rPr>
              <a:t> RCP/RSP – Monitoring downlink latency</a:t>
            </a:r>
            <a:endParaRPr lang="en-NZ" sz="2800" dirty="0" smtClean="0">
              <a:solidFill>
                <a:schemeClr val="tx1"/>
              </a:solidFill>
            </a:endParaRPr>
          </a:p>
        </p:txBody>
      </p:sp>
      <p:pic>
        <p:nvPicPr>
          <p:cNvPr id="1026" name="Picture 2" descr="G:\Systems Development\ISPACG\2013_ISPACG 27_Auckland\Prep Work\30-30 monito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106818"/>
            <a:ext cx="7488832" cy="47354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573221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FANS-1/A Current Performance – ADS-C</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2051" name="Picture 3" descr="G:\Systems Development\ISPACG Datalink WG\CRA Website\2013\2012_12 Data Update 25 January 2013\ADS\ads rsp180 all rgs Decemb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5904656" cy="4800470"/>
          </a:xfrm>
          <a:prstGeom prst="rect">
            <a:avLst/>
          </a:prstGeom>
          <a:noFill/>
          <a:extLst>
            <a:ext uri="{909E8E84-426E-40DD-AFC4-6F175D3DCCD1}">
              <a14:hiddenFill xmlns:a14="http://schemas.microsoft.com/office/drawing/2010/main">
                <a:solidFill>
                  <a:srgbClr val="FFFFFF"/>
                </a:solidFill>
              </a14:hiddenFill>
            </a:ext>
          </a:extLst>
        </p:spPr>
      </p:pic>
      <p:sp>
        <p:nvSpPr>
          <p:cNvPr id="16" name="Left Arrow 15"/>
          <p:cNvSpPr/>
          <p:nvPr/>
        </p:nvSpPr>
        <p:spPr bwMode="auto">
          <a:xfrm rot="3084329">
            <a:off x="3913451" y="2169428"/>
            <a:ext cx="566411" cy="360040"/>
          </a:xfrm>
          <a:prstGeom prst="lef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12677734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ADS-C : VHF </a:t>
            </a:r>
            <a:r>
              <a:rPr lang="en-US" sz="2800" dirty="0" err="1" smtClean="0">
                <a:solidFill>
                  <a:schemeClr val="tx1"/>
                </a:solidFill>
              </a:rPr>
              <a:t>vs</a:t>
            </a:r>
            <a:r>
              <a:rPr lang="en-US" sz="2800" dirty="0" smtClean="0">
                <a:solidFill>
                  <a:schemeClr val="tx1"/>
                </a:solidFill>
              </a:rPr>
              <a:t> SATCOM</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sp>
        <p:nvSpPr>
          <p:cNvPr id="16" name="Left Arrow 15"/>
          <p:cNvSpPr/>
          <p:nvPr/>
        </p:nvSpPr>
        <p:spPr bwMode="auto">
          <a:xfrm rot="3084329">
            <a:off x="3913451" y="2169428"/>
            <a:ext cx="566411" cy="360040"/>
          </a:xfrm>
          <a:prstGeom prst="lef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pic>
        <p:nvPicPr>
          <p:cNvPr id="2050" name="Picture 2" descr="G:\Systems Development\ISPACG\2013_ISPACG 27_Auckland\Prep Work\SATCOM vs VHF.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4898" y="1094894"/>
            <a:ext cx="6618247" cy="524649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a:off x="1907704" y="2262364"/>
            <a:ext cx="1080120" cy="0"/>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cxnSp>
        <p:nvCxnSpPr>
          <p:cNvPr id="8" name="Straight Arrow Connector 7"/>
          <p:cNvCxnSpPr/>
          <p:nvPr/>
        </p:nvCxnSpPr>
        <p:spPr bwMode="auto">
          <a:xfrm>
            <a:off x="2389708" y="2262364"/>
            <a:ext cx="0" cy="3470892"/>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cxnSp>
        <p:nvCxnSpPr>
          <p:cNvPr id="10" name="Straight Arrow Connector 9"/>
          <p:cNvCxnSpPr/>
          <p:nvPr/>
        </p:nvCxnSpPr>
        <p:spPr bwMode="auto">
          <a:xfrm>
            <a:off x="2944282" y="2262364"/>
            <a:ext cx="0" cy="3470892"/>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sp>
        <p:nvSpPr>
          <p:cNvPr id="11" name="TextBox 10"/>
          <p:cNvSpPr txBox="1"/>
          <p:nvPr/>
        </p:nvSpPr>
        <p:spPr>
          <a:xfrm>
            <a:off x="3419872" y="3068960"/>
            <a:ext cx="1656184" cy="584775"/>
          </a:xfrm>
          <a:prstGeom prst="rect">
            <a:avLst/>
          </a:prstGeom>
          <a:noFill/>
        </p:spPr>
        <p:txBody>
          <a:bodyPr wrap="square" rtlCol="0">
            <a:spAutoFit/>
          </a:bodyPr>
          <a:lstStyle/>
          <a:p>
            <a:r>
              <a:rPr lang="en-NZ" sz="1600" b="1" dirty="0" smtClean="0"/>
              <a:t>VHF  95% 20”</a:t>
            </a:r>
          </a:p>
          <a:p>
            <a:r>
              <a:rPr lang="en-NZ" sz="1600" b="1" dirty="0" smtClean="0"/>
              <a:t>SAT   95% 45”</a:t>
            </a:r>
            <a:endParaRPr lang="en-US" sz="1600" b="1" dirty="0"/>
          </a:p>
        </p:txBody>
      </p:sp>
    </p:spTree>
    <p:extLst>
      <p:ext uri="{BB962C8B-B14F-4D97-AF65-F5344CB8AC3E}">
        <p14:creationId xmlns:p14="http://schemas.microsoft.com/office/powerpoint/2010/main" val="275149682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85720" y="214290"/>
            <a:ext cx="8705850" cy="642938"/>
          </a:xfrm>
        </p:spPr>
        <p:txBody>
          <a:bodyPr/>
          <a:lstStyle/>
          <a:p>
            <a:pPr eaLnBrk="1" hangingPunct="1"/>
            <a:r>
              <a:rPr lang="en-US" sz="2800" dirty="0" smtClean="0">
                <a:solidFill>
                  <a:schemeClr val="tx1"/>
                </a:solidFill>
              </a:rPr>
              <a:t>Performance ADS-C 2009-2012</a:t>
            </a:r>
            <a:endParaRPr lang="en-NZ" sz="2800" dirty="0" smtClean="0">
              <a:solidFill>
                <a:schemeClr val="tx1"/>
              </a:solidFill>
            </a:endParaRPr>
          </a:p>
        </p:txBody>
      </p:sp>
      <p:sp>
        <p:nvSpPr>
          <p:cNvPr id="7171"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11267" name="Picture 3" descr="G:\Systems Development\ISPACG Datalink WG\CRA Website\2013\2012_12 Data Update 25 January 2013\ADS\Historical December all rgs 12_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048672" cy="476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2295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FANS-1/A Current Performance - CPDLC</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2050" name="Picture 2" descr="G:\Systems Development\ISPACG Datalink WG\GOLD\GOLD 6 ad_hoc 2013_02\DLUF\Resource Material\ACP allrgs 2012 p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052736"/>
            <a:ext cx="6264696" cy="4771996"/>
          </a:xfrm>
          <a:prstGeom prst="rect">
            <a:avLst/>
          </a:prstGeom>
          <a:noFill/>
          <a:extLst>
            <a:ext uri="{909E8E84-426E-40DD-AFC4-6F175D3DCCD1}">
              <a14:hiddenFill xmlns:a14="http://schemas.microsoft.com/office/drawing/2010/main">
                <a:solidFill>
                  <a:srgbClr val="FFFFFF"/>
                </a:solidFill>
              </a14:hiddenFill>
            </a:ext>
          </a:extLst>
        </p:spPr>
      </p:pic>
      <p:sp>
        <p:nvSpPr>
          <p:cNvPr id="2" name="Left Arrow 1"/>
          <p:cNvSpPr/>
          <p:nvPr/>
        </p:nvSpPr>
        <p:spPr bwMode="auto">
          <a:xfrm rot="3084329">
            <a:off x="3863418" y="2646520"/>
            <a:ext cx="566411" cy="360040"/>
          </a:xfrm>
          <a:prstGeom prst="leftArrow">
            <a:avLst/>
          </a:prstGeom>
          <a:solidFill>
            <a:srgbClr val="00B0F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smtClean="0">
              <a:ln>
                <a:noFill/>
              </a:ln>
              <a:solidFill>
                <a:schemeClr val="tx1"/>
              </a:solidFill>
              <a:effectLst/>
              <a:latin typeface="Arial" charset="0"/>
            </a:endParaRPr>
          </a:p>
        </p:txBody>
      </p:sp>
      <p:cxnSp>
        <p:nvCxnSpPr>
          <p:cNvPr id="4" name="Straight Arrow Connector 3"/>
          <p:cNvCxnSpPr/>
          <p:nvPr/>
        </p:nvCxnSpPr>
        <p:spPr bwMode="auto">
          <a:xfrm>
            <a:off x="1979712" y="2204864"/>
            <a:ext cx="2880320" cy="0"/>
          </a:xfrm>
          <a:prstGeom prst="straightConnector1">
            <a:avLst/>
          </a:prstGeom>
          <a:solidFill>
            <a:schemeClr val="accent1"/>
          </a:solidFill>
          <a:ln w="28575" cap="flat" cmpd="sng" algn="ctr">
            <a:solidFill>
              <a:srgbClr val="FF0000"/>
            </a:solidFill>
            <a:prstDash val="dash"/>
            <a:round/>
            <a:headEnd type="none" w="med" len="med"/>
            <a:tailEnd type="arrow"/>
          </a:ln>
          <a:effectLst/>
        </p:spPr>
      </p:cxnSp>
      <p:cxnSp>
        <p:nvCxnSpPr>
          <p:cNvPr id="6" name="Straight Arrow Connector 5"/>
          <p:cNvCxnSpPr/>
          <p:nvPr/>
        </p:nvCxnSpPr>
        <p:spPr bwMode="auto">
          <a:xfrm>
            <a:off x="4860032" y="2204864"/>
            <a:ext cx="0" cy="3096344"/>
          </a:xfrm>
          <a:prstGeom prst="straightConnector1">
            <a:avLst/>
          </a:prstGeom>
          <a:solidFill>
            <a:schemeClr val="accent1"/>
          </a:solidFill>
          <a:ln w="28575" cap="flat" cmpd="sng" algn="ctr">
            <a:solidFill>
              <a:srgbClr val="FF0000"/>
            </a:solidFill>
            <a:prstDash val="dashDot"/>
            <a:round/>
            <a:headEnd type="none" w="med" len="med"/>
            <a:tailEnd type="arrow"/>
          </a:ln>
          <a:effectLst/>
        </p:spPr>
      </p:cxnSp>
    </p:spTree>
    <p:extLst>
      <p:ext uri="{BB962C8B-B14F-4D97-AF65-F5344CB8AC3E}">
        <p14:creationId xmlns:p14="http://schemas.microsoft.com/office/powerpoint/2010/main" val="222785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07504" y="142875"/>
            <a:ext cx="8884096" cy="642938"/>
          </a:xfrm>
        </p:spPr>
        <p:txBody>
          <a:bodyPr/>
          <a:lstStyle/>
          <a:p>
            <a:pPr eaLnBrk="1" hangingPunct="1"/>
            <a:r>
              <a:rPr lang="en-US" sz="2800" dirty="0" smtClean="0">
                <a:solidFill>
                  <a:schemeClr val="tx1"/>
                </a:solidFill>
              </a:rPr>
              <a:t>Performance – By Fleet – 2012 - ACP </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sp>
        <p:nvSpPr>
          <p:cNvPr id="13" name="Smiley Face 12"/>
          <p:cNvSpPr/>
          <p:nvPr/>
        </p:nvSpPr>
        <p:spPr bwMode="auto">
          <a:xfrm>
            <a:off x="4788024" y="3091061"/>
            <a:ext cx="1152128" cy="1060696"/>
          </a:xfrm>
          <a:prstGeom prst="smileyFace">
            <a:avLst>
              <a:gd name="adj" fmla="val 4653"/>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NZ" sz="3600" b="0" i="0" u="none" strike="noStrike" cap="none" normalizeH="0" baseline="0" smtClean="0">
              <a:ln>
                <a:noFill/>
              </a:ln>
              <a:solidFill>
                <a:schemeClr val="bg2"/>
              </a:solidFill>
              <a:effectLst/>
              <a:latin typeface="Arial" charset="0"/>
            </a:endParaRPr>
          </a:p>
        </p:txBody>
      </p:sp>
      <p:pic>
        <p:nvPicPr>
          <p:cNvPr id="13314" name="Picture 2" descr="G:\Systems Development\ISPACG Datalink WG\CRA Website\2013\2012_12 Data Update 25 January 2013\CPDLC\cpdlc airline acp 1 Decemb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5" y="1052736"/>
            <a:ext cx="6120680" cy="48029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3415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63091" y="116632"/>
            <a:ext cx="8705850" cy="642938"/>
          </a:xfrm>
        </p:spPr>
        <p:txBody>
          <a:bodyPr/>
          <a:lstStyle/>
          <a:p>
            <a:pPr eaLnBrk="1" hangingPunct="1"/>
            <a:r>
              <a:rPr lang="en-US" sz="2800" dirty="0" smtClean="0">
                <a:solidFill>
                  <a:schemeClr val="tx1"/>
                </a:solidFill>
              </a:rPr>
              <a:t>FANS-1/A Current Performance - CPDLC</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3074" name="Picture 2" descr="G:\Systems Development\ISPACG Datalink WG\GOLD\GOLD 6 ad_hoc 2013_02\DLUF\Resource Material\ACP 2012 p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268760"/>
            <a:ext cx="6912768" cy="454424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3284984"/>
            <a:ext cx="4752528" cy="400110"/>
          </a:xfrm>
          <a:prstGeom prst="rect">
            <a:avLst/>
          </a:prstGeom>
          <a:noFill/>
        </p:spPr>
        <p:txBody>
          <a:bodyPr wrap="square" rtlCol="0">
            <a:spAutoFit/>
          </a:bodyPr>
          <a:lstStyle/>
          <a:p>
            <a:r>
              <a:rPr lang="en-NZ" sz="2000" b="1" dirty="0" smtClean="0">
                <a:solidFill>
                  <a:srgbClr val="FF0000"/>
                </a:solidFill>
              </a:rPr>
              <a:t>Month by Month performance 2012</a:t>
            </a:r>
            <a:endParaRPr lang="en-US" sz="2000" b="1" dirty="0">
              <a:solidFill>
                <a:srgbClr val="FF0000"/>
              </a:solidFill>
            </a:endParaRPr>
          </a:p>
        </p:txBody>
      </p:sp>
    </p:spTree>
    <p:extLst>
      <p:ext uri="{BB962C8B-B14F-4D97-AF65-F5344CB8AC3E}">
        <p14:creationId xmlns:p14="http://schemas.microsoft.com/office/powerpoint/2010/main" val="34344470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Monitoring Guidance - GOLD Appendix D (2)</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400" b="1" dirty="0"/>
              <a:t>Appendix D contains the following guidance material:</a:t>
            </a:r>
          </a:p>
          <a:p>
            <a:pPr lvl="1"/>
            <a:r>
              <a:rPr lang="en-US" sz="2400" b="1" dirty="0" smtClean="0"/>
              <a:t>(b) Problem </a:t>
            </a:r>
            <a:r>
              <a:rPr lang="en-US" sz="2400" b="1" dirty="0"/>
              <a:t>reporting and resolution </a:t>
            </a:r>
            <a:endParaRPr lang="en-US" sz="2400" b="1" dirty="0" smtClean="0"/>
          </a:p>
          <a:p>
            <a:pPr lvl="2"/>
            <a:r>
              <a:rPr lang="en-US" sz="2400" b="1" dirty="0" smtClean="0"/>
              <a:t>problem </a:t>
            </a:r>
            <a:r>
              <a:rPr lang="en-US" sz="2400" b="1" dirty="0"/>
              <a:t>identification and resolution process</a:t>
            </a:r>
          </a:p>
          <a:p>
            <a:pPr lvl="1"/>
            <a:r>
              <a:rPr lang="en-US" sz="2400" b="1" dirty="0" smtClean="0"/>
              <a:t>(c) Regional </a:t>
            </a:r>
            <a:r>
              <a:rPr lang="en-US" sz="2400" b="1" dirty="0"/>
              <a:t>performance </a:t>
            </a:r>
            <a:r>
              <a:rPr lang="en-US" sz="2400" b="1" dirty="0" smtClean="0"/>
              <a:t>monitoring</a:t>
            </a:r>
          </a:p>
          <a:p>
            <a:pPr lvl="2"/>
            <a:r>
              <a:rPr lang="en-US" sz="2400" b="1" dirty="0" smtClean="0"/>
              <a:t>monitoring </a:t>
            </a:r>
            <a:r>
              <a:rPr lang="en-US" sz="2400" b="1" dirty="0"/>
              <a:t>of ADS‑C </a:t>
            </a:r>
            <a:r>
              <a:rPr lang="en-US" sz="2400" b="1" dirty="0" smtClean="0"/>
              <a:t>RSP and </a:t>
            </a:r>
            <a:r>
              <a:rPr lang="en-US" sz="2400" b="1" dirty="0"/>
              <a:t>CPDLC </a:t>
            </a:r>
            <a:r>
              <a:rPr lang="en-US" sz="2400" b="1" dirty="0" smtClean="0"/>
              <a:t>RCP </a:t>
            </a:r>
            <a:r>
              <a:rPr lang="en-US" sz="2400" b="1" dirty="0"/>
              <a:t>at a regional level.</a:t>
            </a:r>
          </a:p>
          <a:p>
            <a:pPr lvl="1"/>
            <a:endParaRPr lang="en-NZ" dirty="0"/>
          </a:p>
        </p:txBody>
      </p:sp>
    </p:spTree>
    <p:extLst>
      <p:ext uri="{BB962C8B-B14F-4D97-AF65-F5344CB8AC3E}">
        <p14:creationId xmlns:p14="http://schemas.microsoft.com/office/powerpoint/2010/main" val="207121494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Performance – CPDLC ACP 2009-2012</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9218" name="Picture 2" descr="G:\Systems Development\ISPACG Datalink WG\CRA Website\2013\2012_12 Data Update 25 January 2013\CPDLC\ACP historical SATCOM December 1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1052736"/>
            <a:ext cx="5832648" cy="47312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19320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Performance – CPDLC ACP VHF </a:t>
            </a:r>
            <a:r>
              <a:rPr lang="en-US" sz="2800" dirty="0" err="1" smtClean="0">
                <a:solidFill>
                  <a:schemeClr val="tx1"/>
                </a:solidFill>
              </a:rPr>
              <a:t>vs</a:t>
            </a:r>
            <a:r>
              <a:rPr lang="en-US" sz="2800" dirty="0" smtClean="0">
                <a:solidFill>
                  <a:schemeClr val="tx1"/>
                </a:solidFill>
              </a:rPr>
              <a:t> SATCOM</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1026" name="Picture 2" descr="G:\Systems Development\ISPACG\2013_ISPACG 27_Auckland\Prep Work\SATCOM vs VHF AC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624736" cy="5256584"/>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bwMode="auto">
          <a:xfrm>
            <a:off x="1835696" y="2277434"/>
            <a:ext cx="1656184" cy="0"/>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cxnSp>
        <p:nvCxnSpPr>
          <p:cNvPr id="6" name="Straight Arrow Connector 5"/>
          <p:cNvCxnSpPr/>
          <p:nvPr/>
        </p:nvCxnSpPr>
        <p:spPr bwMode="auto">
          <a:xfrm>
            <a:off x="3059832" y="2277434"/>
            <a:ext cx="0" cy="3455822"/>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cxnSp>
        <p:nvCxnSpPr>
          <p:cNvPr id="11" name="Straight Arrow Connector 10"/>
          <p:cNvCxnSpPr/>
          <p:nvPr/>
        </p:nvCxnSpPr>
        <p:spPr bwMode="auto">
          <a:xfrm>
            <a:off x="3491880" y="2277434"/>
            <a:ext cx="0" cy="3455822"/>
          </a:xfrm>
          <a:prstGeom prst="straightConnector1">
            <a:avLst/>
          </a:prstGeom>
          <a:solidFill>
            <a:schemeClr val="accent1"/>
          </a:solidFill>
          <a:ln w="28575" cap="flat" cmpd="sng" algn="ctr">
            <a:solidFill>
              <a:srgbClr val="FF0000"/>
            </a:solidFill>
            <a:prstDash val="sysDash"/>
            <a:round/>
            <a:headEnd type="none" w="med" len="med"/>
            <a:tailEnd type="arrow"/>
          </a:ln>
          <a:effectLst/>
        </p:spPr>
      </p:cxnSp>
      <p:sp>
        <p:nvSpPr>
          <p:cNvPr id="9" name="TextBox 8"/>
          <p:cNvSpPr txBox="1"/>
          <p:nvPr/>
        </p:nvSpPr>
        <p:spPr>
          <a:xfrm>
            <a:off x="3851920" y="3429000"/>
            <a:ext cx="1872208" cy="584775"/>
          </a:xfrm>
          <a:prstGeom prst="rect">
            <a:avLst/>
          </a:prstGeom>
          <a:noFill/>
        </p:spPr>
        <p:txBody>
          <a:bodyPr wrap="square" rtlCol="0">
            <a:spAutoFit/>
          </a:bodyPr>
          <a:lstStyle/>
          <a:p>
            <a:r>
              <a:rPr lang="en-NZ" sz="1600" b="1" dirty="0" smtClean="0">
                <a:solidFill>
                  <a:schemeClr val="tx1"/>
                </a:solidFill>
              </a:rPr>
              <a:t>VHF 95%  50”</a:t>
            </a:r>
          </a:p>
          <a:p>
            <a:r>
              <a:rPr lang="en-NZ" sz="1600" b="1" dirty="0" smtClean="0">
                <a:solidFill>
                  <a:schemeClr val="tx1"/>
                </a:solidFill>
              </a:rPr>
              <a:t>SAT 95%  70”</a:t>
            </a:r>
            <a:endParaRPr lang="en-US" sz="1600" b="1" dirty="0">
              <a:solidFill>
                <a:schemeClr val="tx1"/>
              </a:solidFill>
            </a:endParaRPr>
          </a:p>
        </p:txBody>
      </p:sp>
    </p:spTree>
    <p:extLst>
      <p:ext uri="{BB962C8B-B14F-4D97-AF65-F5344CB8AC3E}">
        <p14:creationId xmlns:p14="http://schemas.microsoft.com/office/powerpoint/2010/main" val="2992030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CPDLC PORT – Pilot operational response</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2" name="Picture 2" descr="G:\Systems Development\ISPACG Datalink WG\GOLD\GOLD 6 ad_hoc 2013_02\DLUF\Resource Material\PORT allrgs 2012 pur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9317"/>
            <a:ext cx="6264696" cy="4775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604761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lstStyle/>
          <a:p>
            <a:pPr eaLnBrk="1" hangingPunct="1"/>
            <a:r>
              <a:rPr lang="en-US" sz="2800" dirty="0" smtClean="0">
                <a:solidFill>
                  <a:schemeClr val="tx1"/>
                </a:solidFill>
              </a:rPr>
              <a:t>Monitoring Availability</a:t>
            </a:r>
            <a:endParaRPr lang="en-NZ" sz="2800" dirty="0" smtClean="0">
              <a:solidFill>
                <a:schemeClr val="tx1"/>
              </a:solidFill>
            </a:endParaRPr>
          </a:p>
        </p:txBody>
      </p:sp>
      <p:sp>
        <p:nvSpPr>
          <p:cNvPr id="4099" name="Rectangle 3"/>
          <p:cNvSpPr>
            <a:spLocks noGrp="1" noChangeArrowheads="1"/>
          </p:cNvSpPr>
          <p:nvPr>
            <p:ph type="body" idx="1"/>
          </p:nvPr>
        </p:nvSpPr>
        <p:spPr>
          <a:xfrm>
            <a:off x="179512" y="1071563"/>
            <a:ext cx="8964487" cy="4643437"/>
          </a:xfrm>
        </p:spPr>
        <p:txBody>
          <a:bodyPr/>
          <a:lstStyle/>
          <a:p>
            <a:pPr eaLnBrk="1" hangingPunct="1">
              <a:buNone/>
            </a:pPr>
            <a:endParaRPr lang="en-US" sz="1000" b="1" dirty="0" smtClean="0"/>
          </a:p>
          <a:p>
            <a:r>
              <a:rPr lang="en-US" sz="2400" b="1" dirty="0"/>
              <a:t>ANSP should report on CSP notified system outages and on detected outages that have not been </a:t>
            </a:r>
            <a:r>
              <a:rPr lang="en-US" sz="2400" b="1" dirty="0" smtClean="0"/>
              <a:t>notified.</a:t>
            </a:r>
          </a:p>
          <a:p>
            <a:r>
              <a:rPr lang="en-US" sz="2400" b="1" dirty="0" smtClean="0"/>
              <a:t>Outages times are used </a:t>
            </a:r>
            <a:r>
              <a:rPr lang="en-US" sz="2400" b="1" dirty="0"/>
              <a:t>to calculate the actual availability of service provision</a:t>
            </a:r>
            <a:r>
              <a:rPr lang="en-US" sz="2400" b="1" dirty="0" smtClean="0"/>
              <a:t>.</a:t>
            </a:r>
          </a:p>
          <a:p>
            <a:r>
              <a:rPr lang="en-US" sz="2400" b="1" dirty="0"/>
              <a:t>ANSP can use </a:t>
            </a:r>
            <a:r>
              <a:rPr lang="en-US" sz="2400" b="1" dirty="0" smtClean="0"/>
              <a:t>tabular analysis </a:t>
            </a:r>
            <a:r>
              <a:rPr lang="en-US" sz="2400" b="1" dirty="0"/>
              <a:t>to </a:t>
            </a:r>
            <a:r>
              <a:rPr lang="en-US" sz="2400" b="1" dirty="0" smtClean="0"/>
              <a:t>report outages and graphical analysis to track availability</a:t>
            </a:r>
            <a:endParaRPr lang="en-US" sz="24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4" y="3717032"/>
            <a:ext cx="7962900" cy="2724150"/>
          </a:xfrm>
          <a:prstGeom prst="rect">
            <a:avLst/>
          </a:prstGeom>
        </p:spPr>
      </p:pic>
    </p:spTree>
    <p:extLst>
      <p:ext uri="{BB962C8B-B14F-4D97-AF65-F5344CB8AC3E}">
        <p14:creationId xmlns:p14="http://schemas.microsoft.com/office/powerpoint/2010/main" val="7480643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lstStyle/>
          <a:p>
            <a:pPr eaLnBrk="1" hangingPunct="1"/>
            <a:r>
              <a:rPr lang="en-US" sz="2800" dirty="0" smtClean="0">
                <a:solidFill>
                  <a:schemeClr val="tx1"/>
                </a:solidFill>
              </a:rPr>
              <a:t>Monitoring Availability</a:t>
            </a:r>
            <a:endParaRPr lang="en-NZ" sz="2800" dirty="0" smtClean="0">
              <a:solidFill>
                <a:schemeClr val="tx1"/>
              </a:solidFill>
            </a:endParaRPr>
          </a:p>
        </p:txBody>
      </p:sp>
      <p:sp>
        <p:nvSpPr>
          <p:cNvPr id="4099" name="Rectangle 3"/>
          <p:cNvSpPr>
            <a:spLocks noGrp="1" noChangeArrowheads="1"/>
          </p:cNvSpPr>
          <p:nvPr>
            <p:ph type="body" idx="1"/>
          </p:nvPr>
        </p:nvSpPr>
        <p:spPr>
          <a:xfrm>
            <a:off x="179512" y="1071563"/>
            <a:ext cx="8964487" cy="4643437"/>
          </a:xfrm>
        </p:spPr>
        <p:txBody>
          <a:bodyPr/>
          <a:lstStyle/>
          <a:p>
            <a:pPr eaLnBrk="1" hangingPunct="1">
              <a:buNone/>
            </a:pPr>
            <a:endParaRPr lang="en-US" sz="1000" b="1" dirty="0" smtClean="0"/>
          </a:p>
          <a:p>
            <a:r>
              <a:rPr lang="en-US" sz="2400" b="1" dirty="0" smtClean="0"/>
              <a:t>For </a:t>
            </a:r>
            <a:r>
              <a:rPr lang="en-US" sz="2400" b="1" dirty="0"/>
              <a:t>each outage the following information should be reported:</a:t>
            </a:r>
          </a:p>
          <a:p>
            <a:pPr lvl="1"/>
            <a:r>
              <a:rPr lang="en-US" sz="2000" b="1" dirty="0"/>
              <a:t>Time of CSP outage notification: In YYYYMMDDHHMM format or “Not Notified” if no CSP notification received.</a:t>
            </a:r>
          </a:p>
          <a:p>
            <a:pPr lvl="1"/>
            <a:r>
              <a:rPr lang="en-US" sz="2000" b="1" dirty="0"/>
              <a:t>CSP Name: Name of CSP providing outage notification if applicable.</a:t>
            </a:r>
          </a:p>
          <a:p>
            <a:pPr lvl="1"/>
            <a:r>
              <a:rPr lang="en-US" sz="2000" b="1" dirty="0"/>
              <a:t>Type of outage: Report media affected SATCOM, VHF, HF, ALL.</a:t>
            </a:r>
          </a:p>
          <a:p>
            <a:pPr lvl="1"/>
            <a:r>
              <a:rPr lang="en-US" sz="2000" b="1" dirty="0"/>
              <a:t>Outage start time: In YYYYMMDDHHMM format</a:t>
            </a:r>
          </a:p>
          <a:p>
            <a:pPr lvl="1"/>
            <a:r>
              <a:rPr lang="en-US" sz="2000" b="1" dirty="0"/>
              <a:t>Outage end time: In YYYYMMDDHHMM format</a:t>
            </a:r>
          </a:p>
          <a:p>
            <a:pPr lvl="1"/>
            <a:r>
              <a:rPr lang="en-US" sz="2000" b="1" dirty="0"/>
              <a:t>Duration of Outage: In minutes.</a:t>
            </a:r>
          </a:p>
          <a:p>
            <a:pPr lvl="1"/>
            <a:r>
              <a:rPr lang="en-US" sz="2000" b="1" dirty="0"/>
              <a:t>As </a:t>
            </a:r>
            <a:r>
              <a:rPr lang="en-US" sz="2000" b="1" dirty="0" smtClean="0"/>
              <a:t>per GOLD </a:t>
            </a:r>
            <a:r>
              <a:rPr lang="en-US" sz="2000" b="1" u="sng" dirty="0" smtClean="0"/>
              <a:t>Appendix </a:t>
            </a:r>
            <a:r>
              <a:rPr lang="en-US" sz="2000" b="1" u="sng" dirty="0"/>
              <a:t>B</a:t>
            </a:r>
            <a:r>
              <a:rPr lang="en-US" sz="2000" b="1" dirty="0"/>
              <a:t> </a:t>
            </a:r>
            <a:r>
              <a:rPr lang="en-US" sz="2000" b="1" dirty="0" smtClean="0"/>
              <a:t>for RCP240 only </a:t>
            </a:r>
            <a:r>
              <a:rPr lang="en-US" sz="2000" b="1" dirty="0"/>
              <a:t>outages greater than 10 minutes are reported. </a:t>
            </a:r>
            <a:endParaRPr lang="en-NZ" sz="2000" b="1" dirty="0" smtClean="0"/>
          </a:p>
          <a:p>
            <a:pPr lvl="2" eaLnBrk="1" hangingPunct="1"/>
            <a:endParaRPr lang="en-NZ" sz="1000" b="1" dirty="0" smtClean="0"/>
          </a:p>
          <a:p>
            <a:pPr lvl="2" eaLnBrk="1" hangingPunct="1"/>
            <a:endParaRPr lang="en-US" sz="1000" b="1" dirty="0" smtClean="0"/>
          </a:p>
          <a:p>
            <a:endParaRPr lang="en-NZ" sz="1000" b="1" dirty="0" smtClean="0"/>
          </a:p>
          <a:p>
            <a:pPr eaLnBrk="1" hangingPunct="1"/>
            <a:endParaRPr lang="en-NZ" sz="1000" dirty="0" smtClean="0">
              <a:solidFill>
                <a:schemeClr val="bg2"/>
              </a:solidFill>
            </a:endParaRPr>
          </a:p>
        </p:txBody>
      </p:sp>
    </p:spTree>
    <p:extLst>
      <p:ext uri="{BB962C8B-B14F-4D97-AF65-F5344CB8AC3E}">
        <p14:creationId xmlns:p14="http://schemas.microsoft.com/office/powerpoint/2010/main" val="13885543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57188" y="142875"/>
            <a:ext cx="8634412" cy="642938"/>
          </a:xfrm>
        </p:spPr>
        <p:txBody>
          <a:bodyPr/>
          <a:lstStyle/>
          <a:p>
            <a:pPr eaLnBrk="1" hangingPunct="1"/>
            <a:r>
              <a:rPr lang="en-US" sz="2800" dirty="0" smtClean="0">
                <a:solidFill>
                  <a:schemeClr val="tx1"/>
                </a:solidFill>
              </a:rPr>
              <a:t>Availability of Service</a:t>
            </a:r>
            <a:endParaRPr lang="en-NZ" sz="2800" dirty="0" smtClean="0">
              <a:solidFill>
                <a:schemeClr val="tx1"/>
              </a:solidFill>
            </a:endParaRPr>
          </a:p>
        </p:txBody>
      </p:sp>
      <p:sp>
        <p:nvSpPr>
          <p:cNvPr id="4099" name="Rectangle 3"/>
          <p:cNvSpPr>
            <a:spLocks noGrp="1" noChangeArrowheads="1"/>
          </p:cNvSpPr>
          <p:nvPr>
            <p:ph type="body" idx="1"/>
          </p:nvPr>
        </p:nvSpPr>
        <p:spPr>
          <a:xfrm>
            <a:off x="0" y="836713"/>
            <a:ext cx="9143999" cy="4878288"/>
          </a:xfrm>
        </p:spPr>
        <p:txBody>
          <a:bodyPr/>
          <a:lstStyle/>
          <a:p>
            <a:pPr eaLnBrk="1" hangingPunct="1">
              <a:buNone/>
            </a:pPr>
            <a:endParaRPr lang="en-US" sz="1000" b="1" dirty="0" smtClean="0"/>
          </a:p>
          <a:p>
            <a:pPr eaLnBrk="1" hangingPunct="1">
              <a:defRPr/>
            </a:pPr>
            <a:r>
              <a:rPr lang="en-NZ" sz="2000" b="1" dirty="0" smtClean="0"/>
              <a:t>Availability of Service</a:t>
            </a:r>
            <a:endParaRPr lang="en-US" sz="2000" b="1" dirty="0" smtClean="0"/>
          </a:p>
          <a:p>
            <a:pPr lvl="1" eaLnBrk="1" hangingPunct="1">
              <a:defRPr/>
            </a:pPr>
            <a:r>
              <a:rPr lang="en-US" sz="2000" b="1" dirty="0" smtClean="0"/>
              <a:t>Calculated </a:t>
            </a:r>
            <a:r>
              <a:rPr lang="en-US" sz="2000" b="1" dirty="0"/>
              <a:t>based on 24/7 operation over a 12 month period of operation</a:t>
            </a:r>
          </a:p>
          <a:p>
            <a:pPr lvl="2" eaLnBrk="1" hangingPunct="1">
              <a:defRPr/>
            </a:pPr>
            <a:r>
              <a:rPr lang="en-US" sz="2000" b="1" dirty="0"/>
              <a:t>24/7 = 168 hours per week x 52 weeks per year = 8736 hours or 524,160 minutes in a 12-month period</a:t>
            </a:r>
          </a:p>
          <a:p>
            <a:pPr lvl="2" eaLnBrk="1" hangingPunct="1">
              <a:defRPr/>
            </a:pPr>
            <a:r>
              <a:rPr lang="en-US" sz="2000" b="1" dirty="0"/>
              <a:t>99.9% (for safety) available service allows 0.001 “down time” or 524 minutes of a 24/7 operation </a:t>
            </a:r>
          </a:p>
          <a:p>
            <a:pPr lvl="2" eaLnBrk="1" hangingPunct="1">
              <a:defRPr/>
            </a:pPr>
            <a:r>
              <a:rPr lang="en-US" sz="2000" b="1" dirty="0"/>
              <a:t>99.99% (for efficiency) available service allows 0.01 “down time” or 52.4 minutes/year of a 24/7 operation</a:t>
            </a:r>
          </a:p>
          <a:p>
            <a:pPr lvl="1" eaLnBrk="1" hangingPunct="1">
              <a:defRPr/>
            </a:pPr>
            <a:r>
              <a:rPr lang="en-US" sz="2000" b="1" dirty="0" smtClean="0"/>
              <a:t>Outages </a:t>
            </a:r>
            <a:r>
              <a:rPr lang="en-US" sz="2000" b="1" dirty="0"/>
              <a:t>greater than 10 min for RCP240 and 20 min for RCP400 included  </a:t>
            </a:r>
          </a:p>
          <a:p>
            <a:pPr lvl="1" eaLnBrk="1" hangingPunct="1">
              <a:defRPr/>
            </a:pPr>
            <a:r>
              <a:rPr lang="en-US" sz="2000" b="1" dirty="0" smtClean="0"/>
              <a:t>Outages </a:t>
            </a:r>
            <a:r>
              <a:rPr lang="en-US" sz="2000" b="1" dirty="0"/>
              <a:t>less than these values are included against continuity requirement</a:t>
            </a:r>
          </a:p>
          <a:p>
            <a:pPr lvl="1" eaLnBrk="1" hangingPunct="1">
              <a:defRPr/>
            </a:pPr>
            <a:r>
              <a:rPr lang="en-US" sz="2000" b="1" dirty="0" smtClean="0"/>
              <a:t>Down </a:t>
            </a:r>
            <a:r>
              <a:rPr lang="en-US" sz="2000" b="1" dirty="0"/>
              <a:t>time due to planned service is not included</a:t>
            </a:r>
          </a:p>
          <a:p>
            <a:pPr lvl="2" eaLnBrk="1" hangingPunct="1"/>
            <a:endParaRPr lang="en-NZ" sz="2000" b="1" dirty="0" smtClean="0"/>
          </a:p>
          <a:p>
            <a:pPr lvl="2" eaLnBrk="1" hangingPunct="1"/>
            <a:endParaRPr lang="en-US" sz="2000" b="1" dirty="0" smtClean="0"/>
          </a:p>
          <a:p>
            <a:endParaRPr lang="en-NZ" sz="1000" b="1" dirty="0" smtClean="0"/>
          </a:p>
          <a:p>
            <a:pPr eaLnBrk="1" hangingPunct="1"/>
            <a:endParaRPr lang="en-NZ" sz="1000" dirty="0" smtClean="0">
              <a:solidFill>
                <a:schemeClr val="bg2"/>
              </a:solidFill>
            </a:endParaRPr>
          </a:p>
        </p:txBody>
      </p:sp>
    </p:spTree>
    <p:extLst>
      <p:ext uri="{BB962C8B-B14F-4D97-AF65-F5344CB8AC3E}">
        <p14:creationId xmlns:p14="http://schemas.microsoft.com/office/powerpoint/2010/main" val="200031451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Monitoring Availability - Inmarsat</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1026" name="Picture 2" descr="G:\Systems Development\ISPACG\2013_ISPACG 27_Auckland\Prep Work\Inmarsat System Availab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052736"/>
            <a:ext cx="6552728" cy="47689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414474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Monitoring Availability - Inmarsat</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2050" name="Picture 2" descr="G:\Systems Development\ISPACG\2013_ISPACG 27_Auckland\Prep Work\Inmarsat Network Outag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52736"/>
            <a:ext cx="6937360" cy="475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73130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Monitoring Availability - Iridium</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3074" name="Picture 2" descr="G:\Systems Development\ISPACG\2013_ISPACG 27_Auckland\Prep Work\Iridium System Availabilit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052736"/>
            <a:ext cx="6264696" cy="4803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107415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85750" y="142875"/>
            <a:ext cx="8705850" cy="642938"/>
          </a:xfrm>
        </p:spPr>
        <p:txBody>
          <a:bodyPr/>
          <a:lstStyle/>
          <a:p>
            <a:pPr eaLnBrk="1" hangingPunct="1"/>
            <a:r>
              <a:rPr lang="en-US" sz="2800" dirty="0" smtClean="0">
                <a:solidFill>
                  <a:schemeClr val="tx1"/>
                </a:solidFill>
              </a:rPr>
              <a:t>Monitoring Availability - Iridium</a:t>
            </a:r>
            <a:endParaRPr lang="en-NZ" sz="2800" dirty="0" smtClean="0">
              <a:solidFill>
                <a:schemeClr val="tx1"/>
              </a:solidFill>
            </a:endParaRPr>
          </a:p>
        </p:txBody>
      </p:sp>
      <p:sp>
        <p:nvSpPr>
          <p:cNvPr id="8195" name="Rectangle 3"/>
          <p:cNvSpPr>
            <a:spLocks noGrp="1" noChangeArrowheads="1"/>
          </p:cNvSpPr>
          <p:nvPr>
            <p:ph type="body" idx="1"/>
          </p:nvPr>
        </p:nvSpPr>
        <p:spPr>
          <a:xfrm>
            <a:off x="1071563" y="1071563"/>
            <a:ext cx="7062787" cy="4572000"/>
          </a:xfrm>
        </p:spPr>
        <p:txBody>
          <a:bodyPr/>
          <a:lstStyle/>
          <a:p>
            <a:pPr eaLnBrk="1" hangingPunct="1"/>
            <a:endParaRPr lang="en-US" dirty="0" smtClean="0"/>
          </a:p>
          <a:p>
            <a:pPr eaLnBrk="1" hangingPunct="1">
              <a:buFontTx/>
              <a:buNone/>
            </a:pPr>
            <a:endParaRPr lang="en-NZ" dirty="0" smtClean="0"/>
          </a:p>
        </p:txBody>
      </p:sp>
      <p:pic>
        <p:nvPicPr>
          <p:cNvPr id="4098" name="Picture 2" descr="G:\Systems Development\ISPACG\2013_ISPACG 27_Auckland\Prep Work\Iridium Network Outage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038784"/>
            <a:ext cx="6984776" cy="4778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56978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Post Implementation Monitoring </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400" b="1" dirty="0" smtClean="0"/>
              <a:t>Oversight </a:t>
            </a:r>
            <a:r>
              <a:rPr lang="en-US" sz="2400" b="1" dirty="0"/>
              <a:t>of the compliance to the Annex 11 </a:t>
            </a:r>
            <a:r>
              <a:rPr lang="en-US" sz="2400" b="1" dirty="0" smtClean="0"/>
              <a:t>2.2.7.5 requirements </a:t>
            </a:r>
            <a:r>
              <a:rPr lang="en-US" sz="2400" b="1" dirty="0"/>
              <a:t>is a matter for the States. </a:t>
            </a:r>
            <a:endParaRPr lang="en-US" sz="2400" b="1" dirty="0" smtClean="0"/>
          </a:p>
          <a:p>
            <a:r>
              <a:rPr lang="en-US" sz="2400" b="1" dirty="0" smtClean="0"/>
              <a:t>States </a:t>
            </a:r>
            <a:r>
              <a:rPr lang="en-US" sz="2400" b="1" dirty="0"/>
              <a:t>participate in planning and implementation regional groups (PIRGs), and most use a regional monitoring agency to facilitate monitoring activities within their respective region. </a:t>
            </a:r>
            <a:endParaRPr lang="en-US" sz="1200" b="1" dirty="0" smtClean="0"/>
          </a:p>
          <a:p>
            <a:r>
              <a:rPr lang="en-US" sz="2400" b="1" dirty="0" smtClean="0"/>
              <a:t>Individual </a:t>
            </a:r>
            <a:r>
              <a:rPr lang="en-US" sz="2400" b="1" dirty="0"/>
              <a:t>states/ANSPs will need to provide the data and information and analysis that will portray regional performance measures. </a:t>
            </a:r>
            <a:endParaRPr lang="en-US" sz="2400" b="1" dirty="0" smtClean="0"/>
          </a:p>
          <a:p>
            <a:r>
              <a:rPr lang="en-US" sz="2400" b="1" dirty="0" smtClean="0"/>
              <a:t>All stakeholders, ANSPs</a:t>
            </a:r>
            <a:r>
              <a:rPr lang="en-US" sz="2400" b="1" dirty="0"/>
              <a:t>, operators, CSPs, airframe manufacturers, </a:t>
            </a:r>
            <a:r>
              <a:rPr lang="en-US" sz="2400" b="1" dirty="0" smtClean="0"/>
              <a:t>all </a:t>
            </a:r>
            <a:r>
              <a:rPr lang="en-US" sz="2400" b="1" dirty="0"/>
              <a:t>need to </a:t>
            </a:r>
            <a:r>
              <a:rPr lang="en-US" sz="2400" b="1" dirty="0" smtClean="0"/>
              <a:t>actively participate </a:t>
            </a:r>
            <a:r>
              <a:rPr lang="en-US" sz="2400" b="1" dirty="0"/>
              <a:t>in reporting and  resolving </a:t>
            </a:r>
            <a:r>
              <a:rPr lang="en-US" sz="2400" b="1" dirty="0" smtClean="0"/>
              <a:t>problems .</a:t>
            </a:r>
            <a:endParaRPr lang="en-US" sz="2400" b="1" dirty="0"/>
          </a:p>
        </p:txBody>
      </p:sp>
    </p:spTree>
    <p:extLst>
      <p:ext uri="{BB962C8B-B14F-4D97-AF65-F5344CB8AC3E}">
        <p14:creationId xmlns:p14="http://schemas.microsoft.com/office/powerpoint/2010/main" val="237690707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5" descr="thanks"/>
          <p:cNvPicPr>
            <a:picLocks noChangeArrowheads="1"/>
          </p:cNvPicPr>
          <p:nvPr/>
        </p:nvPicPr>
        <p:blipFill>
          <a:blip r:embed="rId2"/>
          <a:srcRect/>
          <a:stretch>
            <a:fillRect/>
          </a:stretch>
        </p:blipFill>
        <p:spPr bwMode="auto">
          <a:xfrm>
            <a:off x="0" y="0"/>
            <a:ext cx="9144000" cy="5848350"/>
          </a:xfrm>
          <a:prstGeom prst="rect">
            <a:avLst/>
          </a:prstGeom>
          <a:noFill/>
          <a:ln w="9525">
            <a:noFill/>
            <a:miter lim="800000"/>
            <a:headEnd/>
            <a:tailEnd/>
          </a:ln>
        </p:spPr>
      </p:pic>
      <p:sp>
        <p:nvSpPr>
          <p:cNvPr id="31747" name="Rectangle 2"/>
          <p:cNvSpPr>
            <a:spLocks noGrp="1" noChangeArrowheads="1"/>
          </p:cNvSpPr>
          <p:nvPr>
            <p:ph type="title"/>
          </p:nvPr>
        </p:nvSpPr>
        <p:spPr>
          <a:xfrm>
            <a:off x="1066800" y="3911600"/>
            <a:ext cx="7848600" cy="936625"/>
          </a:xfrm>
        </p:spPr>
        <p:txBody>
          <a:bodyPr/>
          <a:lstStyle/>
          <a:p>
            <a:pPr eaLnBrk="1" hangingPunct="1"/>
            <a:r>
              <a:rPr lang="en-NZ" sz="4200" dirty="0" smtClean="0">
                <a:solidFill>
                  <a:schemeClr val="bg1"/>
                </a:solidFill>
              </a:rPr>
              <a:t>Thank you</a:t>
            </a:r>
            <a:r>
              <a:rPr lang="en-NZ" sz="1200" dirty="0" smtClean="0">
                <a:solidFill>
                  <a:schemeClr val="bg1"/>
                </a:solidFill>
              </a:rPr>
              <a:t/>
            </a:r>
            <a:br>
              <a:rPr lang="en-NZ" sz="1200" dirty="0" smtClean="0">
                <a:solidFill>
                  <a:schemeClr val="bg1"/>
                </a:solidFill>
              </a:rPr>
            </a:br>
            <a:r>
              <a:rPr lang="en-NZ" sz="1200" dirty="0" smtClean="0">
                <a:solidFill>
                  <a:schemeClr val="bg1"/>
                </a:solidFill>
              </a:rPr>
              <a:t/>
            </a:r>
            <a:br>
              <a:rPr lang="en-NZ" sz="1200" dirty="0" smtClean="0">
                <a:solidFill>
                  <a:schemeClr val="bg1"/>
                </a:solidFill>
              </a:rPr>
            </a:br>
            <a:r>
              <a:rPr lang="en-NZ" sz="2400" b="1" dirty="0" smtClean="0">
                <a:solidFill>
                  <a:schemeClr val="bg1"/>
                </a:solidFill>
                <a:latin typeface="+mn-lt"/>
              </a:rPr>
              <a:t>Paul Radford</a:t>
            </a:r>
            <a:br>
              <a:rPr lang="en-NZ" sz="2400" b="1" dirty="0" smtClean="0">
                <a:solidFill>
                  <a:schemeClr val="bg1"/>
                </a:solidFill>
                <a:latin typeface="+mn-lt"/>
              </a:rPr>
            </a:br>
            <a:r>
              <a:rPr lang="en-NZ" sz="2400" b="1" dirty="0" smtClean="0">
                <a:solidFill>
                  <a:schemeClr val="bg1"/>
                </a:solidFill>
                <a:latin typeface="+mn-lt"/>
              </a:rPr>
              <a:t>Manager Oceanic Systems</a:t>
            </a:r>
            <a:br>
              <a:rPr lang="en-NZ" sz="2400" b="1" dirty="0" smtClean="0">
                <a:solidFill>
                  <a:schemeClr val="bg1"/>
                </a:solidFill>
                <a:latin typeface="+mn-lt"/>
              </a:rPr>
            </a:br>
            <a:r>
              <a:rPr lang="en-NZ" sz="2400" b="1" dirty="0" smtClean="0">
                <a:solidFill>
                  <a:schemeClr val="bg1"/>
                </a:solidFill>
                <a:latin typeface="+mn-lt"/>
              </a:rPr>
              <a:t>Airways New Zealand</a:t>
            </a:r>
            <a:br>
              <a:rPr lang="en-NZ" sz="2400" b="1" dirty="0" smtClean="0">
                <a:solidFill>
                  <a:schemeClr val="bg1"/>
                </a:solidFill>
                <a:latin typeface="+mn-lt"/>
              </a:rPr>
            </a:br>
            <a:r>
              <a:rPr lang="en-NZ" sz="2400" b="1" dirty="0" smtClean="0">
                <a:solidFill>
                  <a:schemeClr val="bg1"/>
                </a:solidFill>
                <a:latin typeface="+mn-lt"/>
              </a:rPr>
              <a:t>paul.radford@airways.co.nz</a:t>
            </a:r>
            <a:endParaRPr lang="en-NZ" sz="4900" dirty="0" smtClean="0"/>
          </a:p>
        </p:txBody>
      </p:sp>
    </p:spTree>
    <p:extLst>
      <p:ext uri="{BB962C8B-B14F-4D97-AF65-F5344CB8AC3E}">
        <p14:creationId xmlns:p14="http://schemas.microsoft.com/office/powerpoint/2010/main" val="1292839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NZ" sz="2400" dirty="0" smtClean="0">
                <a:solidFill>
                  <a:schemeClr val="tx1"/>
                </a:solidFill>
              </a:rPr>
              <a:t>Post Implementation Monitoring</a:t>
            </a:r>
            <a:endParaRPr lang="en-NZ" sz="2400" dirty="0">
              <a:solidFill>
                <a:schemeClr val="tx1"/>
              </a:solidFill>
            </a:endParaRPr>
          </a:p>
        </p:txBody>
      </p:sp>
      <p:sp>
        <p:nvSpPr>
          <p:cNvPr id="89091" name="Rectangle 3"/>
          <p:cNvSpPr>
            <a:spLocks noGrp="1" noChangeArrowheads="1"/>
          </p:cNvSpPr>
          <p:nvPr>
            <p:ph type="body" idx="1"/>
          </p:nvPr>
        </p:nvSpPr>
        <p:spPr>
          <a:xfrm>
            <a:off x="130626" y="980728"/>
            <a:ext cx="8928992" cy="4752528"/>
          </a:xfrm>
        </p:spPr>
        <p:txBody>
          <a:bodyPr/>
          <a:lstStyle/>
          <a:p>
            <a:r>
              <a:rPr lang="en-US" sz="2400" b="1" dirty="0" smtClean="0"/>
              <a:t>Individual </a:t>
            </a:r>
            <a:r>
              <a:rPr lang="en-US" sz="2400" b="1" dirty="0"/>
              <a:t>ANSP will </a:t>
            </a:r>
            <a:r>
              <a:rPr lang="en-US" sz="2400" b="1" dirty="0" smtClean="0"/>
              <a:t>develop </a:t>
            </a:r>
            <a:r>
              <a:rPr lang="en-US" sz="2400" b="1" dirty="0"/>
              <a:t>the data collection mechanisms, monitoring tools, and internal reporting requirements best suiting their own </a:t>
            </a:r>
            <a:r>
              <a:rPr lang="en-US" sz="2400" b="1" dirty="0" smtClean="0"/>
              <a:t>environment.</a:t>
            </a:r>
          </a:p>
          <a:p>
            <a:r>
              <a:rPr lang="en-US" sz="2400" b="1" dirty="0" smtClean="0"/>
              <a:t>All </a:t>
            </a:r>
            <a:r>
              <a:rPr lang="en-US" sz="2400" b="1" dirty="0"/>
              <a:t>ANSP should collect and maintain a database of </a:t>
            </a:r>
            <a:r>
              <a:rPr lang="en-US" sz="2400" b="1" dirty="0" smtClean="0"/>
              <a:t>FANS1/A performance </a:t>
            </a:r>
            <a:r>
              <a:rPr lang="en-US" sz="2400" b="1" dirty="0"/>
              <a:t>data using the data formats specified in </a:t>
            </a:r>
            <a:r>
              <a:rPr lang="en-US" sz="2400" b="1" dirty="0" smtClean="0"/>
              <a:t>GOLD Appendix D.  </a:t>
            </a:r>
          </a:p>
          <a:p>
            <a:r>
              <a:rPr lang="en-US" sz="2400" b="1" dirty="0" smtClean="0"/>
              <a:t>These </a:t>
            </a:r>
            <a:r>
              <a:rPr lang="en-US" sz="2400" b="1" dirty="0"/>
              <a:t>databases will provide the means to aggregate </a:t>
            </a:r>
            <a:r>
              <a:rPr lang="en-US" sz="2400" b="1" dirty="0" smtClean="0"/>
              <a:t>measures of ADS‑C Required Surveillance Performance (RSP) and </a:t>
            </a:r>
            <a:r>
              <a:rPr lang="en-US" sz="2400" b="1" dirty="0"/>
              <a:t>CPDLC </a:t>
            </a:r>
            <a:r>
              <a:rPr lang="en-US" sz="2400" b="1" dirty="0" smtClean="0"/>
              <a:t>Required Communication Performance (RCP) on </a:t>
            </a:r>
            <a:r>
              <a:rPr lang="en-US" sz="2400" b="1" dirty="0"/>
              <a:t>a regional and global basis</a:t>
            </a:r>
            <a:r>
              <a:rPr lang="en-US" sz="2400" b="1" dirty="0" smtClean="0"/>
              <a:t>.</a:t>
            </a:r>
          </a:p>
          <a:p>
            <a:pPr marL="0" indent="0">
              <a:buNone/>
            </a:pPr>
            <a:r>
              <a:rPr lang="en-NZ" sz="2400" b="1" dirty="0" smtClean="0"/>
              <a:t>	</a:t>
            </a:r>
            <a:r>
              <a:rPr lang="en-NZ" sz="2400" b="1" i="1" dirty="0" smtClean="0">
                <a:effectLst>
                  <a:outerShdw blurRad="38100" dist="38100" dir="2700000" algn="tl">
                    <a:srgbClr val="000000">
                      <a:alpha val="43137"/>
                    </a:srgbClr>
                  </a:outerShdw>
                </a:effectLst>
              </a:rPr>
              <a:t>Note: Data aggregation is useful for identifying 	performance problems for specific aircraft/fleets</a:t>
            </a:r>
            <a:endParaRPr lang="en-NZ" sz="2400"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954476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67544" y="293688"/>
            <a:ext cx="8524056" cy="681037"/>
          </a:xfrm>
        </p:spPr>
        <p:txBody>
          <a:bodyPr/>
          <a:lstStyle/>
          <a:p>
            <a:r>
              <a:rPr lang="en-US" sz="2400" dirty="0" smtClean="0">
                <a:solidFill>
                  <a:schemeClr val="tx1"/>
                </a:solidFill>
              </a:rPr>
              <a:t>Continuous Performance Improvement</a:t>
            </a:r>
            <a:endParaRPr lang="en-NZ" sz="2400" dirty="0">
              <a:solidFill>
                <a:schemeClr val="tx1"/>
              </a:solidFill>
            </a:endParaRPr>
          </a:p>
        </p:txBody>
      </p:sp>
      <p:sp>
        <p:nvSpPr>
          <p:cNvPr id="89091" name="Rectangle 3"/>
          <p:cNvSpPr>
            <a:spLocks noGrp="1" noChangeArrowheads="1"/>
          </p:cNvSpPr>
          <p:nvPr>
            <p:ph type="body" idx="1"/>
          </p:nvPr>
        </p:nvSpPr>
        <p:spPr>
          <a:xfrm>
            <a:off x="107504" y="980728"/>
            <a:ext cx="8928992" cy="4752528"/>
          </a:xfrm>
        </p:spPr>
        <p:txBody>
          <a:bodyPr/>
          <a:lstStyle/>
          <a:p>
            <a:r>
              <a:rPr lang="en-US" sz="2400" b="1" dirty="0"/>
              <a:t>Monitoring of data </a:t>
            </a:r>
            <a:r>
              <a:rPr lang="en-US" sz="2400" b="1" dirty="0" smtClean="0"/>
              <a:t>link </a:t>
            </a:r>
            <a:r>
              <a:rPr lang="en-US" sz="2400" b="1" dirty="0"/>
              <a:t>performance in terms of RCP and RSP is an important part of the performance based system described in the ICAO global plan. </a:t>
            </a:r>
            <a:endParaRPr lang="en-US" sz="2400" b="1" dirty="0" smtClean="0"/>
          </a:p>
          <a:p>
            <a:r>
              <a:rPr lang="en-US" sz="2400" b="1" dirty="0" smtClean="0"/>
              <a:t>To </a:t>
            </a:r>
            <a:r>
              <a:rPr lang="en-US" sz="2400" b="1" dirty="0"/>
              <a:t>successfully achieve this performance monitoring on a global scale </a:t>
            </a:r>
            <a:r>
              <a:rPr lang="en-US" sz="2400" b="1" dirty="0" smtClean="0"/>
              <a:t>requires </a:t>
            </a:r>
            <a:r>
              <a:rPr lang="en-US" sz="2400" b="1" dirty="0"/>
              <a:t>the use of a common data set. </a:t>
            </a:r>
            <a:endParaRPr lang="en-US" sz="2400" b="1" dirty="0" smtClean="0"/>
          </a:p>
          <a:p>
            <a:r>
              <a:rPr lang="en-US" sz="2400" b="1" dirty="0" smtClean="0"/>
              <a:t>It </a:t>
            </a:r>
            <a:r>
              <a:rPr lang="en-US" sz="2400" b="1" dirty="0"/>
              <a:t>is only through this common data set that RCP and RSP data can be aggregated from </a:t>
            </a:r>
            <a:r>
              <a:rPr lang="en-US" sz="2400" b="1" dirty="0" smtClean="0"/>
              <a:t>the individual </a:t>
            </a:r>
            <a:r>
              <a:rPr lang="en-US" sz="2400" b="1" dirty="0"/>
              <a:t>ANSP level through to a regional </a:t>
            </a:r>
            <a:r>
              <a:rPr lang="en-US" sz="2400" b="1" dirty="0" smtClean="0"/>
              <a:t>level </a:t>
            </a:r>
            <a:r>
              <a:rPr lang="en-US" sz="2400" b="1" dirty="0"/>
              <a:t>and then to </a:t>
            </a:r>
            <a:r>
              <a:rPr lang="en-US" sz="2400" b="1" dirty="0" smtClean="0"/>
              <a:t>a global </a:t>
            </a:r>
            <a:r>
              <a:rPr lang="en-US" sz="2400" b="1" dirty="0"/>
              <a:t>level. </a:t>
            </a:r>
            <a:endParaRPr lang="en-US" sz="2400" b="1" dirty="0" smtClean="0"/>
          </a:p>
          <a:p>
            <a:r>
              <a:rPr lang="en-US" sz="2400" b="1" dirty="0" smtClean="0"/>
              <a:t>This </a:t>
            </a:r>
            <a:r>
              <a:rPr lang="en-US" sz="2400" b="1" dirty="0"/>
              <a:t>aggregation of performance data is in accordance with the guidelines provided in ICAO Doc 9883 Manual on Global Performance of the Air Navigation System.</a:t>
            </a:r>
          </a:p>
          <a:p>
            <a:endParaRPr lang="en-NZ" sz="2400" b="1" dirty="0"/>
          </a:p>
        </p:txBody>
      </p:sp>
    </p:spTree>
    <p:extLst>
      <p:ext uri="{BB962C8B-B14F-4D97-AF65-F5344CB8AC3E}">
        <p14:creationId xmlns:p14="http://schemas.microsoft.com/office/powerpoint/2010/main" val="2299302273"/>
      </p:ext>
    </p:extLst>
  </p:cSld>
  <p:clrMapOvr>
    <a:masterClrMapping/>
  </p:clrMapOvr>
  <p:timing>
    <p:tnLst>
      <p:par>
        <p:cTn id="1" dur="indefinite" restart="never" nodeType="tmRoot"/>
      </p:par>
    </p:tnLst>
  </p:timing>
</p:sld>
</file>

<file path=ppt/theme/theme1.xml><?xml version="1.0" encoding="utf-8"?>
<a:theme xmlns:a="http://schemas.openxmlformats.org/drawingml/2006/main" name="New_Airways_Powerpoint_Template_Feb_06">
  <a:themeElements>
    <a:clrScheme name="New_Airways_Powerpoint_Template_Feb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_Airways_Powerpoint_Template_Feb_06">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36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NZ" sz="3600" b="0" i="0" u="none" strike="noStrike" cap="none" normalizeH="0" baseline="0" smtClean="0">
            <a:ln>
              <a:noFill/>
            </a:ln>
            <a:solidFill>
              <a:schemeClr val="bg2"/>
            </a:solidFill>
            <a:effectLst/>
            <a:latin typeface="Arial" charset="0"/>
          </a:defRPr>
        </a:defPPr>
      </a:lstStyle>
    </a:lnDef>
  </a:objectDefaults>
  <a:extraClrSchemeLst>
    <a:extraClrScheme>
      <a:clrScheme name="New_Airways_Powerpoint_Template_Feb_06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Airways_Powerpoint_Template_Feb_06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Airways_Powerpoint_Template_Feb_06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Airways_Powerpoint_Template_Feb_06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Airways_Powerpoint_Template_Feb_06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Airways_Powerpoint_Template_Feb_06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Airways_Powerpoint_Template_Feb_06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Airways_Powerpoint_Template_Feb_06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Airways_Powerpoint_Template_Feb_06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Airways_Powerpoint_Template_Feb_06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Airways_Powerpoint_Template_Feb_06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Airways_Powerpoint_Template_Feb_06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43197A9E908A47827FCEC1DFAA35AC" ma:contentTypeVersion="5" ma:contentTypeDescription="Create a new document." ma:contentTypeScope="" ma:versionID="3339ee465e679044d442d05bac7374a2">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 xsi:nil="true"/>
    <Presenter xmlns="2b0c29a6-a2e0-472b-bfb4-397922b0132f">Paul Radford, New Zealand</Presenter>
    <Update_x0020_Date xmlns="2b0c29a6-a2e0-472b-bfb4-397922b0132f">May 16,2013</Update_x0020_Date>
    <Number xmlns="2b0c29a6-a2e0-472b-bfb4-397922b0132f">09</Number>
  </documentManagement>
</p:properties>
</file>

<file path=customXml/itemProps1.xml><?xml version="1.0" encoding="utf-8"?>
<ds:datastoreItem xmlns:ds="http://schemas.openxmlformats.org/officeDocument/2006/customXml" ds:itemID="{BF2C6061-2138-4CA9-8288-5626CF882009}"/>
</file>

<file path=customXml/itemProps2.xml><?xml version="1.0" encoding="utf-8"?>
<ds:datastoreItem xmlns:ds="http://schemas.openxmlformats.org/officeDocument/2006/customXml" ds:itemID="{A98FB0E8-727C-485B-88D6-BD0194006E8C}"/>
</file>

<file path=customXml/itemProps3.xml><?xml version="1.0" encoding="utf-8"?>
<ds:datastoreItem xmlns:ds="http://schemas.openxmlformats.org/officeDocument/2006/customXml" ds:itemID="{67DCFD8F-5866-4D5A-9AD0-69B5C8D46C02}"/>
</file>

<file path=docProps/app.xml><?xml version="1.0" encoding="utf-8"?>
<Properties xmlns="http://schemas.openxmlformats.org/officeDocument/2006/extended-properties" xmlns:vt="http://schemas.openxmlformats.org/officeDocument/2006/docPropsVTypes">
  <Template/>
  <TotalTime>6841</TotalTime>
  <Words>3718</Words>
  <Application>Microsoft Office PowerPoint</Application>
  <PresentationFormat>On-screen Show (4:3)</PresentationFormat>
  <Paragraphs>531</Paragraphs>
  <Slides>70</Slides>
  <Notes>1</Notes>
  <HiddenSlides>0</HiddenSlides>
  <MMClips>0</MMClips>
  <ScaleCrop>false</ScaleCrop>
  <HeadingPairs>
    <vt:vector size="4" baseType="variant">
      <vt:variant>
        <vt:lpstr>Theme</vt:lpstr>
      </vt:variant>
      <vt:variant>
        <vt:i4>1</vt:i4>
      </vt:variant>
      <vt:variant>
        <vt:lpstr>Slide Titles</vt:lpstr>
      </vt:variant>
      <vt:variant>
        <vt:i4>70</vt:i4>
      </vt:variant>
    </vt:vector>
  </HeadingPairs>
  <TitlesOfParts>
    <vt:vector size="71" baseType="lpstr">
      <vt:lpstr>New_Airways_Powerpoint_Template_Feb_06</vt:lpstr>
      <vt:lpstr> Post Implementation Monitoring and Analysis</vt:lpstr>
      <vt:lpstr>Post Implementation Monitoring - Requirement</vt:lpstr>
      <vt:lpstr>APANPIRG – Adopt GOLD to replace FOM</vt:lpstr>
      <vt:lpstr>State Letter – Adopting GOLD</vt:lpstr>
      <vt:lpstr>Monitoring Guidance - GOLD Appendix D (1)</vt:lpstr>
      <vt:lpstr>Monitoring Guidance - GOLD Appendix D (2)</vt:lpstr>
      <vt:lpstr>Post Implementation Monitoring </vt:lpstr>
      <vt:lpstr>Post Implementation Monitoring</vt:lpstr>
      <vt:lpstr>Continuous Performance Improvement</vt:lpstr>
      <vt:lpstr>Continuous Performance Improvement</vt:lpstr>
      <vt:lpstr>FANS1/A Data link - Performance Based System  </vt:lpstr>
      <vt:lpstr>Performance Analysis - Continuity</vt:lpstr>
      <vt:lpstr>CPDLC Performance Analysis</vt:lpstr>
      <vt:lpstr>PowerPoint Presentation</vt:lpstr>
      <vt:lpstr>PowerPoint Presentation</vt:lpstr>
      <vt:lpstr>CPDLC Performance Analysis</vt:lpstr>
      <vt:lpstr>CPDLC Performance Analysis</vt:lpstr>
      <vt:lpstr>CPDLC – Data Points</vt:lpstr>
      <vt:lpstr>CPDLC – Data Points</vt:lpstr>
      <vt:lpstr>CPDLC – Data Points</vt:lpstr>
      <vt:lpstr>ADS-C Performance Analysis</vt:lpstr>
      <vt:lpstr>ADS-C – Data Points</vt:lpstr>
      <vt:lpstr>ADS-C – Data Points</vt:lpstr>
      <vt:lpstr>ADS-C – Data Points</vt:lpstr>
      <vt:lpstr>ADS-C and CPDLC Data Points - .csv files</vt:lpstr>
      <vt:lpstr>Data Filtering</vt:lpstr>
      <vt:lpstr>Data Filtering</vt:lpstr>
      <vt:lpstr>Data Filtering</vt:lpstr>
      <vt:lpstr>Performance Analysis</vt:lpstr>
      <vt:lpstr>Performance Analysis - presentation</vt:lpstr>
      <vt:lpstr>Reading a cumulative frequency distribution</vt:lpstr>
      <vt:lpstr>Performance Analysis - presentation</vt:lpstr>
      <vt:lpstr>Performance Analysis - presentation</vt:lpstr>
      <vt:lpstr>CPDLC Performance Analysis – Media Performance</vt:lpstr>
      <vt:lpstr>CPDLC Performance Analysis – Media Performance</vt:lpstr>
      <vt:lpstr>CPDLC Performance Analysis – Airline Fleets</vt:lpstr>
      <vt:lpstr>CPDLC Performance Analysis – Airline Fleets</vt:lpstr>
      <vt:lpstr>CPDLC Performance Analysis – Airline Fleets</vt:lpstr>
      <vt:lpstr>CPDLC Performance Analysis – Airline Fleets</vt:lpstr>
      <vt:lpstr>ADS-C Performance Analysis – Media Performance</vt:lpstr>
      <vt:lpstr>ADS-C Performance Analysis – Media Performance</vt:lpstr>
      <vt:lpstr>ADS-C Performance Analysis – Fleet Performance</vt:lpstr>
      <vt:lpstr>ADS-C Performance Analysis – Airline Fleets</vt:lpstr>
      <vt:lpstr>ADS-C Performance Analysis – Airline Fleets</vt:lpstr>
      <vt:lpstr>ADS-C Performance Analysis – Airline Fleets</vt:lpstr>
      <vt:lpstr>ADS-C Performance Analysis – Airline Fleets</vt:lpstr>
      <vt:lpstr>Some performance initiatives (1) Data2-Data3</vt:lpstr>
      <vt:lpstr>Some performance initiatives (1) Data2-Data3</vt:lpstr>
      <vt:lpstr>Some performance initiatives (1) Data2/Data3</vt:lpstr>
      <vt:lpstr>Some performance initiatives (2) - B777 2008-09 </vt:lpstr>
      <vt:lpstr>Some performance initiatives (2) B777 today</vt:lpstr>
      <vt:lpstr>ANSP RCP/RSP Monitoring</vt:lpstr>
      <vt:lpstr>Pre RCP/RSP – Monitoring downlink latency</vt:lpstr>
      <vt:lpstr>FANS-1/A Current Performance – ADS-C</vt:lpstr>
      <vt:lpstr>ADS-C : VHF vs SATCOM</vt:lpstr>
      <vt:lpstr>Performance ADS-C 2009-2012</vt:lpstr>
      <vt:lpstr>FANS-1/A Current Performance - CPDLC</vt:lpstr>
      <vt:lpstr>Performance – By Fleet – 2012 - ACP </vt:lpstr>
      <vt:lpstr>FANS-1/A Current Performance - CPDLC</vt:lpstr>
      <vt:lpstr>Performance – CPDLC ACP 2009-2012</vt:lpstr>
      <vt:lpstr>Performance – CPDLC ACP VHF vs SATCOM</vt:lpstr>
      <vt:lpstr>CPDLC PORT – Pilot operational response</vt:lpstr>
      <vt:lpstr>Monitoring Availability</vt:lpstr>
      <vt:lpstr>Monitoring Availability</vt:lpstr>
      <vt:lpstr>Availability of Service</vt:lpstr>
      <vt:lpstr>Monitoring Availability - Inmarsat</vt:lpstr>
      <vt:lpstr>Monitoring Availability - Inmarsat</vt:lpstr>
      <vt:lpstr>Monitoring Availability - Iridium</vt:lpstr>
      <vt:lpstr>Monitoring Availability - Iridium</vt:lpstr>
      <vt:lpstr>Thank you  Paul Radford Manager Oceanic Systems Airways New Zealand paul.radford@airways.co.nz</vt:lpstr>
    </vt:vector>
  </TitlesOfParts>
  <Company>Airways Corporation New Zealand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Post Implementation Monitoring and Analysis</dc:title>
  <dc:creator>buftonl</dc:creator>
  <cp:lastModifiedBy>Radford, Paul</cp:lastModifiedBy>
  <cp:revision>346</cp:revision>
  <cp:lastPrinted>2013-03-27T06:11:38Z</cp:lastPrinted>
  <dcterms:created xsi:type="dcterms:W3CDTF">2006-02-14T02:45:44Z</dcterms:created>
  <dcterms:modified xsi:type="dcterms:W3CDTF">2013-05-10T00:07:52Z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0x0101003943197A9E908A47827FCEC1DFAA35AC</vt:lpwstr>
  </property>
  <property fmtid="{D5CDD505-2E9C-101B-9397-08002B2CF9AE}" pid="3" name="Order">
    <vt:r8>1000</vt:r8>
  </property>
</Properties>
</file>